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6" r:id="rId3"/>
    <p:sldId id="437" r:id="rId4"/>
    <p:sldId id="418" r:id="rId5"/>
    <p:sldId id="419" r:id="rId6"/>
    <p:sldId id="420" r:id="rId7"/>
    <p:sldId id="421" r:id="rId8"/>
    <p:sldId id="424" r:id="rId9"/>
    <p:sldId id="426" r:id="rId10"/>
    <p:sldId id="427" r:id="rId11"/>
    <p:sldId id="428" r:id="rId12"/>
    <p:sldId id="429" r:id="rId13"/>
    <p:sldId id="435" r:id="rId14"/>
    <p:sldId id="430" r:id="rId15"/>
    <p:sldId id="431" r:id="rId16"/>
    <p:sldId id="432" r:id="rId17"/>
    <p:sldId id="433" r:id="rId18"/>
    <p:sldId id="434" r:id="rId19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/>
    <p:restoredTop sz="94694"/>
  </p:normalViewPr>
  <p:slideViewPr>
    <p:cSldViewPr snapToGrid="0">
      <p:cViewPr varScale="1">
        <p:scale>
          <a:sx n="156" d="100"/>
          <a:sy n="156" d="100"/>
        </p:scale>
        <p:origin x="60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Graphics Pipeline</a:t>
            </a:r>
            <a:br>
              <a:rPr lang="en-US"/>
            </a:br>
            <a:r>
              <a:rPr lang="en-US"/>
              <a:t>Clipping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 each bit</a:t>
            </a:r>
          </a:p>
          <a:p>
            <a:pPr lvl="1"/>
            <a:r>
              <a:rPr lang="en-GB" dirty="0"/>
              <a:t>First bit is the sign bit of </a:t>
            </a:r>
            <a:r>
              <a:rPr lang="en-GB" dirty="0" err="1"/>
              <a:t>ymax</a:t>
            </a:r>
            <a:r>
              <a:rPr lang="en-GB" dirty="0"/>
              <a:t> – y </a:t>
            </a:r>
          </a:p>
          <a:p>
            <a:pPr lvl="1"/>
            <a:r>
              <a:rPr lang="en-GB" dirty="0"/>
              <a:t>Second bit is the sign bit of y – </a:t>
            </a:r>
            <a:r>
              <a:rPr lang="en-GB" dirty="0" err="1"/>
              <a:t>ymin</a:t>
            </a:r>
            <a:endParaRPr lang="en-GB" dirty="0"/>
          </a:p>
          <a:p>
            <a:pPr lvl="1"/>
            <a:r>
              <a:rPr lang="en-GB" dirty="0"/>
              <a:t>Third bit is the sign bit of </a:t>
            </a:r>
            <a:r>
              <a:rPr lang="en-GB" dirty="0" err="1"/>
              <a:t>xmax</a:t>
            </a:r>
            <a:r>
              <a:rPr lang="en-GB" dirty="0"/>
              <a:t> – x </a:t>
            </a:r>
          </a:p>
          <a:p>
            <a:pPr lvl="1"/>
            <a:r>
              <a:rPr lang="en-GB" dirty="0"/>
              <a:t>Forth bit is the sign bit of x – </a:t>
            </a:r>
            <a:r>
              <a:rPr lang="en-GB" dirty="0" err="1"/>
              <a:t>xmin</a:t>
            </a:r>
            <a:r>
              <a:rPr lang="en-GB" dirty="0"/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609E-7C73-9C40-AE16-CC4B63ECBF00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both bit codes are zero – trivial accept</a:t>
            </a:r>
          </a:p>
          <a:p>
            <a:r>
              <a:rPr lang="en-GB" dirty="0"/>
              <a:t>If endpoints are both outside of same edge, they will share that bit</a:t>
            </a:r>
          </a:p>
          <a:p>
            <a:pPr lvl="1"/>
            <a:r>
              <a:rPr lang="en-GB" dirty="0"/>
              <a:t>This can easily be computed as </a:t>
            </a:r>
            <a:br>
              <a:rPr lang="en-GB" dirty="0"/>
            </a:br>
            <a:r>
              <a:rPr lang="en-GB" dirty="0"/>
              <a:t>a logical and operation – </a:t>
            </a:r>
            <a:br>
              <a:rPr lang="en-GB" dirty="0"/>
            </a:br>
            <a:r>
              <a:rPr lang="en-GB" dirty="0"/>
              <a:t>trivial reject if non-zero result</a:t>
            </a:r>
          </a:p>
          <a:p>
            <a:r>
              <a:rPr lang="en-GB" dirty="0"/>
              <a:t>If not, then need to split line at </a:t>
            </a:r>
            <a:br>
              <a:rPr lang="en-GB" dirty="0"/>
            </a:br>
            <a:r>
              <a:rPr lang="en-GB" dirty="0"/>
              <a:t>clip edge, discard portion </a:t>
            </a:r>
            <a:br>
              <a:rPr lang="en-GB" dirty="0"/>
            </a:br>
            <a:r>
              <a:rPr lang="en-GB" dirty="0"/>
              <a:t>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F757-8BFE-434A-87B7-2FB3C9CF8E1C}" type="slidenum">
              <a:rPr lang="en-GB"/>
              <a:pPr/>
              <a:t>11</a:t>
            </a:fld>
            <a:endParaRPr lang="en-GB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F9A737C3-1F2C-8443-A903-5216D205B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537223"/>
            <a:ext cx="2562225" cy="193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298973" y="195263"/>
            <a:ext cx="6531769" cy="87868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  <a:tab pos="6402335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53754" y="1182292"/>
            <a:ext cx="6221015" cy="374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1875" i="1" dirty="0"/>
              <a:t>code1</a:t>
            </a:r>
            <a:r>
              <a:rPr lang="en-GB" sz="1875" dirty="0"/>
              <a:t> = </a:t>
            </a:r>
            <a:r>
              <a:rPr lang="en-GB" sz="1875" dirty="0" err="1"/>
              <a:t>outcode</a:t>
            </a:r>
            <a:r>
              <a:rPr lang="en-GB" sz="1875" dirty="0"/>
              <a:t> from endpoint1</a:t>
            </a:r>
          </a:p>
          <a:p>
            <a:pPr>
              <a:defRPr/>
            </a:pPr>
            <a:r>
              <a:rPr lang="en-GB" sz="1875" i="1" dirty="0"/>
              <a:t>code2</a:t>
            </a:r>
            <a:r>
              <a:rPr lang="en-GB" sz="1875" dirty="0"/>
              <a:t> = </a:t>
            </a:r>
            <a:r>
              <a:rPr lang="en-GB" sz="1875" dirty="0" err="1"/>
              <a:t>outcode</a:t>
            </a:r>
            <a:r>
              <a:rPr lang="en-GB" sz="1875" dirty="0"/>
              <a:t> from endpoint2</a:t>
            </a:r>
          </a:p>
          <a:p>
            <a:pPr>
              <a:defRPr/>
            </a:pPr>
            <a:r>
              <a:rPr lang="en-GB" sz="1875" b="1" dirty="0"/>
              <a:t>if</a:t>
            </a:r>
            <a:r>
              <a:rPr lang="en-GB" sz="1875" dirty="0"/>
              <a:t> (</a:t>
            </a:r>
            <a:r>
              <a:rPr lang="en-GB" sz="1875" i="1" dirty="0"/>
              <a:t>code1</a:t>
            </a:r>
            <a:r>
              <a:rPr lang="en-GB" sz="1875" dirty="0"/>
              <a:t> | code2 == 0)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dirty="0" err="1"/>
              <a:t>trivial_accept</a:t>
            </a:r>
            <a:endParaRPr lang="en-GB" sz="1875" dirty="0"/>
          </a:p>
          <a:p>
            <a:pPr>
              <a:defRPr/>
            </a:pPr>
            <a:r>
              <a:rPr lang="en-GB" sz="1875" b="1" dirty="0"/>
              <a:t>else if</a:t>
            </a:r>
            <a:r>
              <a:rPr lang="en-GB" sz="1875" dirty="0"/>
              <a:t> (</a:t>
            </a:r>
            <a:r>
              <a:rPr lang="en-GB" sz="1875" i="1" dirty="0"/>
              <a:t>code1</a:t>
            </a:r>
            <a:r>
              <a:rPr lang="en-GB" sz="1875" dirty="0"/>
              <a:t> &amp; </a:t>
            </a:r>
            <a:r>
              <a:rPr lang="en-GB" sz="1875" i="1" dirty="0"/>
              <a:t>code2</a:t>
            </a:r>
            <a:r>
              <a:rPr lang="en-GB" sz="1875" dirty="0"/>
              <a:t> != 0)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dirty="0" err="1"/>
              <a:t>trivial_reject</a:t>
            </a:r>
            <a:endParaRPr lang="en-GB" sz="1875" dirty="0"/>
          </a:p>
          <a:p>
            <a:pPr>
              <a:defRPr/>
            </a:pPr>
            <a:r>
              <a:rPr lang="en-GB" sz="1875" b="1" dirty="0"/>
              <a:t>else</a:t>
            </a:r>
          </a:p>
          <a:p>
            <a:pPr>
              <a:defRPr/>
            </a:pPr>
            <a:r>
              <a:rPr lang="en-GB" sz="1875" dirty="0"/>
              <a:t>	clip against left</a:t>
            </a:r>
          </a:p>
          <a:p>
            <a:pPr>
              <a:defRPr/>
            </a:pPr>
            <a:r>
              <a:rPr lang="en-GB" sz="1875" dirty="0"/>
              <a:t>	clip against right</a:t>
            </a:r>
          </a:p>
          <a:p>
            <a:pPr>
              <a:defRPr/>
            </a:pPr>
            <a:r>
              <a:rPr lang="en-GB" sz="1875" dirty="0"/>
              <a:t>	clip against bottom</a:t>
            </a:r>
          </a:p>
          <a:p>
            <a:pPr>
              <a:defRPr/>
            </a:pPr>
            <a:r>
              <a:rPr lang="en-GB" sz="1875" dirty="0"/>
              <a:t>	clip against top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b="1" dirty="0"/>
              <a:t>if </a:t>
            </a:r>
            <a:r>
              <a:rPr lang="en-GB" sz="1875" dirty="0"/>
              <a:t>(anything is left)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	accept clipped segment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for 3D planes</a:t>
            </a:r>
          </a:p>
          <a:p>
            <a:r>
              <a:rPr lang="en-US" dirty="0"/>
              <a:t>If point is inside clipping plane:</a:t>
            </a:r>
          </a:p>
          <a:p>
            <a:endParaRPr lang="en-US" dirty="0"/>
          </a:p>
          <a:p>
            <a:r>
              <a:rPr lang="en-US" dirty="0"/>
              <a:t>Point on line:</a:t>
            </a:r>
          </a:p>
          <a:p>
            <a:endParaRPr lang="en-US" dirty="0"/>
          </a:p>
          <a:p>
            <a:r>
              <a:rPr lang="en-US" dirty="0"/>
              <a:t>Intersection: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818" y="2181225"/>
            <a:ext cx="2790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579944"/>
            <a:ext cx="36671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16" y="3275280"/>
            <a:ext cx="2228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918" y="2171700"/>
            <a:ext cx="3505200" cy="2762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093" y="2190750"/>
            <a:ext cx="1419225" cy="238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9643" y="2190750"/>
            <a:ext cx="1895475" cy="238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8568" y="2190750"/>
            <a:ext cx="2876550" cy="228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91843" y="2190750"/>
            <a:ext cx="3343275" cy="238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58793" y="2124075"/>
            <a:ext cx="1085850" cy="295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44168" y="2143125"/>
            <a:ext cx="379095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Many cases (new edges, discarded edges)</a:t>
            </a:r>
          </a:p>
          <a:p>
            <a:pPr lvl="1"/>
            <a:r>
              <a:rPr lang="en-GB"/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D68-8ECE-E243-8D32-9A7CE55A028A}" type="slidenum">
              <a:rPr lang="en-GB"/>
              <a:pPr/>
              <a:t>14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13" y="2230942"/>
            <a:ext cx="5085573" cy="270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Divide and conquer</a:t>
            </a:r>
          </a:p>
          <a:p>
            <a:r>
              <a:rPr lang="en-GB" dirty="0"/>
              <a:t>Simple problem is to clip polygon against a single infinite edge</a:t>
            </a:r>
          </a:p>
          <a:p>
            <a:pPr lvl="1"/>
            <a:r>
              <a:rPr lang="en-GB" dirty="0"/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0689-6D70-4145-A89C-D91D150A291B}" type="slidenum">
              <a:rPr lang="en-GB"/>
              <a:pPr/>
              <a:t>15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45" y="2571750"/>
            <a:ext cx="4152509" cy="244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Algorithm moves around the polygon from </a:t>
            </a:r>
            <a:r>
              <a:rPr lang="en-GB" dirty="0" err="1"/>
              <a:t>v</a:t>
            </a:r>
            <a:r>
              <a:rPr lang="en-GB" baseline="-25000" dirty="0" err="1"/>
              <a:t>n</a:t>
            </a:r>
            <a:r>
              <a:rPr lang="en-GB" dirty="0"/>
              <a:t> to v</a:t>
            </a:r>
            <a:r>
              <a:rPr lang="en-GB" baseline="-25000" dirty="0"/>
              <a:t>1</a:t>
            </a:r>
            <a:r>
              <a:rPr lang="en-GB" dirty="0"/>
              <a:t> and then on back to </a:t>
            </a:r>
            <a:r>
              <a:rPr lang="en-GB" dirty="0" err="1"/>
              <a:t>v</a:t>
            </a:r>
            <a:r>
              <a:rPr lang="en-GB" baseline="-25000" dirty="0" err="1"/>
              <a:t>n</a:t>
            </a:r>
            <a:endParaRPr lang="en-GB" baseline="-25000" dirty="0"/>
          </a:p>
          <a:p>
            <a:r>
              <a:rPr lang="en-GB" dirty="0"/>
              <a:t>At each step</a:t>
            </a:r>
          </a:p>
          <a:p>
            <a:pPr lvl="1"/>
            <a:r>
              <a:rPr lang="en-GB" dirty="0"/>
              <a:t>Check (v</a:t>
            </a:r>
            <a:r>
              <a:rPr lang="en-GB" baseline="-25000" dirty="0"/>
              <a:t>i</a:t>
            </a:r>
            <a:r>
              <a:rPr lang="en-GB" dirty="0"/>
              <a:t> to v</a:t>
            </a:r>
            <a:r>
              <a:rPr lang="en-GB" baseline="-25000" dirty="0"/>
              <a:t>i+1</a:t>
            </a:r>
            <a:r>
              <a:rPr lang="en-GB" dirty="0"/>
              <a:t>) line against the clip edge</a:t>
            </a:r>
          </a:p>
          <a:p>
            <a:pPr lvl="1"/>
            <a:r>
              <a:rPr lang="en-GB" dirty="0"/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FF87-A338-4B43-B760-9443CBDDDC60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each step, 1 of 4 possible cases arises</a:t>
            </a:r>
          </a:p>
          <a:p>
            <a:pPr marL="342900" lvl="1" indent="0">
              <a:buNone/>
            </a:pPr>
            <a:r>
              <a:rPr lang="en-GB" sz="2000" dirty="0"/>
              <a:t>1) Edge is completely inside clip boundary, so add vertex p to the output</a:t>
            </a:r>
          </a:p>
          <a:p>
            <a:pPr marL="342900" lvl="1" indent="0">
              <a:buNone/>
            </a:pPr>
            <a:r>
              <a:rPr lang="en-GB" sz="2000" dirty="0"/>
              <a:t>2) Intersection </a:t>
            </a:r>
            <a:r>
              <a:rPr lang="en-GB" sz="2000" dirty="0" err="1"/>
              <a:t>i</a:t>
            </a:r>
            <a:r>
              <a:rPr lang="en-GB" sz="2000" dirty="0"/>
              <a:t> is output as vertex because it intersects with boundary</a:t>
            </a:r>
          </a:p>
          <a:p>
            <a:pPr marL="342900" lvl="1" indent="0">
              <a:buNone/>
            </a:pPr>
            <a:r>
              <a:rPr lang="en-GB" sz="2000" dirty="0"/>
              <a:t>3) Both vertices are outside boundary, so neither is output</a:t>
            </a:r>
          </a:p>
          <a:p>
            <a:pPr marL="342900" lvl="1" indent="0">
              <a:buNone/>
            </a:pPr>
            <a:r>
              <a:rPr lang="en-GB" sz="2000" dirty="0"/>
              <a:t>4) Intersection </a:t>
            </a:r>
            <a:r>
              <a:rPr lang="en-GB" sz="2000" dirty="0" err="1"/>
              <a:t>i</a:t>
            </a:r>
            <a:r>
              <a:rPr lang="en-GB" sz="2000" dirty="0"/>
              <a:t> and vertex p both added to output list</a:t>
            </a:r>
          </a:p>
          <a:p>
            <a:pPr lvl="1"/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731D-A681-004A-AF82-2E3C34DB72DD}" type="slidenum">
              <a:rPr lang="en-GB"/>
              <a:pPr/>
              <a:t>17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78"/>
          <a:stretch/>
        </p:blipFill>
        <p:spPr bwMode="auto">
          <a:xfrm>
            <a:off x="1988344" y="3296841"/>
            <a:ext cx="1519966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BEAD40B1-1C8F-B34B-97F1-07AA2C8CD8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2" r="44750"/>
          <a:stretch/>
        </p:blipFill>
        <p:spPr bwMode="auto">
          <a:xfrm>
            <a:off x="3508310" y="3296841"/>
            <a:ext cx="1334278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3D934446-7CB0-124E-8046-C511FFAA13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0" r="22535"/>
          <a:stretch/>
        </p:blipFill>
        <p:spPr bwMode="auto">
          <a:xfrm>
            <a:off x="4842588" y="3296840"/>
            <a:ext cx="1147664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8D65919-A6A8-FC4F-83E9-723F5CD04E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28" r="-1"/>
          <a:stretch/>
        </p:blipFill>
        <p:spPr bwMode="auto">
          <a:xfrm>
            <a:off x="5990252" y="3296839"/>
            <a:ext cx="1166133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298973" y="235744"/>
            <a:ext cx="6531769" cy="797719"/>
          </a:xfrm>
        </p:spPr>
        <p:txBody>
          <a:bodyPr/>
          <a:lstStyle/>
          <a:p>
            <a:pPr eaLnBrk="1" hangingPunct="1"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  <a:tab pos="6401991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383506" y="1182291"/>
            <a:ext cx="6376988" cy="3484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50" dirty="0" err="1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vertex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for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vertex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</a:t>
            </a:r>
            <a:r>
              <a:rPr lang="en-US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4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Output( ComputeIntersection(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35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else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Output( ComputeIntersection( P, S, clip plane ) )‏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350" b="1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do nothing</a:t>
            </a:r>
          </a:p>
          <a:p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1727597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373065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Clipping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2991446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Rasterization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3623370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8800" y="4255294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714625" y="2184797"/>
            <a:ext cx="0" cy="18826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714625" y="2830266"/>
            <a:ext cx="0" cy="161180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714625" y="3448645"/>
            <a:ext cx="0" cy="1747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714625" y="4080570"/>
            <a:ext cx="0" cy="18424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00450" y="1628894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Transformations</a:t>
            </a:r>
          </a:p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00450" y="2428541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0450" y="3046922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00450" y="3678846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0450" y="4310770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Window sides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Some rasterization algorithms need everything on screen</a:t>
            </a:r>
          </a:p>
          <a:p>
            <a:r>
              <a:rPr lang="en-US" dirty="0"/>
              <a:t>Near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b="1" dirty="0"/>
              <a:t>Don’t divide by 0</a:t>
            </a:r>
            <a:endParaRPr lang="en-US" dirty="0"/>
          </a:p>
          <a:p>
            <a:pPr lvl="1"/>
            <a:r>
              <a:rPr lang="en-US" b="1" dirty="0"/>
              <a:t>Don’t divide by negative z</a:t>
            </a:r>
            <a:endParaRPr lang="en-US" dirty="0"/>
          </a:p>
          <a:p>
            <a:r>
              <a:rPr lang="en-US" dirty="0"/>
              <a:t>Far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Constrain Z range</a:t>
            </a:r>
          </a:p>
        </p:txBody>
      </p:sp>
    </p:spTree>
    <p:extLst>
      <p:ext uri="{BB962C8B-B14F-4D97-AF65-F5344CB8AC3E}">
        <p14:creationId xmlns:p14="http://schemas.microsoft.com/office/powerpoint/2010/main" val="125235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Cull: decide not to draw an object at all</a:t>
            </a:r>
          </a:p>
          <a:p>
            <a:r>
              <a:rPr lang="en-GB"/>
              <a:t>Clip: slice to keep just the visible parts</a:t>
            </a:r>
          </a:p>
          <a:p>
            <a:r>
              <a:rPr lang="en-GB"/>
              <a:t>Trivial Reject: Entirely off-screen</a:t>
            </a:r>
          </a:p>
          <a:p>
            <a:r>
              <a:rPr lang="en-GB"/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3641-A3FC-7B42-8841-95E9E827A31A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Lines intersecting a rectangular clip region are always clipped into a single line segment</a:t>
            </a:r>
          </a:p>
          <a:p>
            <a:r>
              <a:rPr lang="en-GB" dirty="0"/>
              <a:t>Clip against one window edge at a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E2E4-9DA2-C848-9CBE-1A821C1CA167}" type="slidenum">
              <a:rPr lang="en-GB"/>
              <a:pPr/>
              <a:t>5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33788" y="2457450"/>
            <a:ext cx="0" cy="22002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57688" y="2457450"/>
            <a:ext cx="0" cy="22002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86075" y="3214688"/>
            <a:ext cx="22276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86075" y="3938588"/>
            <a:ext cx="22276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33788" y="3214688"/>
            <a:ext cx="723900" cy="7239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Box 19"/>
          <p:cNvSpPr txBox="1"/>
          <p:nvPr/>
        </p:nvSpPr>
        <p:spPr>
          <a:xfrm>
            <a:off x="2367565" y="4293907"/>
            <a:ext cx="11138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+mn-lt"/>
              </a:rPr>
              <a:t>Clip Rectangle</a:t>
            </a: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3062288" y="3576637"/>
            <a:ext cx="571500" cy="709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540575" y="3214688"/>
            <a:ext cx="723900" cy="7239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39" name="Group 38"/>
          <p:cNvGrpSpPr/>
          <p:nvPr/>
        </p:nvGrpSpPr>
        <p:grpSpPr>
          <a:xfrm>
            <a:off x="3667364" y="3322723"/>
            <a:ext cx="383051" cy="609497"/>
            <a:chOff x="3365821" y="4430296"/>
            <a:chExt cx="510735" cy="81266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2" name="Oval 4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10644" y="4873626"/>
              <a:ext cx="365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5821" y="4430296"/>
              <a:ext cx="357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578077" y="3322723"/>
            <a:ext cx="383051" cy="609497"/>
            <a:chOff x="3365821" y="4430296"/>
            <a:chExt cx="510735" cy="812662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Oval 5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0644" y="4873626"/>
              <a:ext cx="365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65821" y="4430296"/>
              <a:ext cx="357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3988031" y="2571647"/>
            <a:ext cx="349381" cy="1121256"/>
            <a:chOff x="3793370" y="3428861"/>
            <a:chExt cx="465840" cy="1495008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3944182" y="3598138"/>
              <a:ext cx="211696" cy="1024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093171" y="35354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Oval 57"/>
            <p:cNvSpPr/>
            <p:nvPr/>
          </p:nvSpPr>
          <p:spPr>
            <a:xfrm>
              <a:off x="3878301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3984" y="4554537"/>
              <a:ext cx="355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93370" y="3428861"/>
              <a:ext cx="372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D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3937366" y="3000406"/>
            <a:ext cx="317972" cy="276999"/>
            <a:chOff x="3725824" y="4000536"/>
            <a:chExt cx="423963" cy="369332"/>
          </a:xfrm>
        </p:grpSpPr>
        <p:sp>
          <p:nvSpPr>
            <p:cNvPr id="62" name="TextBox 61"/>
            <p:cNvSpPr txBox="1"/>
            <p:nvPr/>
          </p:nvSpPr>
          <p:spPr>
            <a:xfrm>
              <a:off x="3725824" y="4000536"/>
              <a:ext cx="4239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3950095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5846030" y="3000403"/>
            <a:ext cx="400041" cy="692500"/>
            <a:chOff x="6270700" y="4000536"/>
            <a:chExt cx="533387" cy="923333"/>
          </a:xfrm>
        </p:grpSpPr>
        <p:sp>
          <p:nvSpPr>
            <p:cNvPr id="74" name="Oval 73"/>
            <p:cNvSpPr/>
            <p:nvPr/>
          </p:nvSpPr>
          <p:spPr>
            <a:xfrm>
              <a:off x="6423177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48861" y="4554537"/>
              <a:ext cx="355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70700" y="4000536"/>
              <a:ext cx="423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6485883" y="4286250"/>
              <a:ext cx="62707" cy="3206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494971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695646" y="2421191"/>
            <a:ext cx="922278" cy="1479634"/>
            <a:chOff x="2070195" y="3228254"/>
            <a:chExt cx="1229703" cy="1972845"/>
          </a:xfrm>
        </p:grpSpPr>
        <p:sp>
          <p:nvSpPr>
            <p:cNvPr id="90" name="Oval 89"/>
            <p:cNvSpPr/>
            <p:nvPr/>
          </p:nvSpPr>
          <p:spPr>
            <a:xfrm>
              <a:off x="2091965" y="475313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7177" name="Straight Connector 7176"/>
            <p:cNvCxnSpPr/>
            <p:nvPr/>
          </p:nvCxnSpPr>
          <p:spPr>
            <a:xfrm flipV="1">
              <a:off x="2149368" y="3465342"/>
              <a:ext cx="725130" cy="135049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2816983" y="33975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70195" y="4831767"/>
              <a:ext cx="346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E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59634" y="3228254"/>
              <a:ext cx="340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F</a:t>
              </a:r>
            </a:p>
          </p:txBody>
        </p:sp>
      </p:grpSp>
      <p:grpSp>
        <p:nvGrpSpPr>
          <p:cNvPr id="7187" name="Group 7186"/>
          <p:cNvGrpSpPr/>
          <p:nvPr/>
        </p:nvGrpSpPr>
        <p:grpSpPr>
          <a:xfrm>
            <a:off x="3855906" y="3238739"/>
            <a:ext cx="924159" cy="1102086"/>
            <a:chOff x="3617208" y="4318317"/>
            <a:chExt cx="1232212" cy="1469447"/>
          </a:xfrm>
        </p:grpSpPr>
        <p:cxnSp>
          <p:nvCxnSpPr>
            <p:cNvPr id="7184" name="Straight Connector 7183"/>
            <p:cNvCxnSpPr/>
            <p:nvPr/>
          </p:nvCxnSpPr>
          <p:spPr>
            <a:xfrm flipV="1">
              <a:off x="3711757" y="4487594"/>
              <a:ext cx="733634" cy="9402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3649050" y="537448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9" name="Oval 108"/>
            <p:cNvSpPr/>
            <p:nvPr/>
          </p:nvSpPr>
          <p:spPr>
            <a:xfrm>
              <a:off x="4377995" y="4434985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17208" y="5418432"/>
              <a:ext cx="376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74959" y="4318317"/>
              <a:ext cx="374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</a:t>
              </a:r>
            </a:p>
          </p:txBody>
        </p:sp>
      </p:grpSp>
      <p:grpSp>
        <p:nvGrpSpPr>
          <p:cNvPr id="7188" name="Group 7187"/>
          <p:cNvGrpSpPr/>
          <p:nvPr/>
        </p:nvGrpSpPr>
        <p:grpSpPr>
          <a:xfrm>
            <a:off x="3988026" y="3891556"/>
            <a:ext cx="356921" cy="276999"/>
            <a:chOff x="3793370" y="5188734"/>
            <a:chExt cx="475895" cy="369332"/>
          </a:xfrm>
        </p:grpSpPr>
        <p:sp>
          <p:nvSpPr>
            <p:cNvPr id="113" name="Oval 112"/>
            <p:cNvSpPr/>
            <p:nvPr/>
          </p:nvSpPr>
          <p:spPr>
            <a:xfrm>
              <a:off x="3793370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841369" y="5188734"/>
              <a:ext cx="427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189" name="Group 7188"/>
          <p:cNvGrpSpPr/>
          <p:nvPr/>
        </p:nvGrpSpPr>
        <p:grpSpPr>
          <a:xfrm>
            <a:off x="4314174" y="3456671"/>
            <a:ext cx="348765" cy="276999"/>
            <a:chOff x="4223543" y="4608889"/>
            <a:chExt cx="465020" cy="369332"/>
          </a:xfrm>
        </p:grpSpPr>
        <p:sp>
          <p:nvSpPr>
            <p:cNvPr id="116" name="Oval 115"/>
            <p:cNvSpPr/>
            <p:nvPr/>
          </p:nvSpPr>
          <p:spPr>
            <a:xfrm>
              <a:off x="4223543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62806" y="4608889"/>
              <a:ext cx="425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</p:grpSp>
      <p:grpSp>
        <p:nvGrpSpPr>
          <p:cNvPr id="7200" name="Group 7199"/>
          <p:cNvGrpSpPr/>
          <p:nvPr/>
        </p:nvGrpSpPr>
        <p:grpSpPr>
          <a:xfrm>
            <a:off x="5896757" y="3456668"/>
            <a:ext cx="674911" cy="711883"/>
            <a:chOff x="6338345" y="4608889"/>
            <a:chExt cx="899881" cy="949177"/>
          </a:xfrm>
        </p:grpSpPr>
        <p:sp>
          <p:nvSpPr>
            <p:cNvPr id="131" name="TextBox 130"/>
            <p:cNvSpPr txBox="1"/>
            <p:nvPr/>
          </p:nvSpPr>
          <p:spPr>
            <a:xfrm>
              <a:off x="6812469" y="4608889"/>
              <a:ext cx="425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  <p:cxnSp>
          <p:nvCxnSpPr>
            <p:cNvPr id="7198" name="Straight Connector 7197"/>
            <p:cNvCxnSpPr/>
            <p:nvPr/>
          </p:nvCxnSpPr>
          <p:spPr>
            <a:xfrm flipV="1">
              <a:off x="6399041" y="4684183"/>
              <a:ext cx="434862" cy="56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6773207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7" name="Oval 126"/>
            <p:cNvSpPr/>
            <p:nvPr/>
          </p:nvSpPr>
          <p:spPr>
            <a:xfrm>
              <a:off x="6338345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386344" y="5188734"/>
              <a:ext cx="427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205" name="Group 7204"/>
          <p:cNvGrpSpPr/>
          <p:nvPr/>
        </p:nvGrpSpPr>
        <p:grpSpPr>
          <a:xfrm>
            <a:off x="3965534" y="3581997"/>
            <a:ext cx="880664" cy="1051395"/>
            <a:chOff x="3763379" y="4775994"/>
            <a:chExt cx="1174218" cy="1401860"/>
          </a:xfrm>
        </p:grpSpPr>
        <p:cxnSp>
          <p:nvCxnSpPr>
            <p:cNvPr id="7202" name="Straight Connector 7201"/>
            <p:cNvCxnSpPr/>
            <p:nvPr/>
          </p:nvCxnSpPr>
          <p:spPr>
            <a:xfrm flipV="1">
              <a:off x="4038600" y="4943210"/>
              <a:ext cx="550334" cy="10342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3975893" y="591476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1" name="Oval 140"/>
            <p:cNvSpPr/>
            <p:nvPr/>
          </p:nvSpPr>
          <p:spPr>
            <a:xfrm>
              <a:off x="4526227" y="489309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763379" y="5808522"/>
              <a:ext cx="297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I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5117" y="4775994"/>
              <a:ext cx="312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J</a:t>
              </a:r>
            </a:p>
          </p:txBody>
        </p:sp>
      </p:grpSp>
      <p:grpSp>
        <p:nvGrpSpPr>
          <p:cNvPr id="7206" name="Group 7205"/>
          <p:cNvGrpSpPr/>
          <p:nvPr/>
        </p:nvGrpSpPr>
        <p:grpSpPr>
          <a:xfrm>
            <a:off x="4314170" y="4077895"/>
            <a:ext cx="316942" cy="276999"/>
            <a:chOff x="4228232" y="5437186"/>
            <a:chExt cx="422589" cy="369332"/>
          </a:xfrm>
        </p:grpSpPr>
        <p:sp>
          <p:nvSpPr>
            <p:cNvPr id="145" name="Oval 144"/>
            <p:cNvSpPr/>
            <p:nvPr/>
          </p:nvSpPr>
          <p:spPr>
            <a:xfrm>
              <a:off x="4228232" y="5437187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302008" y="5437186"/>
              <a:ext cx="348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I’</a:t>
              </a:r>
            </a:p>
          </p:txBody>
        </p:sp>
      </p:grpSp>
      <p:grpSp>
        <p:nvGrpSpPr>
          <p:cNvPr id="7207" name="Group 7206"/>
          <p:cNvGrpSpPr/>
          <p:nvPr/>
        </p:nvGrpSpPr>
        <p:grpSpPr>
          <a:xfrm>
            <a:off x="4420925" y="3886881"/>
            <a:ext cx="321755" cy="296562"/>
            <a:chOff x="4370565" y="5182499"/>
            <a:chExt cx="429007" cy="395415"/>
          </a:xfrm>
        </p:grpSpPr>
        <p:sp>
          <p:nvSpPr>
            <p:cNvPr id="100" name="TextBox 99"/>
            <p:cNvSpPr txBox="1"/>
            <p:nvPr/>
          </p:nvSpPr>
          <p:spPr>
            <a:xfrm>
              <a:off x="4435796" y="5208582"/>
              <a:ext cx="363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J’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4370565" y="5182499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For a point at (x,y)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85E5-6379-4F4A-98DD-6201CC2DB3B0}" type="slidenum">
              <a:rPr lang="en-GB"/>
              <a:pPr/>
              <a:t>6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53979" y="1918799"/>
            <a:ext cx="261104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1650" i="1" dirty="0" err="1"/>
              <a:t>x</a:t>
            </a:r>
            <a:r>
              <a:rPr lang="en-GB" sz="1650" i="1" baseline="-33000" dirty="0" err="1"/>
              <a:t>min</a:t>
            </a:r>
            <a:r>
              <a:rPr lang="en-GB" sz="1650" i="1" baseline="-33000" dirty="0"/>
              <a:t>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x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</a:t>
            </a:r>
            <a:r>
              <a:rPr lang="en-GB" sz="1650" i="1" dirty="0" err="1"/>
              <a:t>x</a:t>
            </a:r>
            <a:r>
              <a:rPr lang="en-GB" sz="1650" i="1" baseline="-33000" dirty="0" err="1"/>
              <a:t>max</a:t>
            </a:r>
            <a:r>
              <a:rPr lang="en-GB" sz="1650" i="1" dirty="0"/>
              <a:t>, </a:t>
            </a:r>
            <a:r>
              <a:rPr lang="en-GB" sz="1650" i="1" dirty="0" err="1"/>
              <a:t>y</a:t>
            </a:r>
            <a:r>
              <a:rPr lang="en-GB" sz="1650" i="1" baseline="-33000" dirty="0" err="1"/>
              <a:t>min</a:t>
            </a:r>
            <a:r>
              <a:rPr lang="en-GB" sz="1650" i="1" baseline="-33000" dirty="0"/>
              <a:t>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y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</a:t>
            </a:r>
            <a:r>
              <a:rPr lang="en-GB" sz="1650" i="1" dirty="0" err="1"/>
              <a:t>y</a:t>
            </a:r>
            <a:r>
              <a:rPr lang="en-GB" sz="1650" i="1" baseline="-33000" dirty="0" err="1"/>
              <a:t>max</a:t>
            </a:r>
            <a:r>
              <a:rPr lang="en-GB" sz="1650" i="1" dirty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639616"/>
            <a:ext cx="2990850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Both endpoints are inside (AB)</a:t>
            </a:r>
          </a:p>
          <a:p>
            <a:r>
              <a:rPr lang="en-GB"/>
              <a:t>One endpoint in, another end outside (CD)</a:t>
            </a:r>
          </a:p>
          <a:p>
            <a:r>
              <a:rPr lang="en-GB"/>
              <a:t>Both outside (EF, GH, IJ)</a:t>
            </a:r>
          </a:p>
          <a:p>
            <a:pPr lvl="1"/>
            <a:r>
              <a:rPr lang="en-GB"/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1BBEB-9CE8-9049-9D91-232312C720BE}" type="slidenum">
              <a:rPr lang="en-GB"/>
              <a:pPr/>
              <a:t>7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22" y="3213498"/>
            <a:ext cx="1860947" cy="173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r>
              <a:rPr lang="en-GB" dirty="0"/>
              <a:t>First, endpoint pairs are checked for trivial acceptance</a:t>
            </a:r>
          </a:p>
          <a:p>
            <a:pPr lvl="1"/>
            <a:r>
              <a:rPr lang="en-GB" dirty="0"/>
              <a:t>If not, region checks are performed in order to trivially reject certain lines</a:t>
            </a:r>
          </a:p>
          <a:p>
            <a:pPr lvl="2"/>
            <a:r>
              <a:rPr lang="en-GB" dirty="0"/>
              <a:t>If both x’s or both y’s are &lt; –1 or both are &gt; 1, then it lies outside (EF)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959C-387C-1641-BBEE-D5B423E7FC82}" type="slidenum">
              <a:rPr lang="en-GB"/>
              <a:pPr/>
              <a:t>8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3244454"/>
            <a:ext cx="1695450" cy="157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Cohen-Sutherland Line Clipping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bit code for each </a:t>
            </a:r>
            <a:r>
              <a:rPr lang="en-GB" dirty="0" err="1"/>
              <a:t>endopint</a:t>
            </a:r>
            <a:endParaRPr lang="en-GB" dirty="0"/>
          </a:p>
          <a:p>
            <a:r>
              <a:rPr lang="en-GB" dirty="0"/>
              <a:t>Each region is assigned a 4-bit code (</a:t>
            </a:r>
            <a:r>
              <a:rPr lang="en-GB" dirty="0" err="1"/>
              <a:t>outcode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 1st bit – above top edge </a:t>
            </a:r>
          </a:p>
          <a:p>
            <a:pPr lvl="2"/>
            <a:r>
              <a:rPr lang="en-GB" dirty="0"/>
              <a:t>y &gt; </a:t>
            </a:r>
            <a:r>
              <a:rPr lang="en-GB" dirty="0" err="1"/>
              <a:t>ymax</a:t>
            </a:r>
            <a:endParaRPr lang="en-GB" dirty="0"/>
          </a:p>
          <a:p>
            <a:pPr lvl="1"/>
            <a:r>
              <a:rPr lang="en-GB" dirty="0"/>
              <a:t>2nd bit – below bottom edge </a:t>
            </a:r>
          </a:p>
          <a:p>
            <a:pPr lvl="2"/>
            <a:r>
              <a:rPr lang="en-GB" dirty="0"/>
              <a:t>y &lt; </a:t>
            </a:r>
            <a:r>
              <a:rPr lang="en-GB" dirty="0" err="1"/>
              <a:t>ymin</a:t>
            </a:r>
            <a:endParaRPr lang="en-GB" dirty="0"/>
          </a:p>
          <a:p>
            <a:pPr lvl="1"/>
            <a:r>
              <a:rPr lang="en-GB" dirty="0"/>
              <a:t>3rd bit – right of right edge</a:t>
            </a:r>
          </a:p>
          <a:p>
            <a:pPr lvl="2"/>
            <a:r>
              <a:rPr lang="en-GB" dirty="0"/>
              <a:t>x &gt; </a:t>
            </a:r>
            <a:r>
              <a:rPr lang="en-GB" dirty="0" err="1"/>
              <a:t>xmax</a:t>
            </a:r>
            <a:endParaRPr lang="en-GB" dirty="0"/>
          </a:p>
          <a:p>
            <a:pPr lvl="1"/>
            <a:r>
              <a:rPr lang="en-GB" dirty="0"/>
              <a:t>4th  bit – left of left edge</a:t>
            </a:r>
          </a:p>
          <a:p>
            <a:pPr lvl="2"/>
            <a:r>
              <a:rPr lang="en-GB" dirty="0"/>
              <a:t>x &lt; </a:t>
            </a:r>
            <a:r>
              <a:rPr lang="en-GB" dirty="0" err="1"/>
              <a:t>xmin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8DB-FF65-DF48-AC29-C68571AD5C7B}" type="slidenum">
              <a:rPr lang="en-GB"/>
              <a:pPr/>
              <a:t>9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537223"/>
            <a:ext cx="2562225" cy="193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33440</TotalTime>
  <Words>890</Words>
  <Application>Microsoft Macintosh PowerPoint</Application>
  <PresentationFormat>On-screen Show (16:9)</PresentationFormat>
  <Paragraphs>176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Liberation Sans</vt:lpstr>
      <vt:lpstr>Times New Roman</vt:lpstr>
      <vt:lpstr>Office Theme</vt:lpstr>
      <vt:lpstr>Graphics Pipeline Clipping</vt:lpstr>
      <vt:lpstr>Graphics Pipeline</vt:lpstr>
      <vt:lpstr>Why Clip?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201</cp:revision>
  <cp:lastPrinted>2010-10-04T14:32:16Z</cp:lastPrinted>
  <dcterms:created xsi:type="dcterms:W3CDTF">1996-09-30T18:28:10Z</dcterms:created>
  <dcterms:modified xsi:type="dcterms:W3CDTF">2022-04-26T02:08:00Z</dcterms:modified>
</cp:coreProperties>
</file>