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1" r:id="rId3"/>
    <p:sldId id="308" r:id="rId4"/>
    <p:sldId id="306" r:id="rId5"/>
    <p:sldId id="307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05" r:id="rId14"/>
    <p:sldId id="265" r:id="rId15"/>
    <p:sldId id="304" r:id="rId16"/>
    <p:sldId id="285" r:id="rId17"/>
    <p:sldId id="293" r:id="rId18"/>
    <p:sldId id="294" r:id="rId19"/>
    <p:sldId id="296" r:id="rId20"/>
    <p:sldId id="297" r:id="rId21"/>
    <p:sldId id="298" r:id="rId22"/>
    <p:sldId id="299" r:id="rId23"/>
    <p:sldId id="290" r:id="rId24"/>
    <p:sldId id="289" r:id="rId25"/>
    <p:sldId id="316" r:id="rId26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1020"/>
  </p:normalViewPr>
  <p:slideViewPr>
    <p:cSldViewPr>
      <p:cViewPr varScale="1">
        <p:scale>
          <a:sx n="143" d="100"/>
          <a:sy n="143" d="100"/>
        </p:scale>
        <p:origin x="200" y="2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3909BE-D0CB-7A45-B747-F74FAA22DA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69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09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09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76610D-B087-A948-B367-C846909D13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20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A1EBC8-CD29-EB4A-A3BE-EBD230420D7A}" type="slidenum">
              <a:rPr lang="en-US"/>
              <a:pPr/>
              <a:t>1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9D2C15-44DC-6D4A-B905-73D104AFAAEF}" type="slidenum">
              <a:rPr lang="en-US"/>
              <a:pPr/>
              <a:t>13</a:t>
            </a:fld>
            <a:endParaRPr lang="en-US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180769-7EBA-504C-812B-505BC9BA0AF7}" type="slidenum">
              <a:rPr lang="en-US"/>
              <a:pPr/>
              <a:t>14</a:t>
            </a:fld>
            <a:endParaRPr lang="en-US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180769-7EBA-504C-812B-505BC9BA0AF7}" type="slidenum">
              <a:rPr lang="en-US"/>
              <a:pPr/>
              <a:t>15</a:t>
            </a:fld>
            <a:endParaRPr lang="en-US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9CDF1D-FEB9-B443-A1A5-9450BC5F1D50}" type="slidenum">
              <a:rPr lang="en-US"/>
              <a:pPr/>
              <a:t>16</a:t>
            </a:fld>
            <a:endParaRPr lang="en-US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B87402-2EA0-3F4E-B26A-D7F5C209E71C}" type="slidenum">
              <a:rPr lang="en-US"/>
              <a:pPr/>
              <a:t>23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8174A5-71C2-1A41-BF9C-A8B447AADB28}" type="slidenum">
              <a:rPr lang="en-US"/>
              <a:pPr/>
              <a:t>24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DB23-53A2-4D4C-AC13-C80A540E0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18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1CE0-17A8-B346-A6FD-985652D265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81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4A7D-E7FD-7B47-AEF6-21F51D905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92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EFC3-8275-3743-B35A-B178C3722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2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630F-0F21-0445-B305-62463AAC7F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6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30EA-CF92-4C4C-80E5-6484AE72B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EF90-CFCE-0540-BCA3-DCD17ADCDB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7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9AFE-E2F2-8E47-BE65-66B2CD5270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00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F62E-E600-5746-BBB5-337D798485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99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FC62-B0B7-E141-B080-C3BA17507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83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195C-2D78-3542-9637-A39C9BA51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0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6DD9B-3BA6-EB49-AA0C-4AA098311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Animation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CMSC 435/634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Constraints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r>
              <a:rPr lang="en-US" dirty="0"/>
              <a:t>Resulting equations: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Catmull</a:t>
            </a:r>
            <a:r>
              <a:rPr lang="en-US" dirty="0"/>
              <a:t>-Rom Spline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1657350"/>
            <a:ext cx="4695825" cy="6286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686050"/>
            <a:ext cx="4396636" cy="2057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300" y="2800350"/>
            <a:ext cx="5934075" cy="12858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5425" y="2743200"/>
            <a:ext cx="6219825" cy="13430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2800350"/>
            <a:ext cx="461962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3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Catmull</a:t>
            </a:r>
            <a:r>
              <a:rPr lang="en-US" dirty="0"/>
              <a:t>-Rom Basis Functions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5" y="1143000"/>
            <a:ext cx="3143250" cy="1600200"/>
          </a:xfrm>
          <a:prstGeom prst="rect">
            <a:avLst/>
          </a:prstGeom>
        </p:spPr>
      </p:pic>
      <p:pic>
        <p:nvPicPr>
          <p:cNvPr id="9" name="Picture 8" descr="Catmul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0" y="2857500"/>
            <a:ext cx="3832692" cy="20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44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Interpolate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controls to artists need?</a:t>
            </a:r>
          </a:p>
          <a:p>
            <a:r>
              <a:rPr lang="en-US" dirty="0"/>
              <a:t>How to convert those into transformations?</a:t>
            </a:r>
          </a:p>
        </p:txBody>
      </p:sp>
    </p:spTree>
    <p:extLst>
      <p:ext uri="{BB962C8B-B14F-4D97-AF65-F5344CB8AC3E}">
        <p14:creationId xmlns:p14="http://schemas.microsoft.com/office/powerpoint/2010/main" val="22071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and Orientation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Objects can move!</a:t>
            </a:r>
          </a:p>
          <a:p>
            <a:r>
              <a:rPr lang="en-US" dirty="0"/>
              <a:t>Keys:</a:t>
            </a:r>
          </a:p>
          <a:p>
            <a:pPr lvl="1"/>
            <a:r>
              <a:rPr lang="en-US" dirty="0"/>
              <a:t>Separate control of position and orientation</a:t>
            </a:r>
          </a:p>
          <a:p>
            <a:pPr lvl="1"/>
            <a:r>
              <a:rPr lang="en-US" dirty="0"/>
              <a:t>Never interpolate matrices!</a:t>
            </a:r>
          </a:p>
          <a:p>
            <a:pPr lvl="2"/>
            <a:r>
              <a:rPr lang="en-US" dirty="0"/>
              <a:t>They won’t do what you want.</a:t>
            </a:r>
          </a:p>
          <a:p>
            <a:pPr lvl="1"/>
            <a:r>
              <a:rPr lang="en-US" dirty="0"/>
              <a:t>Quaternions interpolate better than Euler angles</a:t>
            </a:r>
          </a:p>
          <a:p>
            <a:pPr marL="685800" lvl="2" indent="0">
              <a:buNone/>
            </a:pPr>
            <a:r>
              <a:rPr lang="en-US" dirty="0"/>
              <a:t> </a:t>
            </a:r>
          </a:p>
          <a:p>
            <a:pPr lvl="2"/>
            <a:r>
              <a:rPr lang="en-US" dirty="0"/>
              <a:t>But angles make a better animation interface</a:t>
            </a:r>
          </a:p>
          <a:p>
            <a:pPr lvl="2"/>
            <a:r>
              <a:rPr lang="en-US" dirty="0"/>
              <a:t>Can still convert to and interpolate as quaternion</a:t>
            </a:r>
          </a:p>
          <a:p>
            <a:pPr lvl="2"/>
            <a:r>
              <a:rPr lang="en-US" dirty="0"/>
              <a:t>Possible to use directly for rotation, or convert to matrix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0" y="3429000"/>
            <a:ext cx="3867150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64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Slow In and Out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spacing of the in between frames to achieve subtlety of timing and movement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Moving from place to place: start and end slow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Slow In and Out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Keys</a:t>
            </a:r>
          </a:p>
          <a:p>
            <a:pPr lvl="1"/>
            <a:r>
              <a:rPr lang="en-US" dirty="0"/>
              <a:t>Think about continuity of second and third order motion</a:t>
            </a:r>
          </a:p>
          <a:p>
            <a:r>
              <a:rPr lang="en-US" dirty="0" err="1"/>
              <a:t>Reparameterize</a:t>
            </a:r>
            <a:r>
              <a:rPr lang="en-US" dirty="0"/>
              <a:t> time</a:t>
            </a:r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0" y="2800350"/>
            <a:ext cx="1943100" cy="285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1455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66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 Animation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Control</a:t>
            </a:r>
          </a:p>
          <a:p>
            <a:pPr lvl="1"/>
            <a:r>
              <a:rPr lang="en-US" dirty="0"/>
              <a:t>Hierarchical model</a:t>
            </a:r>
          </a:p>
          <a:p>
            <a:pPr lvl="1"/>
            <a:r>
              <a:rPr lang="en-US" dirty="0"/>
              <a:t>Forward kinematics</a:t>
            </a:r>
          </a:p>
          <a:p>
            <a:pPr lvl="1"/>
            <a:r>
              <a:rPr lang="en-US" dirty="0"/>
              <a:t>Inverse kinematics</a:t>
            </a:r>
          </a:p>
          <a:p>
            <a:pPr lvl="1"/>
            <a:r>
              <a:rPr lang="en-US" dirty="0"/>
              <a:t>Motion capture</a:t>
            </a:r>
          </a:p>
          <a:p>
            <a:r>
              <a:rPr lang="en-US" dirty="0"/>
              <a:t>Rendering</a:t>
            </a:r>
          </a:p>
          <a:p>
            <a:pPr lvl="1"/>
            <a:r>
              <a:rPr lang="en-US" dirty="0"/>
              <a:t>Skinning</a:t>
            </a:r>
          </a:p>
          <a:p>
            <a:pPr lvl="1"/>
            <a:r>
              <a:rPr lang="en-US" dirty="0"/>
              <a:t>Blend Shapes</a:t>
            </a:r>
          </a:p>
          <a:p>
            <a:pPr lvl="1"/>
            <a:r>
              <a:rPr lang="en-US" dirty="0"/>
              <a:t>Deformation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Kinematics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set of joint angles, where’s the hand?</a:t>
            </a:r>
          </a:p>
          <a:p>
            <a:pPr lvl="1"/>
            <a:r>
              <a:rPr lang="en-US" dirty="0"/>
              <a:t>(or foot or head or …)</a:t>
            </a:r>
          </a:p>
          <a:p>
            <a:pPr lvl="1"/>
            <a:r>
              <a:rPr lang="en-US" i="1" dirty="0"/>
              <a:t>End effector</a:t>
            </a:r>
          </a:p>
          <a:p>
            <a:r>
              <a:rPr lang="en-US" dirty="0"/>
              <a:t>Just apply nested transforms</a:t>
            </a:r>
          </a:p>
          <a:p>
            <a:r>
              <a:rPr lang="en-US" dirty="0"/>
              <a:t>We know how to do that!</a:t>
            </a:r>
          </a:p>
        </p:txBody>
      </p:sp>
    </p:spTree>
    <p:extLst>
      <p:ext uri="{BB962C8B-B14F-4D97-AF65-F5344CB8AC3E}">
        <p14:creationId xmlns:p14="http://schemas.microsoft.com/office/powerpoint/2010/main" val="1435540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Kinematics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Character is holding something in their right hand, want to shift it to the left hand</a:t>
            </a:r>
          </a:p>
          <a:p>
            <a:pPr lvl="1"/>
            <a:r>
              <a:rPr lang="en-US" dirty="0"/>
              <a:t>Forward transform up tree</a:t>
            </a:r>
          </a:p>
          <a:p>
            <a:pPr lvl="1"/>
            <a:r>
              <a:rPr lang="en-US" dirty="0"/>
              <a:t>Inverse transform back down</a:t>
            </a:r>
          </a:p>
          <a:p>
            <a:r>
              <a:rPr lang="en-US" dirty="0"/>
              <a:t>Think of matrices as </a:t>
            </a:r>
            <a:r>
              <a:rPr lang="en-US" dirty="0" err="1"/>
              <a:t>X_from_Y</a:t>
            </a:r>
            <a:endParaRPr lang="en-US" dirty="0"/>
          </a:p>
          <a:p>
            <a:pPr lvl="1"/>
            <a:r>
              <a:rPr lang="en-US" dirty="0"/>
              <a:t>X_from_Y</a:t>
            </a:r>
            <a:r>
              <a:rPr lang="en-US" baseline="30000" dirty="0"/>
              <a:t>-1</a:t>
            </a:r>
            <a:r>
              <a:rPr lang="en-US" dirty="0"/>
              <a:t> = </a:t>
            </a:r>
            <a:r>
              <a:rPr lang="en-US" dirty="0" err="1"/>
              <a:t>Y_from_X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76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Kinematics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Find angles to match end effector position</a:t>
            </a:r>
          </a:p>
          <a:p>
            <a:r>
              <a:rPr lang="en-US" dirty="0"/>
              <a:t>Few joints: system of equations</a:t>
            </a:r>
          </a:p>
          <a:p>
            <a:r>
              <a:rPr lang="en-US" dirty="0"/>
              <a:t>Many joints: optimization</a:t>
            </a:r>
          </a:p>
          <a:p>
            <a:pPr lvl="1"/>
            <a:r>
              <a:rPr lang="en-US" dirty="0"/>
              <a:t>Often with constraints </a:t>
            </a:r>
          </a:p>
          <a:p>
            <a:pPr lvl="2"/>
            <a:r>
              <a:rPr lang="en-US" dirty="0"/>
              <a:t>(wrist </a:t>
            </a:r>
            <a:r>
              <a:rPr lang="en-US" dirty="0" err="1"/>
              <a:t>doesn</a:t>
            </a:r>
            <a:r>
              <a:rPr lang="fr-FR" dirty="0"/>
              <a:t>’</a:t>
            </a:r>
            <a:r>
              <a:rPr lang="en-US" dirty="0"/>
              <a:t>t bend that way)</a:t>
            </a:r>
          </a:p>
          <a:p>
            <a:pPr lvl="1"/>
            <a:r>
              <a:rPr lang="en-US" dirty="0"/>
              <a:t>And heuristics</a:t>
            </a:r>
          </a:p>
          <a:p>
            <a:pPr lvl="2"/>
            <a:r>
              <a:rPr lang="en-US" dirty="0"/>
              <a:t>Minimal change</a:t>
            </a:r>
          </a:p>
          <a:p>
            <a:pPr lvl="2"/>
            <a:r>
              <a:rPr lang="en-US" dirty="0"/>
              <a:t>Load support</a:t>
            </a:r>
          </a:p>
          <a:p>
            <a:pPr lvl="2"/>
            <a:r>
              <a:rPr lang="en-US" dirty="0"/>
              <a:t>Physical data</a:t>
            </a:r>
          </a:p>
        </p:txBody>
      </p:sp>
    </p:spTree>
    <p:extLst>
      <p:ext uri="{BB962C8B-B14F-4D97-AF65-F5344CB8AC3E}">
        <p14:creationId xmlns:p14="http://schemas.microsoft.com/office/powerpoint/2010/main" val="2773661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Keyframe</a:t>
            </a:r>
            <a:r>
              <a:rPr lang="en-US" dirty="0"/>
              <a:t> Animation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From hand drawn animation</a:t>
            </a:r>
          </a:p>
          <a:p>
            <a:pPr lvl="1"/>
            <a:r>
              <a:rPr lang="en-US" dirty="0"/>
              <a:t>Lead animator draws poses at </a:t>
            </a:r>
            <a:r>
              <a:rPr lang="en-US" i="1" dirty="0"/>
              <a:t>key frames</a:t>
            </a:r>
          </a:p>
          <a:p>
            <a:pPr lvl="1"/>
            <a:r>
              <a:rPr lang="en-US" dirty="0" err="1"/>
              <a:t>Inbetweener</a:t>
            </a:r>
            <a:r>
              <a:rPr lang="en-US" dirty="0"/>
              <a:t> draws frames between keys</a:t>
            </a:r>
          </a:p>
          <a:p>
            <a:r>
              <a:rPr lang="en-US" dirty="0"/>
              <a:t>Computer animation</a:t>
            </a:r>
          </a:p>
          <a:p>
            <a:pPr lvl="1"/>
            <a:r>
              <a:rPr lang="en-US" dirty="0"/>
              <a:t>Can have separate keys for different attributes</a:t>
            </a:r>
          </a:p>
          <a:p>
            <a:pPr lvl="2"/>
            <a:r>
              <a:rPr lang="en-US" dirty="0"/>
              <a:t>Position (or even x, y, and z separately)</a:t>
            </a:r>
          </a:p>
          <a:p>
            <a:pPr lvl="2"/>
            <a:r>
              <a:rPr lang="en-US" dirty="0"/>
              <a:t>Rotation (or individual rotation angles)</a:t>
            </a:r>
          </a:p>
          <a:p>
            <a:pPr lvl="2"/>
            <a:r>
              <a:rPr lang="en-US" dirty="0"/>
              <a:t>...</a:t>
            </a:r>
          </a:p>
          <a:p>
            <a:pPr lvl="1"/>
            <a:r>
              <a:rPr lang="en-US" dirty="0"/>
              <a:t>Interpolate between values at key frames</a:t>
            </a:r>
          </a:p>
        </p:txBody>
      </p:sp>
    </p:spTree>
    <p:extLst>
      <p:ext uri="{BB962C8B-B14F-4D97-AF65-F5344CB8AC3E}">
        <p14:creationId xmlns:p14="http://schemas.microsoft.com/office/powerpoint/2010/main" val="3834400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Capture (</a:t>
            </a:r>
            <a:r>
              <a:rPr lang="en-US" dirty="0" err="1"/>
              <a:t>mocap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Track markers on actor</a:t>
            </a:r>
          </a:p>
          <a:p>
            <a:r>
              <a:rPr lang="en-US" dirty="0"/>
              <a:t>Infer transforms</a:t>
            </a:r>
          </a:p>
          <a:p>
            <a:r>
              <a:rPr lang="en-US" dirty="0"/>
              <a:t>Often significant artistic cleanup</a:t>
            </a:r>
          </a:p>
        </p:txBody>
      </p:sp>
    </p:spTree>
    <p:extLst>
      <p:ext uri="{BB962C8B-B14F-4D97-AF65-F5344CB8AC3E}">
        <p14:creationId xmlns:p14="http://schemas.microsoft.com/office/powerpoint/2010/main" val="1648946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Don’t like intersecting joints</a:t>
            </a:r>
          </a:p>
          <a:p>
            <a:r>
              <a:rPr lang="en-US" dirty="0"/>
              <a:t>Animate “skeleton”</a:t>
            </a:r>
          </a:p>
          <a:p>
            <a:pPr lvl="1"/>
            <a:r>
              <a:rPr lang="en-US" dirty="0"/>
              <a:t>Just joint transforms, no geometry</a:t>
            </a:r>
          </a:p>
          <a:p>
            <a:r>
              <a:rPr lang="en-US" dirty="0"/>
              <a:t>Each vertex in “skin”</a:t>
            </a:r>
          </a:p>
          <a:p>
            <a:pPr lvl="1"/>
            <a:r>
              <a:rPr lang="en-US" dirty="0"/>
              <a:t>Linear blend of one or more joint transforms</a:t>
            </a:r>
          </a:p>
          <a:p>
            <a:pPr lvl="1"/>
            <a:r>
              <a:rPr lang="en-US" dirty="0"/>
              <a:t>E.g. </a:t>
            </a:r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/>
              <a:t> Shoulder + </a:t>
            </a:r>
            <a:r>
              <a:rPr lang="en-US" dirty="0">
                <a:latin typeface="Symbol" charset="2"/>
                <a:cs typeface="Symbol" charset="2"/>
              </a:rPr>
              <a:t>b</a:t>
            </a:r>
            <a:r>
              <a:rPr lang="en-US" dirty="0"/>
              <a:t> Arm</a:t>
            </a:r>
          </a:p>
          <a:p>
            <a:r>
              <a:rPr lang="en-US" dirty="0"/>
              <a:t>Can </a:t>
            </a:r>
            <a:r>
              <a:rPr lang="en-US" i="1" dirty="0"/>
              <a:t>retarget</a:t>
            </a:r>
            <a:r>
              <a:rPr lang="en-US" dirty="0"/>
              <a:t> same animation to different skins</a:t>
            </a:r>
          </a:p>
        </p:txBody>
      </p:sp>
    </p:spTree>
    <p:extLst>
      <p:ext uri="{BB962C8B-B14F-4D97-AF65-F5344CB8AC3E}">
        <p14:creationId xmlns:p14="http://schemas.microsoft.com/office/powerpoint/2010/main" val="1149712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Blend Shapes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called morph targets</a:t>
            </a:r>
          </a:p>
          <a:p>
            <a:r>
              <a:rPr lang="en-US" dirty="0"/>
              <a:t>Sculpted positions of all vertices in key </a:t>
            </a:r>
            <a:r>
              <a:rPr lang="en-US" i="1" dirty="0"/>
              <a:t>poses</a:t>
            </a:r>
            <a:endParaRPr lang="en-US" dirty="0"/>
          </a:p>
          <a:p>
            <a:pPr lvl="1"/>
            <a:r>
              <a:rPr lang="en-US" dirty="0"/>
              <a:t>Vertex counts and connections are the same for all poses</a:t>
            </a:r>
          </a:p>
          <a:p>
            <a:pPr lvl="1"/>
            <a:r>
              <a:rPr lang="en-US" dirty="0"/>
              <a:t>Blend vertex positions between poses</a:t>
            </a:r>
          </a:p>
          <a:p>
            <a:r>
              <a:rPr lang="en-US" dirty="0"/>
              <a:t>Good when skeletons don’t work well</a:t>
            </a:r>
          </a:p>
          <a:p>
            <a:r>
              <a:rPr lang="en-US" dirty="0"/>
              <a:t>Most often used for facial animation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81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Autonomous Objects/Groups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Generally: create complex group behavior by defining relatively simple individual behavior</a:t>
            </a:r>
          </a:p>
          <a:p>
            <a:r>
              <a:rPr lang="en-US"/>
              <a:t>Common applications:</a:t>
            </a:r>
          </a:p>
          <a:p>
            <a:pPr lvl="1"/>
            <a:r>
              <a:rPr lang="en-US"/>
              <a:t>Flocks, crowds</a:t>
            </a:r>
          </a:p>
          <a:p>
            <a:pPr lvl="1"/>
            <a:r>
              <a:rPr lang="en-US"/>
              <a:t>Particle systems</a:t>
            </a:r>
          </a:p>
          <a:p>
            <a:r>
              <a:rPr lang="en-US"/>
              <a:t>Approach: leverage AI techniques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Physics-based Animation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Generally: simulating the laws of physics to predict motion</a:t>
            </a:r>
          </a:p>
          <a:p>
            <a:r>
              <a:rPr lang="en-US"/>
              <a:t>Common applications:</a:t>
            </a:r>
          </a:p>
          <a:p>
            <a:pPr lvl="1"/>
            <a:r>
              <a:rPr lang="en-US"/>
              <a:t>Fluids, gas</a:t>
            </a:r>
          </a:p>
          <a:p>
            <a:pPr lvl="1"/>
            <a:r>
              <a:rPr lang="en-US"/>
              <a:t>Cloth, hair</a:t>
            </a:r>
          </a:p>
          <a:p>
            <a:pPr lvl="1"/>
            <a:r>
              <a:rPr lang="en-US"/>
              <a:t>Rigid body motion</a:t>
            </a:r>
          </a:p>
          <a:p>
            <a:r>
              <a:rPr lang="en-US"/>
              <a:t>Approach: model change as differential equations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AC938-FCC4-0C6C-9401-A1D8AF748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Physics-based animation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57D3A-430E-476C-CD7E-C1D034DCA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Finite Element Method (FEM – </a:t>
            </a:r>
            <a:r>
              <a:rPr lang="en-US" i="1" dirty="0"/>
              <a:t>Eulerian</a:t>
            </a:r>
            <a:r>
              <a:rPr lang="en-US" dirty="0"/>
              <a:t> simulation)</a:t>
            </a:r>
          </a:p>
          <a:p>
            <a:pPr lvl="1"/>
            <a:r>
              <a:rPr lang="en-US" dirty="0"/>
              <a:t>Partition space into grid</a:t>
            </a:r>
          </a:p>
          <a:p>
            <a:pPr lvl="1"/>
            <a:r>
              <a:rPr lang="en-US" dirty="0"/>
              <a:t>Track temperature, pressure, etc. of material in each cell</a:t>
            </a:r>
          </a:p>
          <a:p>
            <a:pPr lvl="1"/>
            <a:r>
              <a:rPr lang="en-US" dirty="0"/>
              <a:t>Move from cell to cell according to physics equations</a:t>
            </a:r>
          </a:p>
          <a:p>
            <a:pPr lvl="1"/>
            <a:r>
              <a:rPr lang="en-US" dirty="0"/>
              <a:t>Enforce physical constraints each step (e.g. divergence free)</a:t>
            </a:r>
          </a:p>
          <a:p>
            <a:r>
              <a:rPr lang="en-US" dirty="0"/>
              <a:t>Particle Dynamics (</a:t>
            </a:r>
            <a:r>
              <a:rPr lang="en-US" i="1" dirty="0" err="1"/>
              <a:t>Lagrangian</a:t>
            </a:r>
            <a:r>
              <a:rPr lang="en-US" dirty="0"/>
              <a:t> simulation)</a:t>
            </a:r>
          </a:p>
          <a:p>
            <a:pPr lvl="1"/>
            <a:r>
              <a:rPr lang="en-US" dirty="0"/>
              <a:t>Particles of fixed amount of material</a:t>
            </a:r>
          </a:p>
          <a:p>
            <a:pPr lvl="1"/>
            <a:r>
              <a:rPr lang="en-US" dirty="0"/>
              <a:t>Move according to physics equations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94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Interpolate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interpolation</a:t>
            </a:r>
          </a:p>
          <a:p>
            <a:pPr lvl="1"/>
            <a:r>
              <a:rPr lang="en-US" dirty="0"/>
              <a:t>Value </a:t>
            </a:r>
            <a:r>
              <a:rPr lang="en-US" i="1" dirty="0">
                <a:latin typeface="Times" pitchFamily="2" charset="0"/>
              </a:rPr>
              <a:t>V</a:t>
            </a:r>
            <a:r>
              <a:rPr lang="en-US" baseline="-25000" dirty="0">
                <a:latin typeface="Times" pitchFamily="2" charset="0"/>
              </a:rPr>
              <a:t>0</a:t>
            </a:r>
            <a:r>
              <a:rPr lang="en-US" dirty="0"/>
              <a:t> at time </a:t>
            </a:r>
            <a:r>
              <a:rPr lang="en-US" i="1" dirty="0">
                <a:latin typeface="Times" pitchFamily="2" charset="0"/>
              </a:rPr>
              <a:t>T</a:t>
            </a:r>
            <a:r>
              <a:rPr lang="en-US" baseline="-25000" dirty="0">
                <a:latin typeface="Times" pitchFamily="2" charset="0"/>
              </a:rPr>
              <a:t>0</a:t>
            </a:r>
            <a:r>
              <a:rPr lang="en-US" dirty="0"/>
              <a:t>, </a:t>
            </a:r>
            <a:r>
              <a:rPr lang="en-US" i="1" dirty="0">
                <a:latin typeface="Times" pitchFamily="2" charset="0"/>
              </a:rPr>
              <a:t>V</a:t>
            </a:r>
            <a:r>
              <a:rPr lang="en-US" baseline="-25000" dirty="0">
                <a:latin typeface="Times" pitchFamily="2" charset="0"/>
              </a:rPr>
              <a:t>1</a:t>
            </a:r>
            <a:r>
              <a:rPr lang="en-US" dirty="0"/>
              <a:t> at time </a:t>
            </a:r>
            <a:r>
              <a:rPr lang="en-US" i="1" dirty="0">
                <a:latin typeface="Times" pitchFamily="2" charset="0"/>
              </a:rPr>
              <a:t>T</a:t>
            </a:r>
            <a:r>
              <a:rPr lang="en-US" baseline="-25000" dirty="0">
                <a:latin typeface="Times" pitchFamily="2" charset="0"/>
              </a:rPr>
              <a:t>1</a:t>
            </a:r>
            <a:endParaRPr lang="en-US" dirty="0">
              <a:latin typeface="Times" pitchFamily="2" charset="0"/>
            </a:endParaRPr>
          </a:p>
          <a:p>
            <a:pPr lvl="1"/>
            <a:r>
              <a:rPr lang="en-US" dirty="0"/>
              <a:t>Fraction of the way from </a:t>
            </a:r>
            <a:r>
              <a:rPr lang="en-US" i="1" dirty="0">
                <a:latin typeface="Times" pitchFamily="2" charset="0"/>
              </a:rPr>
              <a:t>T</a:t>
            </a:r>
            <a:r>
              <a:rPr lang="en-US" baseline="-25000" dirty="0">
                <a:latin typeface="Times" pitchFamily="2" charset="0"/>
              </a:rPr>
              <a:t>0</a:t>
            </a:r>
            <a:r>
              <a:rPr lang="en-US" dirty="0"/>
              <a:t> to </a:t>
            </a:r>
            <a:r>
              <a:rPr lang="en-US" i="1" dirty="0">
                <a:latin typeface="Times" pitchFamily="2" charset="0"/>
              </a:rPr>
              <a:t>T</a:t>
            </a:r>
            <a:r>
              <a:rPr lang="en-US" baseline="-25000" dirty="0">
                <a:latin typeface="Times" pitchFamily="2" charset="0"/>
              </a:rPr>
              <a:t>1</a:t>
            </a:r>
            <a:endParaRPr lang="en-US" dirty="0">
              <a:latin typeface="Times" pitchFamily="2" charset="0"/>
            </a:endParaRPr>
          </a:p>
          <a:p>
            <a:pPr lvl="1"/>
            <a:endParaRPr lang="en-US" dirty="0"/>
          </a:p>
          <a:p>
            <a:pPr lvl="1"/>
            <a:r>
              <a:rPr lang="en-US" dirty="0"/>
              <a:t>Lerp/mix equation (GLSL: </a:t>
            </a:r>
            <a:r>
              <a:rPr lang="en-US" dirty="0">
                <a:latin typeface="Courier" pitchFamily="2" charset="0"/>
              </a:rPr>
              <a:t>mix(</a:t>
            </a:r>
            <a:r>
              <a:rPr lang="en-US" i="1" dirty="0">
                <a:latin typeface="Courier" pitchFamily="2" charset="0"/>
              </a:rPr>
              <a:t>V0</a:t>
            </a:r>
            <a:r>
              <a:rPr lang="en-US" dirty="0">
                <a:latin typeface="Courier" pitchFamily="2" charset="0"/>
              </a:rPr>
              <a:t>, </a:t>
            </a:r>
            <a:r>
              <a:rPr lang="en-US" i="1" dirty="0">
                <a:latin typeface="Courier" pitchFamily="2" charset="0"/>
              </a:rPr>
              <a:t>V1</a:t>
            </a:r>
            <a:r>
              <a:rPr lang="en-US" dirty="0">
                <a:latin typeface="Courier" pitchFamily="2" charset="0"/>
              </a:rPr>
              <a:t>, t)</a:t>
            </a:r>
            <a:r>
              <a:rPr lang="en-US" dirty="0">
                <a:latin typeface="Times" pitchFamily="2" charset="0"/>
              </a:rPr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550" y="2514600"/>
            <a:ext cx="2638425" cy="276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200400"/>
            <a:ext cx="223837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24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of polynomials</a:t>
            </a:r>
          </a:p>
          <a:p>
            <a:pPr lvl="1"/>
            <a:endParaRPr lang="en-US" dirty="0"/>
          </a:p>
          <a:p>
            <a:r>
              <a:rPr lang="en-US" dirty="0"/>
              <a:t>1 constraint per coefficient</a:t>
            </a:r>
          </a:p>
          <a:p>
            <a:pPr lvl="1"/>
            <a:r>
              <a:rPr lang="en-US" dirty="0"/>
              <a:t>Positions</a:t>
            </a:r>
          </a:p>
          <a:p>
            <a:pPr lvl="1"/>
            <a:r>
              <a:rPr lang="en-US" dirty="0"/>
              <a:t>Velocities</a:t>
            </a:r>
          </a:p>
          <a:p>
            <a:pPr lvl="1"/>
            <a:r>
              <a:rPr lang="en-US" dirty="0"/>
              <a:t>Acceleration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0" y="1657350"/>
            <a:ext cx="3000375" cy="333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857500"/>
            <a:ext cx="2686050" cy="333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450" y="3257550"/>
            <a:ext cx="2038350" cy="333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2457450"/>
            <a:ext cx="300037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51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constraints from </a:t>
            </a:r>
            <a:r>
              <a:rPr lang="en-US" i="1" dirty="0"/>
              <a:t>control points</a:t>
            </a:r>
            <a:r>
              <a:rPr lang="en-US" dirty="0"/>
              <a:t>: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r>
              <a:rPr lang="en-US" dirty="0"/>
              <a:t>Resulting equations:</a:t>
            </a:r>
          </a:p>
        </p:txBody>
      </p:sp>
      <p:pic>
        <p:nvPicPr>
          <p:cNvPr id="27" name="Picture 26" descr="bezi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2457450"/>
            <a:ext cx="3921125" cy="21717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50" y="1657350"/>
            <a:ext cx="4419600" cy="6286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Bezier Spline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975" y="2800350"/>
            <a:ext cx="4267200" cy="1400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0263" y="2752725"/>
            <a:ext cx="5000625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4113" y="2867025"/>
            <a:ext cx="4352925" cy="133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3663" y="2914650"/>
            <a:ext cx="3933825" cy="1285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3050" y="2914650"/>
            <a:ext cx="6115050" cy="1285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19300" y="2914650"/>
            <a:ext cx="5162550" cy="1285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6425" y="2857500"/>
            <a:ext cx="5448300" cy="13430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1300" y="2914650"/>
            <a:ext cx="363855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5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Bezier Basis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Computing position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1600200"/>
            <a:ext cx="2933700" cy="1285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425" y="1628775"/>
            <a:ext cx="539115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8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Bezier Basis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 by </a:t>
            </a:r>
            <a:r>
              <a:rPr lang="en-US" dirty="0" err="1"/>
              <a:t>t</a:t>
            </a:r>
            <a:r>
              <a:rPr lang="en-US" baseline="30000" dirty="0" err="1"/>
              <a:t>i</a:t>
            </a:r>
            <a:r>
              <a:rPr lang="en-US" dirty="0"/>
              <a:t>: coefficients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1924050"/>
            <a:ext cx="58674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76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Bezier Basis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 by p</a:t>
            </a:r>
            <a:r>
              <a:rPr lang="en-US" baseline="-25000" dirty="0"/>
              <a:t>i</a:t>
            </a:r>
            <a:r>
              <a:rPr lang="en-US" dirty="0"/>
              <a:t>: Basis Functions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1924050"/>
            <a:ext cx="5857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6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Bezier Basis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Cubic Bezier basis functions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75" y="1657350"/>
            <a:ext cx="4972050" cy="1257300"/>
          </a:xfrm>
          <a:prstGeom prst="rect">
            <a:avLst/>
          </a:prstGeom>
        </p:spPr>
      </p:pic>
      <p:pic>
        <p:nvPicPr>
          <p:cNvPr id="8" name="Picture 7" descr="Bezi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2914650"/>
            <a:ext cx="4116904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30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14829</TotalTime>
  <Words>644</Words>
  <Application>Microsoft Macintosh PowerPoint</Application>
  <PresentationFormat>On-screen Show (16:9)</PresentationFormat>
  <Paragraphs>144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Courier</vt:lpstr>
      <vt:lpstr>Symbol</vt:lpstr>
      <vt:lpstr>Times</vt:lpstr>
      <vt:lpstr>Times New Roman</vt:lpstr>
      <vt:lpstr>Office Theme</vt:lpstr>
      <vt:lpstr>Animation</vt:lpstr>
      <vt:lpstr>Keyframe Animation</vt:lpstr>
      <vt:lpstr>How to Interpolate</vt:lpstr>
      <vt:lpstr>Spline</vt:lpstr>
      <vt:lpstr>Bezier Spline</vt:lpstr>
      <vt:lpstr>Bezier Basis Functions</vt:lpstr>
      <vt:lpstr>Bezier Basis Functions</vt:lpstr>
      <vt:lpstr>Bezier Basis Functions</vt:lpstr>
      <vt:lpstr>Bezier Basis Functions</vt:lpstr>
      <vt:lpstr>Catmull-Rom Spline</vt:lpstr>
      <vt:lpstr>Catmull-Rom Basis Functions</vt:lpstr>
      <vt:lpstr>What to Interpolate</vt:lpstr>
      <vt:lpstr>Position and Orientation</vt:lpstr>
      <vt:lpstr>Slow In and Out</vt:lpstr>
      <vt:lpstr>Slow In and Out</vt:lpstr>
      <vt:lpstr>Character Animation</vt:lpstr>
      <vt:lpstr>Forward Kinematics</vt:lpstr>
      <vt:lpstr>Forward Kinematics</vt:lpstr>
      <vt:lpstr>Inverse Kinematics</vt:lpstr>
      <vt:lpstr>Motion Capture (mocap)</vt:lpstr>
      <vt:lpstr>Skinning</vt:lpstr>
      <vt:lpstr>Blend Shapes</vt:lpstr>
      <vt:lpstr>Autonomous Objects/Groups</vt:lpstr>
      <vt:lpstr>Physics-based Animation</vt:lpstr>
      <vt:lpstr>Physics-based animation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635 Advanced Computer Graphics</dc:title>
  <dc:creator> </dc:creator>
  <cp:lastModifiedBy>Marc Olano</cp:lastModifiedBy>
  <cp:revision>247</cp:revision>
  <cp:lastPrinted>2010-11-08T01:37:17Z</cp:lastPrinted>
  <dcterms:created xsi:type="dcterms:W3CDTF">1996-09-30T18:28:10Z</dcterms:created>
  <dcterms:modified xsi:type="dcterms:W3CDTF">2022-05-12T14:25:07Z</dcterms:modified>
</cp:coreProperties>
</file>