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1" r:id="rId3"/>
    <p:sldId id="330" r:id="rId4"/>
    <p:sldId id="332" r:id="rId5"/>
    <p:sldId id="333" r:id="rId6"/>
    <p:sldId id="334" r:id="rId7"/>
    <p:sldId id="335" r:id="rId8"/>
    <p:sldId id="312" r:id="rId9"/>
    <p:sldId id="311" r:id="rId10"/>
    <p:sldId id="313" r:id="rId11"/>
    <p:sldId id="314" r:id="rId12"/>
    <p:sldId id="344" r:id="rId13"/>
    <p:sldId id="345" r:id="rId14"/>
    <p:sldId id="346" r:id="rId15"/>
    <p:sldId id="348" r:id="rId16"/>
    <p:sldId id="349" r:id="rId17"/>
    <p:sldId id="320" r:id="rId18"/>
    <p:sldId id="347" r:id="rId19"/>
    <p:sldId id="350" r:id="rId20"/>
    <p:sldId id="299" r:id="rId21"/>
    <p:sldId id="300" r:id="rId22"/>
    <p:sldId id="351" r:id="rId23"/>
    <p:sldId id="352" r:id="rId24"/>
    <p:sldId id="353" r:id="rId25"/>
    <p:sldId id="354" r:id="rId26"/>
    <p:sldId id="355" r:id="rId27"/>
    <p:sldId id="337" r:id="rId28"/>
    <p:sldId id="356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39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BC5A2"/>
    <a:srgbClr val="004731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0952"/>
  </p:normalViewPr>
  <p:slideViewPr>
    <p:cSldViewPr snapToObjects="1">
      <p:cViewPr varScale="1">
        <p:scale>
          <a:sx n="111" d="100"/>
          <a:sy n="111" d="100"/>
        </p:scale>
        <p:origin x="1120" y="208"/>
      </p:cViewPr>
      <p:guideLst>
        <p:guide orient="horz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B7FC30-36EE-E246-9868-77E794729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19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F3F68D-8DCE-C04C-82F0-C852999DDB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4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BE779-9F08-F048-B307-BC8CACAE401E}" type="slidenum">
              <a:rPr lang="en-US"/>
              <a:pPr/>
              <a:t>1</a:t>
            </a:fld>
            <a:endParaRPr lang="en-US"/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E29FA-268E-5A44-90D2-DF82D871A1D4}" type="slidenum">
              <a:rPr lang="en-US"/>
              <a:pPr/>
              <a:t>10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1F108E-A6ED-2C4B-B953-D92874DC6479}" type="slidenum">
              <a:rPr lang="en-US"/>
              <a:pPr/>
              <a:t>11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9116DC-EB20-C14F-8994-3545CD59AFE4}" type="slidenum">
              <a:rPr lang="en-US"/>
              <a:pPr/>
              <a:t>12</a:t>
            </a:fld>
            <a:endParaRPr lang="en-US"/>
          </a:p>
        </p:txBody>
      </p:sp>
      <p:sp>
        <p:nvSpPr>
          <p:cNvPr id="1474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08CE1-D26B-AC42-897C-BC0BF2D26BA3}" type="slidenum">
              <a:rPr lang="en-US"/>
              <a:pPr/>
              <a:t>15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F19CD3-55A8-924E-AB3E-5933D3413263}" type="slidenum">
              <a:rPr lang="en-US"/>
              <a:pPr/>
              <a:t>16</a:t>
            </a:fld>
            <a:endParaRPr lang="en-US"/>
          </a:p>
        </p:txBody>
      </p:sp>
      <p:sp>
        <p:nvSpPr>
          <p:cNvPr id="1126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CD5CD2-01A0-3A48-8FDE-034126B17588}" type="slidenum">
              <a:rPr lang="en-GB"/>
              <a:pPr/>
              <a:t>17</a:t>
            </a:fld>
            <a:endParaRPr lang="en-GB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3369C-05FE-6248-9ACB-ADFD28275AB1}" type="slidenum">
              <a:rPr lang="en-US"/>
              <a:pPr/>
              <a:t>19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CFA88-9925-8441-B665-4EE1D92412A4}" type="slidenum">
              <a:rPr lang="en-US"/>
              <a:pPr/>
              <a:t>20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584B0-C440-E04D-AD10-33FF9ABBE89E}" type="slidenum">
              <a:rPr lang="en-US"/>
              <a:pPr/>
              <a:t>21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7D244-0104-B24F-AAB3-9F099CF81FFB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29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40275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3ACC6B-1B98-9F43-8CE1-63E30A088A38}" type="slidenum">
              <a:rPr lang="en-US"/>
              <a:pPr/>
              <a:t>3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D28C6-5AEA-744C-9A2C-EC42CF63FA59}" type="slidenum">
              <a:rPr lang="en-US"/>
              <a:pPr/>
              <a:t>4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0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FD083-FF39-1A4D-B518-8A6ACEBB0B63}" type="slidenum">
              <a:rPr lang="en-US"/>
              <a:pPr/>
              <a:t>5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F0715-7DAF-E544-A37B-638CE29DCA31}" type="slidenum">
              <a:rPr lang="en-US"/>
              <a:pPr/>
              <a:t>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505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14FD1-53F9-4142-9ADA-AAB3BB6AD1C2}" type="slidenum">
              <a:rPr lang="en-US"/>
              <a:pPr/>
              <a:t>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71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3CE97-47D4-F94F-A7F3-828FF50CFAAD}" type="slidenum">
              <a:rPr lang="en-US"/>
              <a:pPr/>
              <a:t>8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118F4-5540-4343-B92E-73A43D8DB68A}" type="slidenum">
              <a:rPr lang="en-US"/>
              <a:pPr/>
              <a:t>9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D94-D723-B04C-9B82-ACFBA04D25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7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1377-7CCC-1A47-BBD3-903EA2EFFF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3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66-037C-DD49-9743-626C3F1D7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7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8F96298-2A6A-124D-8D09-B96C379D7A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4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CBC-A667-4744-9265-6636AD11A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0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F3E1-D3CB-3945-A51D-DEB7CDCA8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8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CF482-9E6D-F14E-8144-B754521D2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F22-DF57-F04A-94AA-733D8DE12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0E9-4B48-F746-A525-465A8BE21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2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1655-BCA8-0C49-8E01-97671D5E6D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6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64B7-31BC-A746-B6A4-954DFD50C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2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646F-9F81-7D4C-A262-791649A6E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129A-76C4-8546-A653-F92923F13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US" dirty="0"/>
              <a:t>Shading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(not real-time)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Testbed</a:t>
            </a:r>
            <a:r>
              <a:rPr lang="en-US" dirty="0"/>
              <a:t> </a:t>
            </a:r>
            <a:r>
              <a:rPr lang="en-US" sz="2400" dirty="0"/>
              <a:t>[</a:t>
            </a:r>
            <a:r>
              <a:rPr lang="en-US" sz="2400" dirty="0" err="1"/>
              <a:t>Whitted</a:t>
            </a:r>
            <a:r>
              <a:rPr lang="en-US" sz="2400" dirty="0"/>
              <a:t> and Weimer 1981]</a:t>
            </a:r>
            <a:endParaRPr lang="en-US" dirty="0"/>
          </a:p>
          <a:p>
            <a:r>
              <a:rPr lang="en-US" dirty="0"/>
              <a:t>Shade Trees </a:t>
            </a:r>
            <a:r>
              <a:rPr lang="en-US" sz="2400" dirty="0"/>
              <a:t>[Cook 1984]</a:t>
            </a:r>
            <a:endParaRPr lang="en-US" dirty="0"/>
          </a:p>
          <a:p>
            <a:r>
              <a:rPr lang="en-US" dirty="0"/>
              <a:t>Image Synthesizer </a:t>
            </a:r>
            <a:r>
              <a:rPr lang="en-US" sz="2400" dirty="0"/>
              <a:t>[</a:t>
            </a:r>
            <a:r>
              <a:rPr lang="en-US" sz="2400" dirty="0" err="1"/>
              <a:t>Perlin</a:t>
            </a:r>
            <a:r>
              <a:rPr lang="en-US" sz="2400" dirty="0"/>
              <a:t> 1985]</a:t>
            </a:r>
            <a:endParaRPr lang="en-US" dirty="0"/>
          </a:p>
          <a:p>
            <a:r>
              <a:rPr lang="en-US" dirty="0" err="1"/>
              <a:t>RenderMan</a:t>
            </a:r>
            <a:r>
              <a:rPr lang="en-US" dirty="0"/>
              <a:t> </a:t>
            </a:r>
            <a:r>
              <a:rPr lang="en-US" sz="2400" dirty="0"/>
              <a:t>[</a:t>
            </a:r>
            <a:r>
              <a:rPr lang="en-US" sz="2400" dirty="0" err="1"/>
              <a:t>Hanrahan</a:t>
            </a:r>
            <a:r>
              <a:rPr lang="en-US" sz="2400" dirty="0"/>
              <a:t> and Lawson 1990]</a:t>
            </a:r>
            <a:endParaRPr lang="en-US" sz="2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(real-time)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Custom HW </a:t>
            </a:r>
            <a:r>
              <a:rPr lang="en-US" sz="2000" dirty="0"/>
              <a:t>[Olano and </a:t>
            </a:r>
            <a:r>
              <a:rPr lang="en-US" sz="2000" dirty="0" err="1"/>
              <a:t>Lastra</a:t>
            </a:r>
            <a:r>
              <a:rPr lang="en-US" sz="2000" dirty="0"/>
              <a:t> 1998]</a:t>
            </a:r>
            <a:endParaRPr lang="en-US" sz="2900" dirty="0"/>
          </a:p>
          <a:p>
            <a:pPr>
              <a:lnSpc>
                <a:spcPct val="90000"/>
              </a:lnSpc>
            </a:pPr>
            <a:r>
              <a:rPr lang="en-US" sz="2900" dirty="0"/>
              <a:t>Multi-pass standard HW </a:t>
            </a:r>
            <a:r>
              <a:rPr lang="en-US" sz="2000" dirty="0"/>
              <a:t>[</a:t>
            </a:r>
            <a:r>
              <a:rPr lang="en-US" sz="2000" dirty="0" err="1"/>
              <a:t>Peercy</a:t>
            </a:r>
            <a:r>
              <a:rPr lang="en-US" sz="2000" dirty="0"/>
              <a:t>, Olano, </a:t>
            </a:r>
            <a:r>
              <a:rPr lang="en-US" sz="2000" dirty="0" err="1"/>
              <a:t>Airey</a:t>
            </a:r>
            <a:r>
              <a:rPr lang="en-US" sz="2000" dirty="0"/>
              <a:t> and </a:t>
            </a:r>
            <a:r>
              <a:rPr lang="en-US" sz="2000" dirty="0" err="1"/>
              <a:t>Ungar</a:t>
            </a:r>
            <a:r>
              <a:rPr lang="en-US" sz="2000" dirty="0"/>
              <a:t> 2000]</a:t>
            </a:r>
            <a:endParaRPr lang="en-US" sz="2900" dirty="0"/>
          </a:p>
          <a:p>
            <a:pPr>
              <a:lnSpc>
                <a:spcPct val="90000"/>
              </a:lnSpc>
            </a:pPr>
            <a:r>
              <a:rPr lang="en-US" sz="2900" dirty="0"/>
              <a:t>Register combiners </a:t>
            </a:r>
            <a:r>
              <a:rPr lang="en-US" sz="2000" dirty="0"/>
              <a:t>[NVIDIA 2000]</a:t>
            </a:r>
            <a:endParaRPr lang="en-US" sz="2900" dirty="0"/>
          </a:p>
          <a:p>
            <a:pPr>
              <a:lnSpc>
                <a:spcPct val="90000"/>
              </a:lnSpc>
            </a:pPr>
            <a:r>
              <a:rPr lang="en-US" sz="2900" dirty="0"/>
              <a:t>Vertex programs </a:t>
            </a:r>
            <a:r>
              <a:rPr lang="en-US" sz="2000" dirty="0"/>
              <a:t>[</a:t>
            </a:r>
            <a:r>
              <a:rPr lang="en-US" sz="2000" dirty="0" err="1"/>
              <a:t>Lindholm</a:t>
            </a:r>
            <a:r>
              <a:rPr lang="en-US" sz="2000" dirty="0"/>
              <a:t> et al. 2001]</a:t>
            </a:r>
            <a:endParaRPr lang="en-US" sz="2900" dirty="0"/>
          </a:p>
          <a:p>
            <a:pPr>
              <a:lnSpc>
                <a:spcPct val="90000"/>
              </a:lnSpc>
            </a:pPr>
            <a:r>
              <a:rPr lang="en-US" sz="2900" dirty="0"/>
              <a:t>Compiling to mixed HW </a:t>
            </a:r>
            <a:r>
              <a:rPr lang="en-US" sz="2000" dirty="0"/>
              <a:t>[</a:t>
            </a:r>
            <a:r>
              <a:rPr lang="en-US" sz="2000" dirty="0" err="1"/>
              <a:t>Proudfoot</a:t>
            </a:r>
            <a:r>
              <a:rPr lang="en-US" sz="2000" dirty="0"/>
              <a:t> et al. 2001]</a:t>
            </a:r>
            <a:endParaRPr lang="en-US" sz="2900" dirty="0"/>
          </a:p>
          <a:p>
            <a:pPr>
              <a:lnSpc>
                <a:spcPct val="90000"/>
              </a:lnSpc>
            </a:pPr>
            <a:r>
              <a:rPr lang="en-US" sz="2900" dirty="0"/>
              <a:t>Fragment programs</a:t>
            </a:r>
          </a:p>
          <a:p>
            <a:pPr>
              <a:lnSpc>
                <a:spcPct val="90000"/>
              </a:lnSpc>
            </a:pPr>
            <a:r>
              <a:rPr lang="en-US" sz="2900" dirty="0"/>
              <a:t>Standardized languages</a:t>
            </a:r>
          </a:p>
          <a:p>
            <a:pPr>
              <a:lnSpc>
                <a:spcPct val="90000"/>
              </a:lnSpc>
            </a:pPr>
            <a:r>
              <a:rPr lang="en-US" sz="2900" dirty="0"/>
              <a:t>Compute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/ HLSL</a:t>
            </a:r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Vertex, Geometry &amp; Fragment/Pixel</a:t>
            </a:r>
          </a:p>
          <a:p>
            <a:r>
              <a:rPr lang="en-US" dirty="0"/>
              <a:t>C-like, if/while/for</a:t>
            </a:r>
          </a:p>
          <a:p>
            <a:r>
              <a:rPr lang="en-US" dirty="0" err="1"/>
              <a:t>Structs</a:t>
            </a:r>
            <a:r>
              <a:rPr lang="en-US" dirty="0"/>
              <a:t> &amp; arrays</a:t>
            </a:r>
          </a:p>
          <a:p>
            <a:r>
              <a:rPr lang="en-US" dirty="0"/>
              <a:t>Float + small vector and matrix</a:t>
            </a:r>
          </a:p>
          <a:p>
            <a:pPr lvl="1"/>
            <a:r>
              <a:rPr lang="en-US" dirty="0"/>
              <a:t>vec2, vec3, vec4, mat2, mat3, mat4</a:t>
            </a:r>
          </a:p>
          <a:p>
            <a:pPr lvl="1"/>
            <a:r>
              <a:rPr lang="en-US" dirty="0"/>
              <a:t>Swizzle &amp; mask (</a:t>
            </a:r>
            <a:r>
              <a:rPr lang="en-US" dirty="0" err="1"/>
              <a:t>a.xyz</a:t>
            </a:r>
            <a:r>
              <a:rPr lang="en-US" dirty="0"/>
              <a:t> = </a:t>
            </a:r>
            <a:r>
              <a:rPr lang="en-US" dirty="0" err="1"/>
              <a:t>b.xxw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1252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/ HLSL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math &amp; shading functions</a:t>
            </a:r>
          </a:p>
          <a:p>
            <a:pPr lvl="1"/>
            <a:r>
              <a:rPr lang="en-US" dirty="0"/>
              <a:t>Trigonometric, exponential, min, max, abs, …</a:t>
            </a:r>
          </a:p>
          <a:p>
            <a:pPr lvl="1"/>
            <a:r>
              <a:rPr lang="en-US" dirty="0"/>
              <a:t>length, distance, normalize, dot, cross</a:t>
            </a:r>
          </a:p>
          <a:p>
            <a:pPr lvl="1"/>
            <a:r>
              <a:rPr lang="en-US" dirty="0"/>
              <a:t>mix(a, b, t)</a:t>
            </a:r>
          </a:p>
          <a:p>
            <a:pPr lvl="1"/>
            <a:r>
              <a:rPr lang="en-US" dirty="0"/>
              <a:t>clamp(t, a, b)</a:t>
            </a:r>
          </a:p>
          <a:p>
            <a:pPr lvl="1"/>
            <a:r>
              <a:rPr lang="en-US" dirty="0"/>
              <a:t>step(a, t), </a:t>
            </a:r>
            <a:r>
              <a:rPr lang="en-US" dirty="0" err="1"/>
              <a:t>smoothstep</a:t>
            </a:r>
            <a:r>
              <a:rPr lang="en-US" dirty="0"/>
              <a:t>(a, b, t)</a:t>
            </a:r>
          </a:p>
          <a:p>
            <a:pPr lvl="1"/>
            <a:r>
              <a:rPr lang="en-US" dirty="0"/>
              <a:t>reflect, refract</a:t>
            </a:r>
          </a:p>
        </p:txBody>
      </p:sp>
    </p:spTree>
    <p:extLst>
      <p:ext uri="{BB962C8B-B14F-4D97-AF65-F5344CB8AC3E}">
        <p14:creationId xmlns:p14="http://schemas.microsoft.com/office/powerpoint/2010/main" val="41583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</a:t>
            </a:r>
            <a:r>
              <a:rPr lang="en-US" dirty="0"/>
              <a:t> Debugging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Render as color</a:t>
            </a:r>
          </a:p>
          <a:p>
            <a:pPr lvl="1"/>
            <a:r>
              <a:rPr lang="en-US" dirty="0"/>
              <a:t>Map intermediate values to 0-1</a:t>
            </a:r>
          </a:p>
          <a:p>
            <a:pPr lvl="1"/>
            <a:r>
              <a:rPr lang="en-US" dirty="0"/>
              <a:t>Interpret results</a:t>
            </a:r>
          </a:p>
          <a:p>
            <a:r>
              <a:rPr lang="en-US" dirty="0"/>
              <a:t>Hot reloading</a:t>
            </a:r>
          </a:p>
          <a:p>
            <a:pPr lvl="1"/>
            <a:r>
              <a:rPr lang="en-US" dirty="0"/>
              <a:t>Make changes without changing viewpoint</a:t>
            </a:r>
          </a:p>
          <a:p>
            <a:r>
              <a:rPr lang="en-US" dirty="0"/>
              <a:t>Remap debug values</a:t>
            </a:r>
          </a:p>
          <a:p>
            <a:pPr lvl="1"/>
            <a:r>
              <a:rPr lang="en-US" dirty="0"/>
              <a:t>vec4(-sign(x), sign(x), abs(x), 1)</a:t>
            </a:r>
          </a:p>
          <a:p>
            <a:pPr lvl="1"/>
            <a:r>
              <a:rPr lang="en-US" dirty="0"/>
              <a:t>x / (1 + abs(x))</a:t>
            </a:r>
          </a:p>
          <a:p>
            <a:r>
              <a:rPr lang="en-US" dirty="0"/>
              <a:t>External debugging tools</a:t>
            </a:r>
          </a:p>
        </p:txBody>
      </p:sp>
    </p:spTree>
    <p:extLst>
      <p:ext uri="{BB962C8B-B14F-4D97-AF65-F5344CB8AC3E}">
        <p14:creationId xmlns:p14="http://schemas.microsoft.com/office/powerpoint/2010/main" val="905258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/>
              <a:t>Vertex Demo:</a:t>
            </a:r>
            <a:br>
              <a:rPr kumimoji="0" lang="en-US"/>
            </a:br>
            <a:r>
              <a:rPr kumimoji="0" lang="en-US"/>
              <a:t>Blend Positions</a:t>
            </a:r>
          </a:p>
        </p:txBody>
      </p:sp>
      <p:pic>
        <p:nvPicPr>
          <p:cNvPr id="21507" name="Picture 3" descr="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52266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352266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3657600"/>
            <a:ext cx="352266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u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352266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1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/>
              <a:t>Vertex + Fragment Demo:</a:t>
            </a:r>
            <a:br>
              <a:rPr kumimoji="0" lang="en-US"/>
            </a:br>
            <a:r>
              <a:rPr kumimoji="0" lang="en-US"/>
              <a:t>Fresnel Environment Map</a:t>
            </a:r>
          </a:p>
        </p:txBody>
      </p:sp>
      <p:pic>
        <p:nvPicPr>
          <p:cNvPr id="84999" name="Picture 7" descr="e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006" name="Picture 14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052888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007" name="Picture 15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4052888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004" name="Picture 12" descr="du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62400"/>
            <a:ext cx="5029200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005" name="Picture 13" descr="du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4052888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019" name="Freeform 27"/>
          <p:cNvSpPr>
            <a:spLocks/>
          </p:cNvSpPr>
          <p:nvPr/>
        </p:nvSpPr>
        <p:spPr bwMode="auto">
          <a:xfrm>
            <a:off x="2609850" y="3919538"/>
            <a:ext cx="2209800" cy="671512"/>
          </a:xfrm>
          <a:custGeom>
            <a:avLst/>
            <a:gdLst>
              <a:gd name="T0" fmla="*/ 0 w 1392"/>
              <a:gd name="T1" fmla="*/ 0 h 423"/>
              <a:gd name="T2" fmla="*/ 397 w 1392"/>
              <a:gd name="T3" fmla="*/ 315 h 423"/>
              <a:gd name="T4" fmla="*/ 825 w 1392"/>
              <a:gd name="T5" fmla="*/ 82 h 423"/>
              <a:gd name="T6" fmla="*/ 1392 w 1392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92" h="423">
                <a:moveTo>
                  <a:pt x="0" y="0"/>
                </a:moveTo>
                <a:cubicBezTo>
                  <a:pt x="66" y="52"/>
                  <a:pt x="260" y="301"/>
                  <a:pt x="397" y="315"/>
                </a:cubicBezTo>
                <a:cubicBezTo>
                  <a:pt x="534" y="329"/>
                  <a:pt x="659" y="64"/>
                  <a:pt x="825" y="82"/>
                </a:cubicBezTo>
                <a:cubicBezTo>
                  <a:pt x="991" y="100"/>
                  <a:pt x="1274" y="352"/>
                  <a:pt x="1392" y="423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0" name="Freeform 28"/>
          <p:cNvSpPr>
            <a:spLocks/>
          </p:cNvSpPr>
          <p:nvPr/>
        </p:nvSpPr>
        <p:spPr bwMode="auto">
          <a:xfrm>
            <a:off x="4689475" y="3619500"/>
            <a:ext cx="350838" cy="471488"/>
          </a:xfrm>
          <a:custGeom>
            <a:avLst/>
            <a:gdLst>
              <a:gd name="T0" fmla="*/ 0 w 221"/>
              <a:gd name="T1" fmla="*/ 0 h 297"/>
              <a:gd name="T2" fmla="*/ 70 w 221"/>
              <a:gd name="T3" fmla="*/ 168 h 297"/>
              <a:gd name="T4" fmla="*/ 166 w 221"/>
              <a:gd name="T5" fmla="*/ 168 h 297"/>
              <a:gd name="T6" fmla="*/ 221 w 221"/>
              <a:gd name="T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1" h="297">
                <a:moveTo>
                  <a:pt x="0" y="0"/>
                </a:moveTo>
                <a:cubicBezTo>
                  <a:pt x="12" y="27"/>
                  <a:pt x="42" y="140"/>
                  <a:pt x="70" y="168"/>
                </a:cubicBezTo>
                <a:cubicBezTo>
                  <a:pt x="98" y="196"/>
                  <a:pt x="141" y="147"/>
                  <a:pt x="166" y="168"/>
                </a:cubicBezTo>
                <a:cubicBezTo>
                  <a:pt x="191" y="189"/>
                  <a:pt x="210" y="270"/>
                  <a:pt x="221" y="297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5349875" y="4114800"/>
            <a:ext cx="898525" cy="534988"/>
          </a:xfrm>
          <a:custGeom>
            <a:avLst/>
            <a:gdLst>
              <a:gd name="T0" fmla="*/ 566 w 566"/>
              <a:gd name="T1" fmla="*/ 0 h 337"/>
              <a:gd name="T2" fmla="*/ 429 w 566"/>
              <a:gd name="T3" fmla="*/ 148 h 337"/>
              <a:gd name="T4" fmla="*/ 290 w 566"/>
              <a:gd name="T5" fmla="*/ 79 h 337"/>
              <a:gd name="T6" fmla="*/ 0 w 566"/>
              <a:gd name="T7" fmla="*/ 33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337">
                <a:moveTo>
                  <a:pt x="566" y="0"/>
                </a:moveTo>
                <a:cubicBezTo>
                  <a:pt x="543" y="25"/>
                  <a:pt x="475" y="135"/>
                  <a:pt x="429" y="148"/>
                </a:cubicBezTo>
                <a:cubicBezTo>
                  <a:pt x="383" y="161"/>
                  <a:pt x="361" y="48"/>
                  <a:pt x="290" y="79"/>
                </a:cubicBezTo>
                <a:cubicBezTo>
                  <a:pt x="219" y="110"/>
                  <a:pt x="60" y="283"/>
                  <a:pt x="0" y="337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2" name="Freeform 30"/>
          <p:cNvSpPr>
            <a:spLocks/>
          </p:cNvSpPr>
          <p:nvPr/>
        </p:nvSpPr>
        <p:spPr bwMode="auto">
          <a:xfrm>
            <a:off x="1209675" y="4240213"/>
            <a:ext cx="590550" cy="779462"/>
          </a:xfrm>
          <a:custGeom>
            <a:avLst/>
            <a:gdLst>
              <a:gd name="T0" fmla="*/ 0 w 372"/>
              <a:gd name="T1" fmla="*/ 491 h 491"/>
              <a:gd name="T2" fmla="*/ 102 w 372"/>
              <a:gd name="T3" fmla="*/ 209 h 491"/>
              <a:gd name="T4" fmla="*/ 294 w 372"/>
              <a:gd name="T5" fmla="*/ 257 h 491"/>
              <a:gd name="T6" fmla="*/ 372 w 372"/>
              <a:gd name="T7" fmla="*/ 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" h="491">
                <a:moveTo>
                  <a:pt x="0" y="491"/>
                </a:moveTo>
                <a:cubicBezTo>
                  <a:pt x="17" y="445"/>
                  <a:pt x="53" y="248"/>
                  <a:pt x="102" y="209"/>
                </a:cubicBezTo>
                <a:cubicBezTo>
                  <a:pt x="151" y="170"/>
                  <a:pt x="249" y="292"/>
                  <a:pt x="294" y="257"/>
                </a:cubicBezTo>
                <a:cubicBezTo>
                  <a:pt x="339" y="222"/>
                  <a:pt x="356" y="54"/>
                  <a:pt x="372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1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/>
              <a:t>Shading Methods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Repeating </a:t>
            </a:r>
            <a:r>
              <a:rPr lang="en-US" dirty="0"/>
              <a:t>Patterns</a:t>
            </a:r>
          </a:p>
          <a:p>
            <a:pPr lvl="1"/>
            <a:r>
              <a:rPr lang="en-US" dirty="0"/>
              <a:t>mod, sin</a:t>
            </a:r>
          </a:p>
          <a:p>
            <a:pPr lvl="1"/>
            <a:r>
              <a:rPr lang="en-US" dirty="0"/>
              <a:t>Divide and floor</a:t>
            </a:r>
          </a:p>
          <a:p>
            <a:r>
              <a:rPr lang="en-US" dirty="0"/>
              <a:t>Shapes</a:t>
            </a:r>
          </a:p>
          <a:p>
            <a:pPr lvl="1"/>
            <a:r>
              <a:rPr lang="en-US" dirty="0"/>
              <a:t>Implicit form: is this pixel inside</a:t>
            </a:r>
          </a:p>
          <a:p>
            <a:r>
              <a:rPr lang="en-US" dirty="0"/>
              <a:t>Color tables</a:t>
            </a:r>
          </a:p>
          <a:p>
            <a:r>
              <a:rPr lang="en-US" dirty="0"/>
              <a:t>Noise or computed patterns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A65E-3555-EA45-A6D6-4634D7F4C9F6}" type="slidenum">
              <a:rPr lang="en-GB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064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1752600" y="2286000"/>
            <a:ext cx="6096000" cy="3200400"/>
          </a:xfrm>
          <a:prstGeom prst="rect">
            <a:avLst/>
          </a:prstGeom>
          <a:solidFill>
            <a:srgbClr val="AB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828800" y="4648200"/>
            <a:ext cx="1676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3733800" y="4648200"/>
            <a:ext cx="1676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5638800" y="4648200"/>
            <a:ext cx="1676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7543800" y="4648200"/>
            <a:ext cx="3048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1752600" y="3657600"/>
            <a:ext cx="914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2895600" y="3657600"/>
            <a:ext cx="1676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800600" y="3657600"/>
            <a:ext cx="1676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6705600" y="3657600"/>
            <a:ext cx="11430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828800" y="2667000"/>
            <a:ext cx="1676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3733800" y="2667000"/>
            <a:ext cx="1676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5638800" y="2667000"/>
            <a:ext cx="16764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7543800" y="2667000"/>
            <a:ext cx="304800" cy="7620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752600" y="2286000"/>
            <a:ext cx="914400" cy="1524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895600" y="2286000"/>
            <a:ext cx="1676400" cy="1524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17"/>
          <p:cNvSpPr>
            <a:spLocks noChangeArrowheads="1"/>
          </p:cNvSpPr>
          <p:nvPr/>
        </p:nvSpPr>
        <p:spPr bwMode="auto">
          <a:xfrm>
            <a:off x="4800600" y="2286000"/>
            <a:ext cx="1676400" cy="1524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6705600" y="2286000"/>
            <a:ext cx="1143000" cy="1524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Line 19"/>
          <p:cNvSpPr>
            <a:spLocks noChangeShapeType="1"/>
          </p:cNvSpPr>
          <p:nvPr/>
        </p:nvSpPr>
        <p:spPr bwMode="auto">
          <a:xfrm>
            <a:off x="1814512" y="5715000"/>
            <a:ext cx="1676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Line 20"/>
          <p:cNvSpPr>
            <a:spLocks noChangeShapeType="1"/>
          </p:cNvSpPr>
          <p:nvPr/>
        </p:nvSpPr>
        <p:spPr bwMode="auto">
          <a:xfrm flipH="1">
            <a:off x="3719512" y="5715000"/>
            <a:ext cx="228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Line 21"/>
          <p:cNvSpPr>
            <a:spLocks noChangeShapeType="1"/>
          </p:cNvSpPr>
          <p:nvPr/>
        </p:nvSpPr>
        <p:spPr bwMode="auto">
          <a:xfrm>
            <a:off x="1814512" y="556260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Line 22"/>
          <p:cNvSpPr>
            <a:spLocks noChangeShapeType="1"/>
          </p:cNvSpPr>
          <p:nvPr/>
        </p:nvSpPr>
        <p:spPr bwMode="auto">
          <a:xfrm>
            <a:off x="3490912" y="556260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Line 23"/>
          <p:cNvSpPr>
            <a:spLocks noChangeShapeType="1"/>
          </p:cNvSpPr>
          <p:nvPr/>
        </p:nvSpPr>
        <p:spPr bwMode="auto">
          <a:xfrm>
            <a:off x="3719512" y="556260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Text Box 24"/>
          <p:cNvSpPr txBox="1">
            <a:spLocks noChangeArrowheads="1"/>
          </p:cNvSpPr>
          <p:nvPr/>
        </p:nvSpPr>
        <p:spPr bwMode="auto">
          <a:xfrm>
            <a:off x="1814512" y="57150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400">
                <a:latin typeface="Times" charset="0"/>
              </a:rPr>
              <a:t>width</a:t>
            </a:r>
          </a:p>
        </p:txBody>
      </p:sp>
      <p:sp>
        <p:nvSpPr>
          <p:cNvPr id="99353" name="Text Box 25"/>
          <p:cNvSpPr txBox="1">
            <a:spLocks noChangeArrowheads="1"/>
          </p:cNvSpPr>
          <p:nvPr/>
        </p:nvSpPr>
        <p:spPr bwMode="auto">
          <a:xfrm>
            <a:off x="4252912" y="60960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Times" charset="0"/>
              </a:rPr>
              <a:t>gap</a:t>
            </a:r>
          </a:p>
        </p:txBody>
      </p:sp>
      <p:cxnSp>
        <p:nvCxnSpPr>
          <p:cNvPr id="99354" name="AutoShape 26"/>
          <p:cNvCxnSpPr>
            <a:cxnSpLocks noChangeShapeType="1"/>
            <a:stCxn id="99353" idx="1"/>
            <a:endCxn id="99365" idx="2"/>
          </p:cNvCxnSpPr>
          <p:nvPr/>
        </p:nvCxnSpPr>
        <p:spPr bwMode="auto">
          <a:xfrm rot="10800000">
            <a:off x="3605212" y="5867400"/>
            <a:ext cx="647700" cy="4572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9355" name="Line 27"/>
          <p:cNvSpPr>
            <a:spLocks noChangeShapeType="1"/>
          </p:cNvSpPr>
          <p:nvPr/>
        </p:nvSpPr>
        <p:spPr bwMode="auto">
          <a:xfrm>
            <a:off x="7924800" y="4419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7924800" y="4648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>
            <a:off x="7924800" y="5410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8" name="Line 30"/>
          <p:cNvSpPr>
            <a:spLocks noChangeShapeType="1"/>
          </p:cNvSpPr>
          <p:nvPr/>
        </p:nvSpPr>
        <p:spPr bwMode="auto">
          <a:xfrm>
            <a:off x="8077200" y="4648200"/>
            <a:ext cx="1588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9" name="Line 31"/>
          <p:cNvSpPr>
            <a:spLocks noChangeShapeType="1"/>
          </p:cNvSpPr>
          <p:nvPr/>
        </p:nvSpPr>
        <p:spPr bwMode="auto">
          <a:xfrm>
            <a:off x="8077200" y="411480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0" name="Text Box 32"/>
          <p:cNvSpPr txBox="1">
            <a:spLocks noChangeArrowheads="1"/>
          </p:cNvSpPr>
          <p:nvPr/>
        </p:nvSpPr>
        <p:spPr bwMode="auto">
          <a:xfrm>
            <a:off x="8099425" y="4724400"/>
            <a:ext cx="104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" charset="0"/>
              </a:rPr>
              <a:t>height</a:t>
            </a:r>
          </a:p>
        </p:txBody>
      </p:sp>
      <p:sp>
        <p:nvSpPr>
          <p:cNvPr id="99361" name="Text Box 33"/>
          <p:cNvSpPr txBox="1">
            <a:spLocks noChangeArrowheads="1"/>
          </p:cNvSpPr>
          <p:nvPr/>
        </p:nvSpPr>
        <p:spPr bwMode="auto">
          <a:xfrm>
            <a:off x="7772400" y="3657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" charset="0"/>
              </a:rPr>
              <a:t>gap</a:t>
            </a:r>
          </a:p>
        </p:txBody>
      </p:sp>
      <p:sp>
        <p:nvSpPr>
          <p:cNvPr id="99362" name="Text Box 34"/>
          <p:cNvSpPr txBox="1">
            <a:spLocks noChangeArrowheads="1"/>
          </p:cNvSpPr>
          <p:nvPr/>
        </p:nvSpPr>
        <p:spPr bwMode="auto">
          <a:xfrm>
            <a:off x="1828800" y="2819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imes" charset="0"/>
              </a:rPr>
              <a:t>brick</a:t>
            </a:r>
          </a:p>
        </p:txBody>
      </p:sp>
      <p:sp>
        <p:nvSpPr>
          <p:cNvPr id="99363" name="Text Box 35"/>
          <p:cNvSpPr txBox="1">
            <a:spLocks noChangeArrowheads="1"/>
          </p:cNvSpPr>
          <p:nvPr/>
        </p:nvSpPr>
        <p:spPr bwMode="auto">
          <a:xfrm>
            <a:off x="3962400" y="2286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" charset="0"/>
              </a:rPr>
              <a:t>mortar</a:t>
            </a:r>
          </a:p>
        </p:txBody>
      </p:sp>
      <p:sp>
        <p:nvSpPr>
          <p:cNvPr id="99364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Brick Demo</a:t>
            </a:r>
          </a:p>
        </p:txBody>
      </p:sp>
      <p:sp>
        <p:nvSpPr>
          <p:cNvPr id="99365" name="Rectangle 37"/>
          <p:cNvSpPr>
            <a:spLocks noChangeArrowheads="1"/>
          </p:cNvSpPr>
          <p:nvPr/>
        </p:nvSpPr>
        <p:spPr bwMode="auto">
          <a:xfrm>
            <a:off x="3490912" y="5562600"/>
            <a:ext cx="22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60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Noise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dirty="0"/>
              <a:t>Controlled, repeatable randomness</a:t>
            </a:r>
          </a:p>
          <a:p>
            <a:pPr lvl="1"/>
            <a:r>
              <a:rPr kumimoji="0" lang="en-US" dirty="0"/>
              <a:t>Still </a:t>
            </a:r>
            <a:r>
              <a:rPr kumimoji="0" lang="en-US"/>
              <a:t>spotty </a:t>
            </a:r>
            <a:r>
              <a:rPr lang="en-US"/>
              <a:t>GPU </a:t>
            </a:r>
            <a:r>
              <a:rPr kumimoji="0" lang="en-US"/>
              <a:t>implementation</a:t>
            </a:r>
            <a:endParaRPr kumimoji="0" lang="en-US" dirty="0"/>
          </a:p>
          <a:p>
            <a:pPr lvl="1"/>
            <a:r>
              <a:rPr kumimoji="0" lang="en-US" dirty="0"/>
              <a:t>Can use texture or compute</a:t>
            </a:r>
          </a:p>
        </p:txBody>
      </p:sp>
      <p:pic>
        <p:nvPicPr>
          <p:cNvPr id="78852" name="Picture 4" descr="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9188"/>
            <a:ext cx="3352800" cy="31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35338"/>
            <a:ext cx="4038600" cy="27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"/>
          <a:stretch>
            <a:fillRect/>
          </a:stretch>
        </p:blipFill>
        <p:spPr bwMode="auto">
          <a:xfrm>
            <a:off x="6130925" y="3979863"/>
            <a:ext cx="3013075" cy="28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1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RenderMan</a:t>
            </a:r>
            <a:endParaRPr lang="en-GB" dirty="0"/>
          </a:p>
        </p:txBody>
      </p:sp>
      <p:sp>
        <p:nvSpPr>
          <p:cNvPr id="81955" name="Text Box 1059"/>
          <p:cNvSpPr txBox="1">
            <a:spLocks noChangeArrowheads="1"/>
          </p:cNvSpPr>
          <p:nvPr/>
        </p:nvSpPr>
        <p:spPr bwMode="auto">
          <a:xfrm>
            <a:off x="4852988" y="2895600"/>
            <a:ext cx="1892300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400">
                <a:cs typeface="HG Mincho Light J" charset="0"/>
              </a:rPr>
              <a:t>Light</a:t>
            </a:r>
          </a:p>
        </p:txBody>
      </p:sp>
      <p:sp>
        <p:nvSpPr>
          <p:cNvPr id="81957" name="Text Box 1061"/>
          <p:cNvSpPr txBox="1">
            <a:spLocks noChangeArrowheads="1"/>
          </p:cNvSpPr>
          <p:nvPr/>
        </p:nvSpPr>
        <p:spPr bwMode="auto">
          <a:xfrm>
            <a:off x="2398713" y="2182813"/>
            <a:ext cx="2101850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400">
                <a:cs typeface="HG Mincho Light J" charset="0"/>
              </a:rPr>
              <a:t>Displacement</a:t>
            </a:r>
          </a:p>
        </p:txBody>
      </p:sp>
      <p:sp>
        <p:nvSpPr>
          <p:cNvPr id="81958" name="Text Box 1062"/>
          <p:cNvSpPr txBox="1">
            <a:spLocks noChangeArrowheads="1"/>
          </p:cNvSpPr>
          <p:nvPr/>
        </p:nvSpPr>
        <p:spPr bwMode="auto">
          <a:xfrm>
            <a:off x="2398713" y="2895600"/>
            <a:ext cx="2101850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400" dirty="0">
                <a:cs typeface="HG Mincho Light J" charset="0"/>
              </a:rPr>
              <a:t>Surface</a:t>
            </a:r>
          </a:p>
        </p:txBody>
      </p:sp>
      <p:sp>
        <p:nvSpPr>
          <p:cNvPr id="81959" name="Text Box 1063"/>
          <p:cNvSpPr txBox="1">
            <a:spLocks noChangeArrowheads="1"/>
          </p:cNvSpPr>
          <p:nvPr/>
        </p:nvSpPr>
        <p:spPr bwMode="auto">
          <a:xfrm>
            <a:off x="2398713" y="3581400"/>
            <a:ext cx="2101850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400">
                <a:cs typeface="HG Mincho Light J" charset="0"/>
              </a:rPr>
              <a:t>Volume</a:t>
            </a:r>
          </a:p>
        </p:txBody>
      </p:sp>
      <p:sp>
        <p:nvSpPr>
          <p:cNvPr id="81960" name="Text Box 1064"/>
          <p:cNvSpPr txBox="1">
            <a:spLocks noChangeArrowheads="1"/>
          </p:cNvSpPr>
          <p:nvPr/>
        </p:nvSpPr>
        <p:spPr bwMode="auto">
          <a:xfrm>
            <a:off x="2398713" y="4267200"/>
            <a:ext cx="2101850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400">
                <a:cs typeface="HG Mincho Light J" charset="0"/>
              </a:rPr>
              <a:t>Imager</a:t>
            </a:r>
          </a:p>
        </p:txBody>
      </p:sp>
      <p:cxnSp>
        <p:nvCxnSpPr>
          <p:cNvPr id="81961" name="AutoShape 1065"/>
          <p:cNvCxnSpPr>
            <a:cxnSpLocks noChangeShapeType="1"/>
            <a:stCxn id="81959" idx="1"/>
            <a:endCxn id="81957" idx="1"/>
          </p:cNvCxnSpPr>
          <p:nvPr/>
        </p:nvCxnSpPr>
        <p:spPr bwMode="auto">
          <a:xfrm rot="10800000">
            <a:off x="2398713" y="2403477"/>
            <a:ext cx="12700" cy="1398587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4" name="AutoShape 1068"/>
          <p:cNvCxnSpPr>
            <a:cxnSpLocks noChangeShapeType="1"/>
            <a:endCxn id="81957" idx="0"/>
          </p:cNvCxnSpPr>
          <p:nvPr/>
        </p:nvCxnSpPr>
        <p:spPr bwMode="auto">
          <a:xfrm>
            <a:off x="3449638" y="1905000"/>
            <a:ext cx="0" cy="2778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5" name="AutoShape 1069"/>
          <p:cNvCxnSpPr>
            <a:cxnSpLocks noChangeShapeType="1"/>
            <a:stCxn id="81957" idx="2"/>
            <a:endCxn id="81958" idx="0"/>
          </p:cNvCxnSpPr>
          <p:nvPr/>
        </p:nvCxnSpPr>
        <p:spPr bwMode="auto">
          <a:xfrm>
            <a:off x="3449638" y="2624138"/>
            <a:ext cx="0" cy="271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6" name="AutoShape 1070"/>
          <p:cNvCxnSpPr>
            <a:cxnSpLocks noChangeShapeType="1"/>
            <a:stCxn id="81958" idx="2"/>
            <a:endCxn id="81959" idx="0"/>
          </p:cNvCxnSpPr>
          <p:nvPr/>
        </p:nvCxnSpPr>
        <p:spPr bwMode="auto">
          <a:xfrm>
            <a:off x="3449638" y="3336925"/>
            <a:ext cx="0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7" name="AutoShape 1071"/>
          <p:cNvCxnSpPr>
            <a:cxnSpLocks noChangeShapeType="1"/>
            <a:stCxn id="81959" idx="2"/>
            <a:endCxn id="81960" idx="0"/>
          </p:cNvCxnSpPr>
          <p:nvPr/>
        </p:nvCxnSpPr>
        <p:spPr bwMode="auto">
          <a:xfrm>
            <a:off x="3449638" y="4022725"/>
            <a:ext cx="0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8" name="AutoShape 1072"/>
          <p:cNvCxnSpPr>
            <a:cxnSpLocks noChangeShapeType="1"/>
            <a:stCxn id="81958" idx="3"/>
            <a:endCxn id="81955" idx="1"/>
          </p:cNvCxnSpPr>
          <p:nvPr/>
        </p:nvCxnSpPr>
        <p:spPr bwMode="auto">
          <a:xfrm>
            <a:off x="4500563" y="3116263"/>
            <a:ext cx="3524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9" name="AutoShape 1073"/>
          <p:cNvCxnSpPr>
            <a:cxnSpLocks noChangeShapeType="1"/>
            <a:stCxn id="81960" idx="2"/>
          </p:cNvCxnSpPr>
          <p:nvPr/>
        </p:nvCxnSpPr>
        <p:spPr bwMode="auto">
          <a:xfrm>
            <a:off x="3449638" y="4708525"/>
            <a:ext cx="0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100101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6" descr="iNois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48175"/>
            <a:ext cx="3657600" cy="22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Characteristics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Repeatable</a:t>
            </a:r>
          </a:p>
          <a:p>
            <a:r>
              <a:rPr lang="en-US" dirty="0"/>
              <a:t>Locally continuous but distant points uncorrelated</a:t>
            </a:r>
          </a:p>
          <a:p>
            <a:r>
              <a:rPr lang="en-US" dirty="0"/>
              <a:t>Values </a:t>
            </a:r>
          </a:p>
          <a:p>
            <a:pPr lvl="1"/>
            <a:r>
              <a:rPr lang="en-US" dirty="0" err="1"/>
              <a:t>RenderMan</a:t>
            </a:r>
            <a:r>
              <a:rPr lang="en-US" dirty="0"/>
              <a:t> [0,1], average 0.5</a:t>
            </a:r>
          </a:p>
          <a:p>
            <a:pPr lvl="1"/>
            <a:r>
              <a:rPr lang="en-US" dirty="0" err="1"/>
              <a:t>Perlin’s</a:t>
            </a:r>
            <a:r>
              <a:rPr lang="en-US" dirty="0"/>
              <a:t> [-1,1], average 0</a:t>
            </a:r>
          </a:p>
          <a:p>
            <a:r>
              <a:rPr lang="en-US" dirty="0"/>
              <a:t>1/2 – 1 cycle per unit</a:t>
            </a:r>
          </a:p>
          <a:p>
            <a:r>
              <a:rPr lang="en-US" dirty="0"/>
              <a:t>Versions for 1D-4D input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>
            <a:extLst>
              <a:ext uri="{FF2B5EF4-FFF2-40B4-BE49-F238E27FC236}">
                <a16:creationId xmlns:a16="http://schemas.microsoft.com/office/drawing/2014/main" id="{08AA52D6-D391-2642-9F45-147AF83DECA2}"/>
              </a:ext>
            </a:extLst>
          </p:cNvPr>
          <p:cNvSpPr/>
          <p:nvPr/>
        </p:nvSpPr>
        <p:spPr>
          <a:xfrm>
            <a:off x="1530449" y="5931251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7D57728-5432-564C-B65E-80BF47D465CB}"/>
              </a:ext>
            </a:extLst>
          </p:cNvPr>
          <p:cNvSpPr/>
          <p:nvPr/>
        </p:nvSpPr>
        <p:spPr>
          <a:xfrm>
            <a:off x="2188370" y="52578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F1993A-5E41-2442-935D-1E79A1B0105B}"/>
              </a:ext>
            </a:extLst>
          </p:cNvPr>
          <p:cNvSpPr/>
          <p:nvPr/>
        </p:nvSpPr>
        <p:spPr>
          <a:xfrm rot="5400000">
            <a:off x="1533526" y="5257801"/>
            <a:ext cx="166687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F945395-16B8-1241-BD0E-CCE43D0F1855}"/>
              </a:ext>
            </a:extLst>
          </p:cNvPr>
          <p:cNvSpPr/>
          <p:nvPr/>
        </p:nvSpPr>
        <p:spPr>
          <a:xfrm rot="5400000">
            <a:off x="1533526" y="6583363"/>
            <a:ext cx="166687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Noise Subtleties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0" lang="en-US" sz="2200" dirty="0"/>
              <a:t>Many noise functions based on a </a:t>
            </a:r>
            <a:r>
              <a:rPr kumimoji="0" lang="en-US" sz="2200" i="1" dirty="0"/>
              <a:t>lattice</a:t>
            </a:r>
            <a:endParaRPr kumimoji="0" lang="en-US" sz="2200" dirty="0"/>
          </a:p>
          <a:p>
            <a:pPr lvl="1"/>
            <a:r>
              <a:rPr kumimoji="0" lang="en-US" sz="1800" dirty="0"/>
              <a:t>Piecewise function between integer coordinates</a:t>
            </a:r>
          </a:p>
          <a:p>
            <a:pPr lvl="1"/>
            <a:r>
              <a:rPr kumimoji="0" lang="en-US" sz="1800" dirty="0"/>
              <a:t>Hash of integer coordinates </a:t>
            </a:r>
            <a:r>
              <a:rPr kumimoji="0" lang="en-US" sz="1800" dirty="0">
                <a:sym typeface="Symbol" charset="0"/>
              </a:rPr>
              <a:t> control points</a:t>
            </a:r>
            <a:endParaRPr kumimoji="0" lang="en-US" sz="1800" dirty="0"/>
          </a:p>
          <a:p>
            <a:r>
              <a:rPr kumimoji="0" lang="en-US" sz="2200" dirty="0"/>
              <a:t>Interpolating </a:t>
            </a:r>
            <a:r>
              <a:rPr kumimoji="0" lang="en-US" sz="2200" i="1" dirty="0"/>
              <a:t>values</a:t>
            </a:r>
            <a:r>
              <a:rPr kumimoji="0" lang="en-US" sz="2200" dirty="0"/>
              <a:t> easy but poor</a:t>
            </a:r>
          </a:p>
          <a:p>
            <a:pPr lvl="1"/>
            <a:r>
              <a:rPr kumimoji="0" lang="en-US" sz="1800" dirty="0"/>
              <a:t>Even with higher-order interpolation</a:t>
            </a:r>
          </a:p>
          <a:p>
            <a:r>
              <a:rPr kumimoji="0" lang="en-US" sz="2200" dirty="0" err="1"/>
              <a:t>Perlin</a:t>
            </a:r>
            <a:r>
              <a:rPr lang="en-US" sz="2200" dirty="0" err="1"/>
              <a:t>’</a:t>
            </a:r>
            <a:r>
              <a:rPr kumimoji="0" lang="en-US" sz="2200" dirty="0" err="1"/>
              <a:t>s</a:t>
            </a:r>
            <a:r>
              <a:rPr kumimoji="0" lang="en-US" sz="2200" dirty="0"/>
              <a:t> noise </a:t>
            </a:r>
          </a:p>
          <a:p>
            <a:pPr lvl="1"/>
            <a:r>
              <a:rPr kumimoji="0" lang="en-US" sz="1800" dirty="0"/>
              <a:t>Passes through 0 at each integer</a:t>
            </a:r>
          </a:p>
          <a:p>
            <a:pPr lvl="1"/>
            <a:r>
              <a:rPr kumimoji="0" lang="en-US" sz="1800" dirty="0"/>
              <a:t>Hash gives </a:t>
            </a:r>
            <a:r>
              <a:rPr kumimoji="0" lang="en-US" sz="1800" i="1" dirty="0"/>
              <a:t>gradient</a:t>
            </a:r>
            <a:endParaRPr kumimoji="0" lang="en-US" sz="1800" dirty="0"/>
          </a:p>
        </p:txBody>
      </p:sp>
      <p:pic>
        <p:nvPicPr>
          <p:cNvPr id="96260" name="Picture 4" descr="vLerp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2719388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1" name="Picture 5" descr="vFade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2719388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iNoise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14913"/>
            <a:ext cx="2743200" cy="16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CFD1E0-BB5E-4D48-AE35-F3ADCF32C746}"/>
              </a:ext>
            </a:extLst>
          </p:cNvPr>
          <p:cNvCxnSpPr>
            <a:cxnSpLocks/>
            <a:stCxn id="4" idx="6"/>
            <a:endCxn id="18" idx="2"/>
          </p:cNvCxnSpPr>
          <p:nvPr/>
        </p:nvCxnSpPr>
        <p:spPr>
          <a:xfrm>
            <a:off x="852487" y="4807744"/>
            <a:ext cx="384572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E1F8C74-B5C9-7043-9132-CA1E449B0F3C}"/>
              </a:ext>
            </a:extLst>
          </p:cNvPr>
          <p:cNvSpPr/>
          <p:nvPr/>
        </p:nvSpPr>
        <p:spPr>
          <a:xfrm>
            <a:off x="685800" y="4724400"/>
            <a:ext cx="166687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7FDAAD-DBB0-EE4A-9C06-9DFC7298F955}"/>
              </a:ext>
            </a:extLst>
          </p:cNvPr>
          <p:cNvSpPr/>
          <p:nvPr/>
        </p:nvSpPr>
        <p:spPr>
          <a:xfrm>
            <a:off x="1340644" y="47244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78F4C5-E741-2741-9860-8DCF3C9D90F3}"/>
              </a:ext>
            </a:extLst>
          </p:cNvPr>
          <p:cNvSpPr/>
          <p:nvPr/>
        </p:nvSpPr>
        <p:spPr>
          <a:xfrm>
            <a:off x="2012157" y="47244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6CBBD2-3033-D647-A9A7-297C6504017B}"/>
              </a:ext>
            </a:extLst>
          </p:cNvPr>
          <p:cNvSpPr/>
          <p:nvPr/>
        </p:nvSpPr>
        <p:spPr>
          <a:xfrm>
            <a:off x="2683670" y="47244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444E85-FDEF-D048-9BC8-C270F827055D}"/>
              </a:ext>
            </a:extLst>
          </p:cNvPr>
          <p:cNvSpPr/>
          <p:nvPr/>
        </p:nvSpPr>
        <p:spPr>
          <a:xfrm>
            <a:off x="3355183" y="47244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F358FC-398F-564E-9DD6-F6044C417C67}"/>
              </a:ext>
            </a:extLst>
          </p:cNvPr>
          <p:cNvSpPr/>
          <p:nvPr/>
        </p:nvSpPr>
        <p:spPr>
          <a:xfrm>
            <a:off x="4026696" y="47244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0DDA77-63EE-3A46-9573-E9069E8328C8}"/>
              </a:ext>
            </a:extLst>
          </p:cNvPr>
          <p:cNvSpPr/>
          <p:nvPr/>
        </p:nvSpPr>
        <p:spPr>
          <a:xfrm>
            <a:off x="4698209" y="47244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101E12-3D15-A948-9803-51E40C7F9CD7}"/>
              </a:ext>
            </a:extLst>
          </p:cNvPr>
          <p:cNvSpPr/>
          <p:nvPr/>
        </p:nvSpPr>
        <p:spPr>
          <a:xfrm>
            <a:off x="2859883" y="52578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EA98775-7294-8E46-B416-A1BDA7A83574}"/>
              </a:ext>
            </a:extLst>
          </p:cNvPr>
          <p:cNvSpPr/>
          <p:nvPr/>
        </p:nvSpPr>
        <p:spPr>
          <a:xfrm>
            <a:off x="3531396" y="5257800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1710B3D-A3EE-D444-A3E9-367AF0EC4A64}"/>
              </a:ext>
            </a:extLst>
          </p:cNvPr>
          <p:cNvSpPr/>
          <p:nvPr/>
        </p:nvSpPr>
        <p:spPr>
          <a:xfrm>
            <a:off x="2188370" y="5929314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CE05414-AE77-8240-8C0F-2FC672353703}"/>
              </a:ext>
            </a:extLst>
          </p:cNvPr>
          <p:cNvSpPr/>
          <p:nvPr/>
        </p:nvSpPr>
        <p:spPr>
          <a:xfrm>
            <a:off x="2859815" y="5929314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57BB44-D151-BC42-BBE3-922DF14387EF}"/>
              </a:ext>
            </a:extLst>
          </p:cNvPr>
          <p:cNvSpPr/>
          <p:nvPr/>
        </p:nvSpPr>
        <p:spPr>
          <a:xfrm>
            <a:off x="3538539" y="5917804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D47F900-BB42-8141-A938-B1CCC8FBAFDF}"/>
              </a:ext>
            </a:extLst>
          </p:cNvPr>
          <p:cNvSpPr/>
          <p:nvPr/>
        </p:nvSpPr>
        <p:spPr>
          <a:xfrm>
            <a:off x="2188370" y="6583362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160679C-8887-BA42-80CE-9E3B6BE8C4D2}"/>
              </a:ext>
            </a:extLst>
          </p:cNvPr>
          <p:cNvSpPr/>
          <p:nvPr/>
        </p:nvSpPr>
        <p:spPr>
          <a:xfrm>
            <a:off x="2859883" y="6583362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C3AD9EB-4285-094B-8818-8FBAD45C0AE2}"/>
              </a:ext>
            </a:extLst>
          </p:cNvPr>
          <p:cNvSpPr/>
          <p:nvPr/>
        </p:nvSpPr>
        <p:spPr>
          <a:xfrm>
            <a:off x="3531396" y="6583362"/>
            <a:ext cx="183356" cy="1666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4889-2AD3-2B4C-ABBE-924B802F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Perlin’s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987EB-129F-C54B-AF7D-45873F7E0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point </a:t>
            </a:r>
            <a:r>
              <a:rPr lang="en-US" i="1" dirty="0"/>
              <a:t>p</a:t>
            </a:r>
            <a:r>
              <a:rPr lang="en-US" dirty="0"/>
              <a:t> near lattice point </a:t>
            </a:r>
            <a:r>
              <a:rPr lang="en-US" i="1" dirty="0"/>
              <a:t>P</a:t>
            </a:r>
            <a:endParaRPr lang="en-US" dirty="0"/>
          </a:p>
          <a:p>
            <a:r>
              <a:rPr lang="en-US" dirty="0"/>
              <a:t>Gradient = hash(</a:t>
            </a:r>
            <a:r>
              <a:rPr lang="en-US" i="1" dirty="0"/>
              <a:t>P</a:t>
            </a:r>
            <a:r>
              <a:rPr lang="en-US" dirty="0"/>
              <a:t>)</a:t>
            </a:r>
          </a:p>
          <a:p>
            <a:r>
              <a:rPr lang="en-US" dirty="0"/>
              <a:t>Function with that gradient: hash(</a:t>
            </a:r>
            <a:r>
              <a:rPr lang="en-US" i="1" dirty="0"/>
              <a:t>P</a:t>
            </a:r>
            <a:r>
              <a:rPr lang="en-US" dirty="0"/>
              <a:t>)*(</a:t>
            </a:r>
            <a:r>
              <a:rPr lang="en-US" i="1" dirty="0"/>
              <a:t>p </a:t>
            </a:r>
            <a:r>
              <a:rPr lang="en-US" dirty="0"/>
              <a:t>– </a:t>
            </a:r>
            <a:r>
              <a:rPr lang="en-US" i="1" dirty="0"/>
              <a:t>P</a:t>
            </a:r>
            <a:r>
              <a:rPr lang="en-US" dirty="0"/>
              <a:t>)</a:t>
            </a:r>
          </a:p>
          <a:p>
            <a:r>
              <a:rPr lang="en-US" dirty="0"/>
              <a:t>Smooth blend between closest lattice points</a:t>
            </a:r>
          </a:p>
          <a:p>
            <a:pPr lvl="1"/>
            <a:r>
              <a:rPr lang="en-US" dirty="0"/>
              <a:t>Blend should have 0 gradient at lattice points</a:t>
            </a:r>
          </a:p>
          <a:p>
            <a:pPr lvl="1"/>
            <a:r>
              <a:rPr lang="en-US" dirty="0" err="1"/>
              <a:t>Smoothstep</a:t>
            </a:r>
            <a:r>
              <a:rPr lang="en-US" dirty="0"/>
              <a:t> function: 3 x</a:t>
            </a:r>
            <a:r>
              <a:rPr lang="en-US" baseline="30000" dirty="0"/>
              <a:t>2</a:t>
            </a:r>
            <a:r>
              <a:rPr lang="en-US" dirty="0"/>
              <a:t> – 2 x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r>
              <a:rPr lang="en-US" dirty="0"/>
              <a:t>1D:</a:t>
            </a:r>
          </a:p>
          <a:p>
            <a:pPr lvl="1"/>
            <a:r>
              <a:rPr lang="en-US" sz="2000" dirty="0">
                <a:latin typeface="Courier" pitchFamily="2" charset="0"/>
              </a:rPr>
              <a:t>mix(h(⌊x⌋)*(x–⌊x⌋), h(⌊x+1⌋)*(x–⌊x+1⌋), s(x–⌊x⌋))</a:t>
            </a:r>
          </a:p>
        </p:txBody>
      </p:sp>
    </p:spTree>
    <p:extLst>
      <p:ext uri="{BB962C8B-B14F-4D97-AF65-F5344CB8AC3E}">
        <p14:creationId xmlns:p14="http://schemas.microsoft.com/office/powerpoint/2010/main" val="245465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9DF6-2886-9344-89E8-2E6479DC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1D46-4922-CC48-BAA6-4C5D7D77E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float n = noise(scale * p) * 0.5 + 0.5;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6696FE-DC79-6F4F-BEB8-9AB1E1E0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39A825-CED8-E744-8511-7C62A916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2286000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92A14C1-749E-DE43-AD2F-62B3870F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2" y="2286000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9A097FB-3B62-7449-A98C-F6D8945A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4" y="2286000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E2A5F68-9CE8-754E-872F-FFFFB3EA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05154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03FBD4B-12B5-3E46-A2E8-8F307BF4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09" y="4105154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B6D9464-7DD5-B543-AF14-E54CBEED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2" y="4105154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83D24D4-3F70-6B41-825A-2A68B60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95" y="4105154"/>
            <a:ext cx="2032001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5AC71-4E1F-4B4F-A2E1-6933874FE3B0}"/>
              </a:ext>
            </a:extLst>
          </p:cNvPr>
          <p:cNvSpPr txBox="1"/>
          <p:nvPr/>
        </p:nvSpPr>
        <p:spPr>
          <a:xfrm>
            <a:off x="228600" y="3426896"/>
            <a:ext cx="203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1D031-58BA-E340-9E37-16695EFC414C}"/>
              </a:ext>
            </a:extLst>
          </p:cNvPr>
          <p:cNvSpPr txBox="1"/>
          <p:nvPr/>
        </p:nvSpPr>
        <p:spPr>
          <a:xfrm>
            <a:off x="2486303" y="3426896"/>
            <a:ext cx="203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90694-80CA-CB47-ABC0-9D2AFD6D2296}"/>
              </a:ext>
            </a:extLst>
          </p:cNvPr>
          <p:cNvSpPr txBox="1"/>
          <p:nvPr/>
        </p:nvSpPr>
        <p:spPr>
          <a:xfrm>
            <a:off x="4710253" y="3426896"/>
            <a:ext cx="203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3C467F-0DDC-EB4A-9B33-4CF81F217111}"/>
              </a:ext>
            </a:extLst>
          </p:cNvPr>
          <p:cNvSpPr txBox="1"/>
          <p:nvPr/>
        </p:nvSpPr>
        <p:spPr>
          <a:xfrm>
            <a:off x="6944167" y="3426896"/>
            <a:ext cx="203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9058E-B47A-B246-A933-93B39B08F97D}"/>
              </a:ext>
            </a:extLst>
          </p:cNvPr>
          <p:cNvSpPr txBox="1"/>
          <p:nvPr/>
        </p:nvSpPr>
        <p:spPr>
          <a:xfrm>
            <a:off x="228600" y="5244122"/>
            <a:ext cx="203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0AC682-8000-1F4F-A52B-A8919882AFD5}"/>
              </a:ext>
            </a:extLst>
          </p:cNvPr>
          <p:cNvSpPr txBox="1"/>
          <p:nvPr/>
        </p:nvSpPr>
        <p:spPr>
          <a:xfrm>
            <a:off x="2486303" y="5244122"/>
            <a:ext cx="203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32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634DCD-5AE7-634C-B844-0045F0AD3276}"/>
              </a:ext>
            </a:extLst>
          </p:cNvPr>
          <p:cNvSpPr txBox="1"/>
          <p:nvPr/>
        </p:nvSpPr>
        <p:spPr>
          <a:xfrm>
            <a:off x="4710253" y="5244122"/>
            <a:ext cx="203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64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3ED899-3263-C744-8479-4C43DB6889AE}"/>
              </a:ext>
            </a:extLst>
          </p:cNvPr>
          <p:cNvSpPr txBox="1"/>
          <p:nvPr/>
        </p:nvSpPr>
        <p:spPr>
          <a:xfrm>
            <a:off x="6944167" y="5244122"/>
            <a:ext cx="203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128</a:t>
            </a:r>
          </a:p>
        </p:txBody>
      </p:sp>
    </p:spTree>
    <p:extLst>
      <p:ext uri="{BB962C8B-B14F-4D97-AF65-F5344CB8AC3E}">
        <p14:creationId xmlns:p14="http://schemas.microsoft.com/office/powerpoint/2010/main" val="1638565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1600-1FF2-1D4F-8F73-B4F1D2DB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 (</a:t>
            </a:r>
            <a:r>
              <a:rPr lang="en-US" dirty="0" err="1"/>
              <a:t>fBm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DEF13-152D-5E49-962C-FAE446B5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800" dirty="0">
                <a:latin typeface="Courier"/>
                <a:cs typeface="Courier"/>
              </a:rPr>
              <a:t>float n = 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>
                <a:latin typeface="Courier"/>
                <a:cs typeface="Courier"/>
              </a:rPr>
              <a:t>for(f=1; f &lt;= M; f*=2)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>
                <a:latin typeface="Courier"/>
                <a:cs typeface="Courier"/>
              </a:rPr>
              <a:t>	n += noise(f*P) / f;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>
                <a:latin typeface="Courier"/>
                <a:cs typeface="Courier"/>
              </a:rPr>
              <a:t>n = n * 0.5 + 0.5;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61F960-C934-4340-AFF5-698F5159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33" y="3429000"/>
            <a:ext cx="596053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0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F380-3D67-3B47-8FF9-B89911DC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B36AD-5D15-BD4C-A2E9-B92255AB5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Absolute value introduces creases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atin typeface="Courier" pitchFamily="2" charset="0"/>
              </a:rPr>
              <a:t>float n =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atin typeface="Courier" pitchFamily="2" charset="0"/>
              </a:rPr>
              <a:t>for(f=0; f &lt;= M; f *= 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atin typeface="Courier" pitchFamily="2" charset="0"/>
              </a:rPr>
              <a:t>	n += abs(noise(f*P)) / f;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E60B2E-8687-3243-A7AA-F54C1E7A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95500" y="3864769"/>
            <a:ext cx="4953000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49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Shading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patterns</a:t>
            </a:r>
          </a:p>
          <a:p>
            <a:pPr lvl="1"/>
            <a:r>
              <a:rPr lang="en-US" dirty="0"/>
              <a:t>Adjust position, radius, etc. with noise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DCC84-CD0F-1746-B27D-AFE3F69D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72916"/>
            <a:ext cx="3505200" cy="3514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4DCBF-10B0-AF4B-A341-D1AC6D2A3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076774"/>
            <a:ext cx="3505200" cy="35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7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Shading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Bombing</a:t>
            </a:r>
          </a:p>
          <a:p>
            <a:pPr lvl="1"/>
            <a:r>
              <a:rPr lang="en-US" dirty="0"/>
              <a:t>Divide space into cells</a:t>
            </a:r>
          </a:p>
          <a:p>
            <a:pPr lvl="1"/>
            <a:r>
              <a:rPr lang="en-US" dirty="0"/>
              <a:t>Compute random position in each cell</a:t>
            </a:r>
          </a:p>
          <a:p>
            <a:pPr lvl="1"/>
            <a:r>
              <a:rPr lang="en-US" dirty="0"/>
              <a:t>Check if pixel is inside shape (incl. </a:t>
            </a:r>
            <a:r>
              <a:rPr lang="en-US"/>
              <a:t>adjacent cells)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74C73C-E561-1F44-9C9F-E1E06E2B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866900" y="3736181"/>
            <a:ext cx="5410200" cy="3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45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Shading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Blending</a:t>
            </a:r>
          </a:p>
          <a:p>
            <a:pPr lvl="1"/>
            <a:r>
              <a:rPr lang="en-US" dirty="0"/>
              <a:t>Fade effects in and out with </a:t>
            </a:r>
            <a:r>
              <a:rPr lang="en-US" dirty="0" err="1">
                <a:latin typeface="Courier"/>
                <a:cs typeface="Courier"/>
              </a:rPr>
              <a:t>smoothstep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29F04E-4493-1F42-81D2-D6110E47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736181"/>
            <a:ext cx="5410200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41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7" name="Line 35"/>
          <p:cNvSpPr>
            <a:spLocks noChangeShapeType="1"/>
          </p:cNvSpPr>
          <p:nvPr/>
        </p:nvSpPr>
        <p:spPr bwMode="auto">
          <a:xfrm flipV="1">
            <a:off x="2197100" y="1938337"/>
            <a:ext cx="692150" cy="1185862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8" name="Line 36"/>
          <p:cNvSpPr>
            <a:spLocks noChangeShapeType="1"/>
          </p:cNvSpPr>
          <p:nvPr/>
        </p:nvSpPr>
        <p:spPr bwMode="auto">
          <a:xfrm>
            <a:off x="2203450" y="3507083"/>
            <a:ext cx="768350" cy="988717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76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/>
              <a:t>Displacement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2438399" cy="4525963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</p:txBody>
      </p:sp>
      <p:grpSp>
        <p:nvGrpSpPr>
          <p:cNvPr id="33831" name="Group 39"/>
          <p:cNvGrpSpPr>
            <a:grpSpLocks/>
          </p:cNvGrpSpPr>
          <p:nvPr/>
        </p:nvGrpSpPr>
        <p:grpSpPr bwMode="auto">
          <a:xfrm>
            <a:off x="2895600" y="1987550"/>
            <a:ext cx="3332163" cy="2527300"/>
            <a:chOff x="1824" y="1252"/>
            <a:chExt cx="2099" cy="1592"/>
          </a:xfrm>
        </p:grpSpPr>
        <p:pic>
          <p:nvPicPr>
            <p:cNvPr id="33832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252"/>
              <a:ext cx="2100" cy="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3833" name="AutoShape 41"/>
            <p:cNvSpPr>
              <a:spLocks noChangeArrowheads="1"/>
            </p:cNvSpPr>
            <p:nvPr/>
          </p:nvSpPr>
          <p:spPr bwMode="auto">
            <a:xfrm>
              <a:off x="1824" y="1252"/>
              <a:ext cx="2100" cy="1593"/>
            </a:xfrm>
            <a:prstGeom prst="roundRect">
              <a:avLst>
                <a:gd name="adj" fmla="val 60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35" name="Text Box 43"/>
          <p:cNvSpPr txBox="1">
            <a:spLocks noChangeArrowheads="1"/>
          </p:cNvSpPr>
          <p:nvPr/>
        </p:nvSpPr>
        <p:spPr bwMode="auto">
          <a:xfrm>
            <a:off x="304800" y="3124200"/>
            <a:ext cx="1892300" cy="38288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000" dirty="0">
                <a:solidFill>
                  <a:schemeClr val="hlink"/>
                </a:solidFill>
                <a:cs typeface="HG Mincho Light J" charset="0"/>
              </a:rPr>
              <a:t>Displacement</a:t>
            </a:r>
          </a:p>
        </p:txBody>
      </p:sp>
      <p:sp>
        <p:nvSpPr>
          <p:cNvPr id="33836" name="Text Box 44"/>
          <p:cNvSpPr txBox="1">
            <a:spLocks noChangeArrowheads="1"/>
          </p:cNvSpPr>
          <p:nvPr/>
        </p:nvSpPr>
        <p:spPr bwMode="auto">
          <a:xfrm>
            <a:off x="1965325" y="4565650"/>
            <a:ext cx="935038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Light</a:t>
            </a:r>
          </a:p>
        </p:txBody>
      </p:sp>
      <p:sp>
        <p:nvSpPr>
          <p:cNvPr id="33840" name="Text Box 48"/>
          <p:cNvSpPr txBox="1">
            <a:spLocks noChangeArrowheads="1"/>
          </p:cNvSpPr>
          <p:nvPr/>
        </p:nvSpPr>
        <p:spPr bwMode="auto">
          <a:xfrm>
            <a:off x="685800" y="456565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Surface</a:t>
            </a:r>
          </a:p>
        </p:txBody>
      </p:sp>
      <p:sp>
        <p:nvSpPr>
          <p:cNvPr id="33841" name="Text Box 49"/>
          <p:cNvSpPr txBox="1">
            <a:spLocks noChangeArrowheads="1"/>
          </p:cNvSpPr>
          <p:nvPr/>
        </p:nvSpPr>
        <p:spPr bwMode="auto">
          <a:xfrm>
            <a:off x="685800" y="49911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Volume</a:t>
            </a:r>
          </a:p>
        </p:txBody>
      </p: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685800" y="54229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Imager</a:t>
            </a:r>
          </a:p>
        </p:txBody>
      </p:sp>
      <p:cxnSp>
        <p:nvCxnSpPr>
          <p:cNvPr id="33843" name="AutoShape 51"/>
          <p:cNvCxnSpPr>
            <a:cxnSpLocks noChangeShapeType="1"/>
            <a:endCxn id="33835" idx="0"/>
          </p:cNvCxnSpPr>
          <p:nvPr/>
        </p:nvCxnSpPr>
        <p:spPr bwMode="auto">
          <a:xfrm>
            <a:off x="1250950" y="2938463"/>
            <a:ext cx="0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7" name="AutoShape 55"/>
          <p:cNvCxnSpPr>
            <a:cxnSpLocks noChangeShapeType="1"/>
            <a:stCxn id="33835" idx="2"/>
            <a:endCxn id="33840" idx="0"/>
          </p:cNvCxnSpPr>
          <p:nvPr/>
        </p:nvCxnSpPr>
        <p:spPr bwMode="auto">
          <a:xfrm>
            <a:off x="1250950" y="3507083"/>
            <a:ext cx="0" cy="10585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8" name="AutoShape 56"/>
          <p:cNvCxnSpPr>
            <a:cxnSpLocks noChangeShapeType="1"/>
            <a:stCxn id="33840" idx="2"/>
            <a:endCxn id="33841" idx="0"/>
          </p:cNvCxnSpPr>
          <p:nvPr/>
        </p:nvCxnSpPr>
        <p:spPr bwMode="auto">
          <a:xfrm>
            <a:off x="1250950" y="4837113"/>
            <a:ext cx="0" cy="153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9" name="AutoShape 57"/>
          <p:cNvCxnSpPr>
            <a:cxnSpLocks noChangeShapeType="1"/>
            <a:stCxn id="33841" idx="2"/>
            <a:endCxn id="33842" idx="0"/>
          </p:cNvCxnSpPr>
          <p:nvPr/>
        </p:nvCxnSpPr>
        <p:spPr bwMode="auto">
          <a:xfrm>
            <a:off x="1250950" y="5262563"/>
            <a:ext cx="0" cy="160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50" name="AutoShape 58"/>
          <p:cNvCxnSpPr>
            <a:cxnSpLocks noChangeShapeType="1"/>
            <a:stCxn id="33840" idx="3"/>
            <a:endCxn id="33836" idx="1"/>
          </p:cNvCxnSpPr>
          <p:nvPr/>
        </p:nvCxnSpPr>
        <p:spPr bwMode="auto">
          <a:xfrm>
            <a:off x="1816100" y="4702175"/>
            <a:ext cx="1492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51" name="AutoShape 59"/>
          <p:cNvCxnSpPr>
            <a:cxnSpLocks noChangeShapeType="1"/>
            <a:stCxn id="33842" idx="2"/>
          </p:cNvCxnSpPr>
          <p:nvPr/>
        </p:nvCxnSpPr>
        <p:spPr bwMode="auto">
          <a:xfrm>
            <a:off x="1250950" y="5694363"/>
            <a:ext cx="0" cy="173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1065"/>
          <p:cNvCxnSpPr>
            <a:cxnSpLocks noChangeShapeType="1"/>
            <a:stCxn id="33841" idx="1"/>
            <a:endCxn id="33835" idx="1"/>
          </p:cNvCxnSpPr>
          <p:nvPr/>
        </p:nvCxnSpPr>
        <p:spPr bwMode="auto">
          <a:xfrm rot="10800000">
            <a:off x="304800" y="3315642"/>
            <a:ext cx="381000" cy="1811190"/>
          </a:xfrm>
          <a:prstGeom prst="bentConnector3">
            <a:avLst>
              <a:gd name="adj1" fmla="val 16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9493147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1" name="Line 35"/>
          <p:cNvSpPr>
            <a:spLocks noChangeShapeType="1"/>
          </p:cNvSpPr>
          <p:nvPr/>
        </p:nvSpPr>
        <p:spPr bwMode="auto">
          <a:xfrm flipV="1">
            <a:off x="2176462" y="2055812"/>
            <a:ext cx="1252538" cy="1639887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2176462" y="4137025"/>
            <a:ext cx="1252538" cy="1806575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3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76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/>
              <a:t>Surface </a:t>
            </a:r>
            <a:r>
              <a:rPr lang="en-GB" dirty="0" err="1"/>
              <a:t>color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2438400" cy="4525963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Opacity</a:t>
            </a:r>
          </a:p>
        </p:txBody>
      </p:sp>
      <p:grpSp>
        <p:nvGrpSpPr>
          <p:cNvPr id="39975" name="Group 39"/>
          <p:cNvGrpSpPr>
            <a:grpSpLocks/>
          </p:cNvGrpSpPr>
          <p:nvPr/>
        </p:nvGrpSpPr>
        <p:grpSpPr bwMode="auto">
          <a:xfrm>
            <a:off x="3435350" y="2046288"/>
            <a:ext cx="2601913" cy="3875087"/>
            <a:chOff x="2164" y="1289"/>
            <a:chExt cx="1639" cy="2441"/>
          </a:xfrm>
        </p:grpSpPr>
        <p:pic>
          <p:nvPicPr>
            <p:cNvPr id="39976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1289"/>
              <a:ext cx="1640" cy="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9977" name="AutoShape 41"/>
            <p:cNvSpPr>
              <a:spLocks noChangeArrowheads="1"/>
            </p:cNvSpPr>
            <p:nvPr/>
          </p:nvSpPr>
          <p:spPr bwMode="auto">
            <a:xfrm>
              <a:off x="2164" y="1289"/>
              <a:ext cx="1640" cy="2442"/>
            </a:xfrm>
            <a:prstGeom prst="roundRect">
              <a:avLst>
                <a:gd name="adj" fmla="val 60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284162" y="3695700"/>
            <a:ext cx="1892300" cy="4413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400" dirty="0">
                <a:solidFill>
                  <a:schemeClr val="hlink"/>
                </a:solidFill>
                <a:cs typeface="HG Mincho Light J" charset="0"/>
              </a:rPr>
              <a:t>Surface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2341562" y="3771900"/>
            <a:ext cx="935038" cy="2714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Light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665162" y="26670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Displacement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665162" y="49911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Volume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665162" y="54229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Imager</a:t>
            </a:r>
          </a:p>
        </p:txBody>
      </p:sp>
      <p:cxnSp>
        <p:nvCxnSpPr>
          <p:cNvPr id="39987" name="AutoShape 51"/>
          <p:cNvCxnSpPr>
            <a:cxnSpLocks noChangeShapeType="1"/>
            <a:stCxn id="39984" idx="2"/>
            <a:endCxn id="39985" idx="0"/>
          </p:cNvCxnSpPr>
          <p:nvPr/>
        </p:nvCxnSpPr>
        <p:spPr bwMode="auto">
          <a:xfrm>
            <a:off x="1230312" y="5262563"/>
            <a:ext cx="0" cy="160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89" name="AutoShape 53"/>
          <p:cNvCxnSpPr>
            <a:cxnSpLocks noChangeShapeType="1"/>
            <a:stCxn id="39985" idx="2"/>
          </p:cNvCxnSpPr>
          <p:nvPr/>
        </p:nvCxnSpPr>
        <p:spPr bwMode="auto">
          <a:xfrm>
            <a:off x="1230312" y="5694363"/>
            <a:ext cx="0" cy="173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0" name="AutoShape 54"/>
          <p:cNvCxnSpPr>
            <a:cxnSpLocks noChangeShapeType="1"/>
            <a:endCxn id="39980" idx="0"/>
          </p:cNvCxnSpPr>
          <p:nvPr/>
        </p:nvCxnSpPr>
        <p:spPr bwMode="auto">
          <a:xfrm>
            <a:off x="1230312" y="2481263"/>
            <a:ext cx="0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6" name="AutoShape 60"/>
          <p:cNvCxnSpPr>
            <a:cxnSpLocks noChangeShapeType="1"/>
            <a:stCxn id="39980" idx="2"/>
            <a:endCxn id="39978" idx="0"/>
          </p:cNvCxnSpPr>
          <p:nvPr/>
        </p:nvCxnSpPr>
        <p:spPr bwMode="auto">
          <a:xfrm>
            <a:off x="1230312" y="2938463"/>
            <a:ext cx="0" cy="757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7" name="AutoShape 61"/>
          <p:cNvCxnSpPr>
            <a:cxnSpLocks noChangeShapeType="1"/>
            <a:stCxn id="39978" idx="2"/>
            <a:endCxn id="39984" idx="0"/>
          </p:cNvCxnSpPr>
          <p:nvPr/>
        </p:nvCxnSpPr>
        <p:spPr bwMode="auto">
          <a:xfrm>
            <a:off x="1230312" y="4137025"/>
            <a:ext cx="0" cy="854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8" name="AutoShape 62"/>
          <p:cNvCxnSpPr>
            <a:cxnSpLocks noChangeShapeType="1"/>
            <a:stCxn id="39978" idx="3"/>
            <a:endCxn id="39979" idx="1"/>
          </p:cNvCxnSpPr>
          <p:nvPr/>
        </p:nvCxnSpPr>
        <p:spPr bwMode="auto">
          <a:xfrm flipV="1">
            <a:off x="2176462" y="3908425"/>
            <a:ext cx="165100" cy="79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1065"/>
          <p:cNvCxnSpPr>
            <a:cxnSpLocks noChangeShapeType="1"/>
            <a:stCxn id="39984" idx="1"/>
            <a:endCxn id="39980" idx="1"/>
          </p:cNvCxnSpPr>
          <p:nvPr/>
        </p:nvCxnSpPr>
        <p:spPr bwMode="auto">
          <a:xfrm rot="10800000">
            <a:off x="665162" y="2802732"/>
            <a:ext cx="12700" cy="2324100"/>
          </a:xfrm>
          <a:prstGeom prst="bentConnector3">
            <a:avLst>
              <a:gd name="adj1" fmla="val 471644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15215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9" name="Line 35"/>
          <p:cNvSpPr>
            <a:spLocks noChangeShapeType="1"/>
          </p:cNvSpPr>
          <p:nvPr/>
        </p:nvSpPr>
        <p:spPr bwMode="auto">
          <a:xfrm flipV="1">
            <a:off x="3130550" y="2590801"/>
            <a:ext cx="146051" cy="1106486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Line 36"/>
          <p:cNvSpPr>
            <a:spLocks noChangeShapeType="1"/>
          </p:cNvSpPr>
          <p:nvPr/>
        </p:nvSpPr>
        <p:spPr bwMode="auto">
          <a:xfrm>
            <a:off x="3124200" y="4189412"/>
            <a:ext cx="152401" cy="650875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76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/>
              <a:t>Lighting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2438400" cy="4525963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Surface Position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Light Direction</a:t>
            </a:r>
          </a:p>
          <a:p>
            <a:pPr lvl="1"/>
            <a:r>
              <a:rPr lang="en-US" dirty="0"/>
              <a:t>Light Color</a:t>
            </a:r>
          </a:p>
        </p:txBody>
      </p:sp>
      <p:grpSp>
        <p:nvGrpSpPr>
          <p:cNvPr id="42023" name="Group 39"/>
          <p:cNvGrpSpPr>
            <a:grpSpLocks/>
          </p:cNvGrpSpPr>
          <p:nvPr/>
        </p:nvGrpSpPr>
        <p:grpSpPr bwMode="auto">
          <a:xfrm>
            <a:off x="3276601" y="2590801"/>
            <a:ext cx="3022600" cy="2259013"/>
            <a:chOff x="2156" y="2087"/>
            <a:chExt cx="1904" cy="1423"/>
          </a:xfrm>
        </p:grpSpPr>
        <p:pic>
          <p:nvPicPr>
            <p:cNvPr id="42024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" y="2087"/>
              <a:ext cx="1899" cy="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025" name="AutoShape 41"/>
            <p:cNvSpPr>
              <a:spLocks noChangeArrowheads="1"/>
            </p:cNvSpPr>
            <p:nvPr/>
          </p:nvSpPr>
          <p:spPr bwMode="auto">
            <a:xfrm>
              <a:off x="2161" y="2087"/>
              <a:ext cx="1899" cy="1423"/>
            </a:xfrm>
            <a:prstGeom prst="roundRect">
              <a:avLst>
                <a:gd name="adj" fmla="val 69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1981200" y="3695700"/>
            <a:ext cx="1143000" cy="4413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400" dirty="0">
                <a:solidFill>
                  <a:schemeClr val="hlink"/>
                </a:solidFill>
                <a:cs typeface="HG Mincho Light J" charset="0"/>
              </a:rPr>
              <a:t>Light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665162" y="3771900"/>
            <a:ext cx="1130300" cy="2714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Surface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665162" y="26670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Displacement</a:t>
            </a: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665162" y="49911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Volume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665162" y="54229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Imager</a:t>
            </a:r>
          </a:p>
        </p:txBody>
      </p:sp>
      <p:cxnSp>
        <p:nvCxnSpPr>
          <p:cNvPr id="31" name="AutoShape 51"/>
          <p:cNvCxnSpPr>
            <a:cxnSpLocks noChangeShapeType="1"/>
            <a:stCxn id="29" idx="2"/>
            <a:endCxn id="30" idx="0"/>
          </p:cNvCxnSpPr>
          <p:nvPr/>
        </p:nvCxnSpPr>
        <p:spPr bwMode="auto">
          <a:xfrm>
            <a:off x="1230312" y="5262563"/>
            <a:ext cx="0" cy="160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53"/>
          <p:cNvCxnSpPr>
            <a:cxnSpLocks noChangeShapeType="1"/>
            <a:stCxn id="30" idx="2"/>
          </p:cNvCxnSpPr>
          <p:nvPr/>
        </p:nvCxnSpPr>
        <p:spPr bwMode="auto">
          <a:xfrm>
            <a:off x="1230312" y="5694363"/>
            <a:ext cx="0" cy="173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4"/>
          <p:cNvCxnSpPr>
            <a:cxnSpLocks noChangeShapeType="1"/>
            <a:endCxn id="28" idx="0"/>
          </p:cNvCxnSpPr>
          <p:nvPr/>
        </p:nvCxnSpPr>
        <p:spPr bwMode="auto">
          <a:xfrm>
            <a:off x="1230312" y="2481263"/>
            <a:ext cx="0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60"/>
          <p:cNvCxnSpPr>
            <a:cxnSpLocks noChangeShapeType="1"/>
            <a:stCxn id="28" idx="2"/>
            <a:endCxn id="27" idx="0"/>
          </p:cNvCxnSpPr>
          <p:nvPr/>
        </p:nvCxnSpPr>
        <p:spPr bwMode="auto">
          <a:xfrm>
            <a:off x="1230312" y="2938463"/>
            <a:ext cx="0" cy="833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61"/>
          <p:cNvCxnSpPr>
            <a:cxnSpLocks noChangeShapeType="1"/>
            <a:stCxn id="27" idx="2"/>
            <a:endCxn id="29" idx="0"/>
          </p:cNvCxnSpPr>
          <p:nvPr/>
        </p:nvCxnSpPr>
        <p:spPr bwMode="auto">
          <a:xfrm>
            <a:off x="1230312" y="4043363"/>
            <a:ext cx="0" cy="947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62"/>
          <p:cNvCxnSpPr>
            <a:cxnSpLocks noChangeShapeType="1"/>
            <a:stCxn id="26" idx="1"/>
            <a:endCxn id="27" idx="3"/>
          </p:cNvCxnSpPr>
          <p:nvPr/>
        </p:nvCxnSpPr>
        <p:spPr bwMode="auto">
          <a:xfrm flipH="1" flipV="1">
            <a:off x="1795462" y="3907632"/>
            <a:ext cx="185738" cy="87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1065"/>
          <p:cNvCxnSpPr>
            <a:cxnSpLocks noChangeShapeType="1"/>
            <a:stCxn id="29" idx="1"/>
            <a:endCxn id="28" idx="1"/>
          </p:cNvCxnSpPr>
          <p:nvPr/>
        </p:nvCxnSpPr>
        <p:spPr bwMode="auto">
          <a:xfrm rot="10800000">
            <a:off x="665162" y="2802732"/>
            <a:ext cx="12700" cy="2324100"/>
          </a:xfrm>
          <a:prstGeom prst="bentConnector3">
            <a:avLst>
              <a:gd name="adj1" fmla="val 471644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8446173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7" name="Line 35"/>
          <p:cNvSpPr>
            <a:spLocks noChangeShapeType="1"/>
          </p:cNvSpPr>
          <p:nvPr/>
        </p:nvSpPr>
        <p:spPr bwMode="auto">
          <a:xfrm flipV="1">
            <a:off x="1965325" y="3714749"/>
            <a:ext cx="625475" cy="628650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8" name="Line 36"/>
          <p:cNvSpPr>
            <a:spLocks noChangeShapeType="1"/>
          </p:cNvSpPr>
          <p:nvPr/>
        </p:nvSpPr>
        <p:spPr bwMode="auto">
          <a:xfrm>
            <a:off x="1965325" y="4726283"/>
            <a:ext cx="625475" cy="1750717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9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76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/>
              <a:t>Volume Effects</a:t>
            </a:r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2438400" cy="4525963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Color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New Color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533400" y="4343400"/>
            <a:ext cx="1431925" cy="38288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000" dirty="0">
                <a:solidFill>
                  <a:schemeClr val="hlink"/>
                </a:solidFill>
                <a:cs typeface="HG Mincho Light J" charset="0"/>
              </a:rPr>
              <a:t>Volume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1965325" y="3365742"/>
            <a:ext cx="935038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Light</a:t>
            </a: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685800" y="3365742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Surface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692150" y="28956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Displacement</a:t>
            </a:r>
          </a:p>
        </p:txBody>
      </p:sp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685800" y="54229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Imager</a:t>
            </a:r>
          </a:p>
        </p:txBody>
      </p:sp>
      <p:cxnSp>
        <p:nvCxnSpPr>
          <p:cNvPr id="32" name="AutoShape 51"/>
          <p:cNvCxnSpPr>
            <a:cxnSpLocks noChangeShapeType="1"/>
          </p:cNvCxnSpPr>
          <p:nvPr/>
        </p:nvCxnSpPr>
        <p:spPr bwMode="auto">
          <a:xfrm>
            <a:off x="1257300" y="2709863"/>
            <a:ext cx="0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5"/>
          <p:cNvCxnSpPr>
            <a:cxnSpLocks noChangeShapeType="1"/>
            <a:stCxn id="27" idx="0"/>
            <a:endCxn id="29" idx="2"/>
          </p:cNvCxnSpPr>
          <p:nvPr/>
        </p:nvCxnSpPr>
        <p:spPr bwMode="auto">
          <a:xfrm flipV="1">
            <a:off x="1249363" y="3637205"/>
            <a:ext cx="1587" cy="70619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56"/>
          <p:cNvCxnSpPr>
            <a:cxnSpLocks noChangeShapeType="1"/>
            <a:stCxn id="29" idx="0"/>
            <a:endCxn id="30" idx="2"/>
          </p:cNvCxnSpPr>
          <p:nvPr/>
        </p:nvCxnSpPr>
        <p:spPr bwMode="auto">
          <a:xfrm flipV="1">
            <a:off x="1250950" y="3167063"/>
            <a:ext cx="6350" cy="19867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57"/>
          <p:cNvCxnSpPr>
            <a:cxnSpLocks noChangeShapeType="1"/>
            <a:stCxn id="27" idx="2"/>
            <a:endCxn id="31" idx="0"/>
          </p:cNvCxnSpPr>
          <p:nvPr/>
        </p:nvCxnSpPr>
        <p:spPr bwMode="auto">
          <a:xfrm>
            <a:off x="1249363" y="4726283"/>
            <a:ext cx="1587" cy="69661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58"/>
          <p:cNvCxnSpPr>
            <a:cxnSpLocks noChangeShapeType="1"/>
            <a:stCxn id="29" idx="3"/>
            <a:endCxn id="28" idx="1"/>
          </p:cNvCxnSpPr>
          <p:nvPr/>
        </p:nvCxnSpPr>
        <p:spPr bwMode="auto">
          <a:xfrm>
            <a:off x="1816100" y="3502267"/>
            <a:ext cx="1492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59"/>
          <p:cNvCxnSpPr>
            <a:cxnSpLocks noChangeShapeType="1"/>
            <a:stCxn id="31" idx="2"/>
          </p:cNvCxnSpPr>
          <p:nvPr/>
        </p:nvCxnSpPr>
        <p:spPr bwMode="auto">
          <a:xfrm>
            <a:off x="1250950" y="5694363"/>
            <a:ext cx="0" cy="173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AutoShape 1065"/>
          <p:cNvCxnSpPr>
            <a:cxnSpLocks noChangeShapeType="1"/>
            <a:stCxn id="27" idx="1"/>
            <a:endCxn id="30" idx="1"/>
          </p:cNvCxnSpPr>
          <p:nvPr/>
        </p:nvCxnSpPr>
        <p:spPr bwMode="auto">
          <a:xfrm rot="10800000" flipH="1">
            <a:off x="533400" y="3031332"/>
            <a:ext cx="158750" cy="1503510"/>
          </a:xfrm>
          <a:prstGeom prst="bentConnector3">
            <a:avLst>
              <a:gd name="adj1" fmla="val -144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14750"/>
            <a:ext cx="4134761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7514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5" name="Line 35"/>
          <p:cNvSpPr>
            <a:spLocks noChangeShapeType="1"/>
          </p:cNvSpPr>
          <p:nvPr/>
        </p:nvSpPr>
        <p:spPr bwMode="auto">
          <a:xfrm flipV="1">
            <a:off x="1973262" y="3427412"/>
            <a:ext cx="1227138" cy="915987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6" name="Line 36"/>
          <p:cNvSpPr>
            <a:spLocks noChangeShapeType="1"/>
          </p:cNvSpPr>
          <p:nvPr/>
        </p:nvSpPr>
        <p:spPr bwMode="auto">
          <a:xfrm>
            <a:off x="1973262" y="4726283"/>
            <a:ext cx="1227138" cy="1369717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7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76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/>
              <a:t>Image Effects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2438400" cy="4525963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Pixel Color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Pixel Color</a:t>
            </a:r>
          </a:p>
        </p:txBody>
      </p:sp>
      <p:grpSp>
        <p:nvGrpSpPr>
          <p:cNvPr id="46119" name="Group 39"/>
          <p:cNvGrpSpPr>
            <a:grpSpLocks/>
          </p:cNvGrpSpPr>
          <p:nvPr/>
        </p:nvGrpSpPr>
        <p:grpSpPr bwMode="auto">
          <a:xfrm>
            <a:off x="3240088" y="3435350"/>
            <a:ext cx="3311525" cy="2695575"/>
            <a:chOff x="2041" y="2164"/>
            <a:chExt cx="2086" cy="1698"/>
          </a:xfrm>
        </p:grpSpPr>
        <p:pic>
          <p:nvPicPr>
            <p:cNvPr id="46120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" y="2164"/>
              <a:ext cx="2087" cy="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6121" name="AutoShape 41"/>
            <p:cNvSpPr>
              <a:spLocks noChangeArrowheads="1"/>
            </p:cNvSpPr>
            <p:nvPr/>
          </p:nvSpPr>
          <p:spPr bwMode="auto">
            <a:xfrm>
              <a:off x="2041" y="2164"/>
              <a:ext cx="2087" cy="1699"/>
            </a:xfrm>
            <a:prstGeom prst="roundRect">
              <a:avLst>
                <a:gd name="adj" fmla="val 56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541337" y="4343400"/>
            <a:ext cx="1431925" cy="38288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2160" tIns="46080" rIns="92160" bIns="4608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48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2000" dirty="0">
                <a:solidFill>
                  <a:schemeClr val="hlink"/>
                </a:solidFill>
                <a:cs typeface="HG Mincho Light J" charset="0"/>
              </a:rPr>
              <a:t>Imager</a:t>
            </a:r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1973262" y="3365742"/>
            <a:ext cx="935038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Light</a:t>
            </a:r>
          </a:p>
        </p:txBody>
      </p:sp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693737" y="3365742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Surface</a:t>
            </a: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700087" y="28956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Displacement</a:t>
            </a:r>
          </a:p>
        </p:txBody>
      </p: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692150" y="3886200"/>
            <a:ext cx="1130300" cy="27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738"/>
              </a:spcBef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200" dirty="0">
                <a:cs typeface="HG Mincho Light J" charset="0"/>
              </a:rPr>
              <a:t>Volume</a:t>
            </a:r>
          </a:p>
        </p:txBody>
      </p:sp>
      <p:cxnSp>
        <p:nvCxnSpPr>
          <p:cNvPr id="31" name="AutoShape 51"/>
          <p:cNvCxnSpPr>
            <a:cxnSpLocks noChangeShapeType="1"/>
          </p:cNvCxnSpPr>
          <p:nvPr/>
        </p:nvCxnSpPr>
        <p:spPr bwMode="auto">
          <a:xfrm>
            <a:off x="1265237" y="2709863"/>
            <a:ext cx="0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55"/>
          <p:cNvCxnSpPr>
            <a:cxnSpLocks noChangeShapeType="1"/>
            <a:stCxn id="30" idx="0"/>
            <a:endCxn id="28" idx="2"/>
          </p:cNvCxnSpPr>
          <p:nvPr/>
        </p:nvCxnSpPr>
        <p:spPr bwMode="auto">
          <a:xfrm flipV="1">
            <a:off x="1257300" y="3637205"/>
            <a:ext cx="1587" cy="24899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6"/>
          <p:cNvCxnSpPr>
            <a:cxnSpLocks noChangeShapeType="1"/>
            <a:stCxn id="28" idx="0"/>
            <a:endCxn id="29" idx="2"/>
          </p:cNvCxnSpPr>
          <p:nvPr/>
        </p:nvCxnSpPr>
        <p:spPr bwMode="auto">
          <a:xfrm flipV="1">
            <a:off x="1258887" y="3167063"/>
            <a:ext cx="6350" cy="19867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57"/>
          <p:cNvCxnSpPr>
            <a:cxnSpLocks noChangeShapeType="1"/>
            <a:stCxn id="26" idx="0"/>
            <a:endCxn id="30" idx="2"/>
          </p:cNvCxnSpPr>
          <p:nvPr/>
        </p:nvCxnSpPr>
        <p:spPr bwMode="auto">
          <a:xfrm flipV="1">
            <a:off x="1257300" y="4157663"/>
            <a:ext cx="0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58"/>
          <p:cNvCxnSpPr>
            <a:cxnSpLocks noChangeShapeType="1"/>
            <a:stCxn id="28" idx="3"/>
            <a:endCxn id="27" idx="1"/>
          </p:cNvCxnSpPr>
          <p:nvPr/>
        </p:nvCxnSpPr>
        <p:spPr bwMode="auto">
          <a:xfrm>
            <a:off x="1824037" y="3502267"/>
            <a:ext cx="1492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59"/>
          <p:cNvCxnSpPr>
            <a:cxnSpLocks noChangeShapeType="1"/>
          </p:cNvCxnSpPr>
          <p:nvPr/>
        </p:nvCxnSpPr>
        <p:spPr bwMode="auto">
          <a:xfrm>
            <a:off x="1257299" y="4724400"/>
            <a:ext cx="0" cy="173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1065"/>
          <p:cNvCxnSpPr>
            <a:cxnSpLocks noChangeShapeType="1"/>
            <a:stCxn id="30" idx="1"/>
            <a:endCxn id="29" idx="1"/>
          </p:cNvCxnSpPr>
          <p:nvPr/>
        </p:nvCxnSpPr>
        <p:spPr bwMode="auto">
          <a:xfrm rot="10800000" flipH="1">
            <a:off x="692149" y="3031332"/>
            <a:ext cx="7937" cy="990600"/>
          </a:xfrm>
          <a:prstGeom prst="bentConnector3">
            <a:avLst>
              <a:gd name="adj1" fmla="val -57134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39263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Non-real time vs. Real-time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endParaRPr lang="en-US" dirty="0"/>
          </a:p>
        </p:txBody>
      </p:sp>
      <p:sp>
        <p:nvSpPr>
          <p:cNvPr id="13824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GPU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608763" y="3035300"/>
            <a:ext cx="1233487" cy="808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hangingPunct="0"/>
            <a:r>
              <a:rPr lang="en-US" sz="2000">
                <a:latin typeface="Helvetica" charset="0"/>
                <a:cs typeface="ＭＳ Ｐゴシック" charset="0"/>
              </a:rPr>
              <a:t>Texture/</a:t>
            </a:r>
          </a:p>
          <a:p>
            <a:pPr algn="ctr" eaLnBrk="0" hangingPunct="0"/>
            <a:r>
              <a:rPr lang="en-US" sz="2000">
                <a:latin typeface="Helvetica" charset="0"/>
                <a:cs typeface="ＭＳ Ｐゴシック" charset="0"/>
              </a:rPr>
              <a:t>Buffer</a:t>
            </a:r>
          </a:p>
        </p:txBody>
      </p:sp>
      <p:cxnSp>
        <p:nvCxnSpPr>
          <p:cNvPr id="138246" name="AutoShape 6"/>
          <p:cNvCxnSpPr>
            <a:cxnSpLocks noChangeShapeType="1"/>
            <a:stCxn id="138245" idx="1"/>
            <a:endCxn id="138249" idx="3"/>
          </p:cNvCxnSpPr>
          <p:nvPr/>
        </p:nvCxnSpPr>
        <p:spPr bwMode="auto">
          <a:xfrm flipH="1" flipV="1">
            <a:off x="6345238" y="3436938"/>
            <a:ext cx="26352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47" name="AutoShape 7"/>
          <p:cNvCxnSpPr>
            <a:cxnSpLocks noChangeShapeType="1"/>
            <a:stCxn id="138245" idx="2"/>
            <a:endCxn id="138251" idx="3"/>
          </p:cNvCxnSpPr>
          <p:nvPr/>
        </p:nvCxnSpPr>
        <p:spPr bwMode="auto">
          <a:xfrm rot="5400000">
            <a:off x="6091238" y="4097338"/>
            <a:ext cx="1389062" cy="88106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48" name="AutoShape 8"/>
          <p:cNvCxnSpPr>
            <a:cxnSpLocks noChangeShapeType="1"/>
            <a:stCxn id="138245" idx="2"/>
            <a:endCxn id="138250" idx="3"/>
          </p:cNvCxnSpPr>
          <p:nvPr/>
        </p:nvCxnSpPr>
        <p:spPr bwMode="auto">
          <a:xfrm rot="5400000">
            <a:off x="6539706" y="3648870"/>
            <a:ext cx="492125" cy="88106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4730750" y="3233738"/>
            <a:ext cx="161448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Helvetica" charset="0"/>
                <a:cs typeface="ＭＳ Ｐゴシック" charset="0"/>
              </a:rPr>
              <a:t>Vertex</a:t>
            </a:r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4730750" y="4132263"/>
            <a:ext cx="161448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Helvetica" charset="0"/>
                <a:cs typeface="ＭＳ Ｐゴシック" charset="0"/>
              </a:rPr>
              <a:t>Geometry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4730750" y="5029200"/>
            <a:ext cx="161448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Helvetica" charset="0"/>
                <a:cs typeface="ＭＳ Ｐゴシック" charset="0"/>
              </a:rPr>
              <a:t>Fragment</a:t>
            </a:r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4700588" y="2286000"/>
            <a:ext cx="1674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Helvetica" charset="0"/>
                <a:cs typeface="ＭＳ Ｐゴシック" charset="0"/>
              </a:rPr>
              <a:t>Application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4776788" y="5881688"/>
            <a:ext cx="1522412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Helvetica" charset="0"/>
                <a:cs typeface="ＭＳ Ｐゴシック" charset="0"/>
              </a:rPr>
              <a:t>Displayed</a:t>
            </a:r>
          </a:p>
          <a:p>
            <a:pPr algn="ctr" eaLnBrk="0" hangingPunct="0"/>
            <a:r>
              <a:rPr lang="en-US" sz="2400">
                <a:latin typeface="Helvetica" charset="0"/>
                <a:cs typeface="ＭＳ Ｐゴシック" charset="0"/>
              </a:rPr>
              <a:t>Pixels</a:t>
            </a:r>
            <a:endParaRPr lang="en-US" sz="2000">
              <a:latin typeface="Helvetica" charset="0"/>
              <a:cs typeface="ＭＳ Ｐゴシック" charset="0"/>
            </a:endParaRP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228600" y="3746500"/>
            <a:ext cx="74453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ＭＳ Ｐゴシック" charset="0"/>
              </a:rPr>
              <a:t>Light</a:t>
            </a:r>
          </a:p>
        </p:txBody>
      </p:sp>
      <p:cxnSp>
        <p:nvCxnSpPr>
          <p:cNvPr id="138255" name="AutoShape 15"/>
          <p:cNvCxnSpPr>
            <a:cxnSpLocks noChangeShapeType="1"/>
            <a:stCxn id="138259" idx="1"/>
            <a:endCxn id="138254" idx="3"/>
          </p:cNvCxnSpPr>
          <p:nvPr/>
        </p:nvCxnSpPr>
        <p:spPr bwMode="auto">
          <a:xfrm flipH="1">
            <a:off x="973138" y="3948113"/>
            <a:ext cx="5397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1620838" y="5883275"/>
            <a:ext cx="1522412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Helvetica" charset="0"/>
                <a:cs typeface="ＭＳ Ｐゴシック" charset="0"/>
              </a:rPr>
              <a:t>Displayed</a:t>
            </a:r>
          </a:p>
          <a:p>
            <a:pPr algn="ctr" eaLnBrk="0" hangingPunct="0"/>
            <a:r>
              <a:rPr lang="en-US" sz="2400">
                <a:latin typeface="Helvetica" charset="0"/>
                <a:cs typeface="ＭＳ Ｐゴシック" charset="0"/>
              </a:rPr>
              <a:t>Pixels</a:t>
            </a:r>
            <a:endParaRPr lang="en-US" sz="2000">
              <a:latin typeface="Helvetica" charset="0"/>
              <a:cs typeface="ＭＳ Ｐゴシック" charset="0"/>
            </a:endParaRP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1544638" y="2286000"/>
            <a:ext cx="1674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Helvetica" charset="0"/>
                <a:cs typeface="ＭＳ Ｐゴシック" charset="0"/>
              </a:rPr>
              <a:t>Application</a:t>
            </a:r>
          </a:p>
        </p:txBody>
      </p:sp>
      <p:sp>
        <p:nvSpPr>
          <p:cNvPr id="138258" name="Text Box 18"/>
          <p:cNvSpPr txBox="1">
            <a:spLocks noChangeArrowheads="1"/>
          </p:cNvSpPr>
          <p:nvPr/>
        </p:nvSpPr>
        <p:spPr bwMode="auto">
          <a:xfrm>
            <a:off x="1512888" y="3143250"/>
            <a:ext cx="17367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2000">
                <a:cs typeface="ＭＳ Ｐゴシック" charset="0"/>
              </a:rPr>
              <a:t>Displacement</a:t>
            </a:r>
          </a:p>
        </p:txBody>
      </p:sp>
      <p:sp>
        <p:nvSpPr>
          <p:cNvPr id="138259" name="Text Box 19"/>
          <p:cNvSpPr txBox="1">
            <a:spLocks noChangeArrowheads="1"/>
          </p:cNvSpPr>
          <p:nvPr/>
        </p:nvSpPr>
        <p:spPr bwMode="auto">
          <a:xfrm>
            <a:off x="1512888" y="3744913"/>
            <a:ext cx="17367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2000">
                <a:cs typeface="ＭＳ Ｐゴシック" charset="0"/>
              </a:rPr>
              <a:t>Surface</a:t>
            </a: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1514475" y="4348163"/>
            <a:ext cx="17367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2000">
                <a:cs typeface="ＭＳ Ｐゴシック" charset="0"/>
              </a:rPr>
              <a:t>Volume</a:t>
            </a:r>
          </a:p>
        </p:txBody>
      </p:sp>
      <p:sp>
        <p:nvSpPr>
          <p:cNvPr id="138262" name="Text Box 22"/>
          <p:cNvSpPr txBox="1">
            <a:spLocks noChangeArrowheads="1"/>
          </p:cNvSpPr>
          <p:nvPr/>
        </p:nvSpPr>
        <p:spPr bwMode="auto">
          <a:xfrm>
            <a:off x="1514475" y="5003800"/>
            <a:ext cx="17367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2000">
                <a:cs typeface="ＭＳ Ｐゴシック" charset="0"/>
              </a:rPr>
              <a:t>Imager</a:t>
            </a:r>
          </a:p>
        </p:txBody>
      </p:sp>
      <p:cxnSp>
        <p:nvCxnSpPr>
          <p:cNvPr id="138263" name="AutoShape 23"/>
          <p:cNvCxnSpPr>
            <a:cxnSpLocks noChangeShapeType="1"/>
            <a:stCxn id="138258" idx="2"/>
            <a:endCxn id="138259" idx="0"/>
          </p:cNvCxnSpPr>
          <p:nvPr/>
        </p:nvCxnSpPr>
        <p:spPr bwMode="auto">
          <a:xfrm>
            <a:off x="2381250" y="3549650"/>
            <a:ext cx="0" cy="1952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4" name="AutoShape 24"/>
          <p:cNvCxnSpPr>
            <a:cxnSpLocks noChangeShapeType="1"/>
            <a:stCxn id="138259" idx="2"/>
            <a:endCxn id="138260" idx="0"/>
          </p:cNvCxnSpPr>
          <p:nvPr/>
        </p:nvCxnSpPr>
        <p:spPr bwMode="auto">
          <a:xfrm>
            <a:off x="2381250" y="4151313"/>
            <a:ext cx="1588" cy="196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5" name="AutoShape 25"/>
          <p:cNvCxnSpPr>
            <a:cxnSpLocks noChangeShapeType="1"/>
            <a:stCxn id="138260" idx="2"/>
            <a:endCxn id="138262" idx="0"/>
          </p:cNvCxnSpPr>
          <p:nvPr/>
        </p:nvCxnSpPr>
        <p:spPr bwMode="auto">
          <a:xfrm>
            <a:off x="2382838" y="4754563"/>
            <a:ext cx="0" cy="249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7" name="AutoShape 27"/>
          <p:cNvCxnSpPr>
            <a:cxnSpLocks noChangeShapeType="1"/>
            <a:stCxn id="138262" idx="2"/>
            <a:endCxn id="138256" idx="0"/>
          </p:cNvCxnSpPr>
          <p:nvPr/>
        </p:nvCxnSpPr>
        <p:spPr bwMode="auto">
          <a:xfrm flipH="1">
            <a:off x="2382044" y="5410200"/>
            <a:ext cx="794" cy="473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8" name="AutoShape 28"/>
          <p:cNvCxnSpPr>
            <a:cxnSpLocks noChangeShapeType="1"/>
            <a:stCxn id="138257" idx="2"/>
            <a:endCxn id="138258" idx="0"/>
          </p:cNvCxnSpPr>
          <p:nvPr/>
        </p:nvCxnSpPr>
        <p:spPr bwMode="auto">
          <a:xfrm flipH="1">
            <a:off x="2381251" y="2743200"/>
            <a:ext cx="793" cy="400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9" name="AutoShape 29"/>
          <p:cNvCxnSpPr>
            <a:cxnSpLocks noChangeShapeType="1"/>
            <a:stCxn id="138260" idx="3"/>
            <a:endCxn id="138259" idx="3"/>
          </p:cNvCxnSpPr>
          <p:nvPr/>
        </p:nvCxnSpPr>
        <p:spPr bwMode="auto">
          <a:xfrm flipH="1" flipV="1">
            <a:off x="3249613" y="3948113"/>
            <a:ext cx="1587" cy="603250"/>
          </a:xfrm>
          <a:prstGeom prst="bent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0" name="AutoShape 30"/>
          <p:cNvCxnSpPr>
            <a:cxnSpLocks noChangeShapeType="1"/>
            <a:stCxn id="138252" idx="2"/>
            <a:endCxn id="138249" idx="0"/>
          </p:cNvCxnSpPr>
          <p:nvPr/>
        </p:nvCxnSpPr>
        <p:spPr bwMode="auto">
          <a:xfrm>
            <a:off x="5538788" y="2743200"/>
            <a:ext cx="0" cy="4905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1" name="AutoShape 31"/>
          <p:cNvCxnSpPr>
            <a:cxnSpLocks noChangeShapeType="1"/>
            <a:stCxn id="138249" idx="2"/>
            <a:endCxn id="138250" idx="0"/>
          </p:cNvCxnSpPr>
          <p:nvPr/>
        </p:nvCxnSpPr>
        <p:spPr bwMode="auto">
          <a:xfrm>
            <a:off x="5538788" y="3640138"/>
            <a:ext cx="0" cy="492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2" name="AutoShape 32"/>
          <p:cNvCxnSpPr>
            <a:cxnSpLocks noChangeShapeType="1"/>
            <a:stCxn id="138250" idx="2"/>
            <a:endCxn id="138251" idx="0"/>
          </p:cNvCxnSpPr>
          <p:nvPr/>
        </p:nvCxnSpPr>
        <p:spPr bwMode="auto">
          <a:xfrm>
            <a:off x="5538788" y="4538663"/>
            <a:ext cx="0" cy="4905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3" name="AutoShape 33"/>
          <p:cNvCxnSpPr>
            <a:cxnSpLocks noChangeShapeType="1"/>
            <a:stCxn id="138251" idx="2"/>
            <a:endCxn id="138253" idx="0"/>
          </p:cNvCxnSpPr>
          <p:nvPr/>
        </p:nvCxnSpPr>
        <p:spPr bwMode="auto">
          <a:xfrm>
            <a:off x="5538788" y="5435600"/>
            <a:ext cx="0" cy="446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4" name="AutoShape 34"/>
          <p:cNvCxnSpPr>
            <a:cxnSpLocks noChangeShapeType="1"/>
            <a:stCxn id="138251" idx="2"/>
            <a:endCxn id="138245" idx="3"/>
          </p:cNvCxnSpPr>
          <p:nvPr/>
        </p:nvCxnSpPr>
        <p:spPr bwMode="auto">
          <a:xfrm rot="5400000" flipH="1" flipV="1">
            <a:off x="5692775" y="3286126"/>
            <a:ext cx="1995487" cy="2303462"/>
          </a:xfrm>
          <a:prstGeom prst="bentConnector4">
            <a:avLst>
              <a:gd name="adj1" fmla="val -11454"/>
              <a:gd name="adj2" fmla="val 1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5" name="AutoShape 35"/>
          <p:cNvCxnSpPr>
            <a:cxnSpLocks noChangeShapeType="1"/>
            <a:stCxn id="138245" idx="0"/>
            <a:endCxn id="138249" idx="0"/>
          </p:cNvCxnSpPr>
          <p:nvPr/>
        </p:nvCxnSpPr>
        <p:spPr bwMode="auto">
          <a:xfrm rot="16200000" flipH="1" flipV="1">
            <a:off x="6283325" y="2290763"/>
            <a:ext cx="198438" cy="1687512"/>
          </a:xfrm>
          <a:prstGeom prst="bentConnector3">
            <a:avLst>
              <a:gd name="adj1" fmla="val -1151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r>
              <a:rPr lang="en-US" dirty="0"/>
              <a:t> vs. GPU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endParaRPr lang="en-US" dirty="0"/>
          </a:p>
          <a:p>
            <a:pPr lvl="1"/>
            <a:r>
              <a:rPr lang="en-US" dirty="0"/>
              <a:t>Developed from General CPU code</a:t>
            </a:r>
          </a:p>
          <a:p>
            <a:pPr lvl="1"/>
            <a:r>
              <a:rPr lang="en-US" dirty="0"/>
              <a:t>Seconds to hours per frame</a:t>
            </a:r>
          </a:p>
          <a:p>
            <a:pPr lvl="1"/>
            <a:r>
              <a:rPr lang="en-US" dirty="0"/>
              <a:t>1000s of lines</a:t>
            </a:r>
          </a:p>
          <a:p>
            <a:pPr lvl="1"/>
            <a:r>
              <a:rPr lang="ja-JP" altLang="en-US" dirty="0"/>
              <a:t>“</a:t>
            </a:r>
            <a:r>
              <a:rPr lang="en-US" dirty="0"/>
              <a:t>Unlimited</a:t>
            </a:r>
            <a:r>
              <a:rPr lang="ja-JP" altLang="en-US" dirty="0"/>
              <a:t>”</a:t>
            </a:r>
            <a:r>
              <a:rPr lang="en-US" dirty="0"/>
              <a:t> computation, texture, memory, …</a:t>
            </a:r>
          </a:p>
        </p:txBody>
      </p:sp>
      <p:sp>
        <p:nvSpPr>
          <p:cNvPr id="136199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GPU</a:t>
            </a:r>
          </a:p>
          <a:p>
            <a:pPr lvl="1"/>
            <a:r>
              <a:rPr lang="en-US" dirty="0"/>
              <a:t>Developed from fixed-function hardware</a:t>
            </a:r>
          </a:p>
          <a:p>
            <a:pPr lvl="1"/>
            <a:r>
              <a:rPr lang="en-US" dirty="0"/>
              <a:t>Tens of frames per second</a:t>
            </a:r>
          </a:p>
          <a:p>
            <a:pPr lvl="1"/>
            <a:r>
              <a:rPr lang="en-US" dirty="0"/>
              <a:t>1000s of instructions</a:t>
            </a:r>
          </a:p>
          <a:p>
            <a:pPr lvl="1"/>
            <a:r>
              <a:rPr lang="en-US" dirty="0"/>
              <a:t>Limited computation, texture, memory, 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5216</TotalTime>
  <Words>809</Words>
  <Application>Microsoft Macintosh PowerPoint</Application>
  <PresentationFormat>On-screen Show (4:3)</PresentationFormat>
  <Paragraphs>229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Courier</vt:lpstr>
      <vt:lpstr>Helvetica</vt:lpstr>
      <vt:lpstr>Times</vt:lpstr>
      <vt:lpstr>Times New Roman</vt:lpstr>
      <vt:lpstr>Office Theme</vt:lpstr>
      <vt:lpstr>Shading</vt:lpstr>
      <vt:lpstr>RenderMan</vt:lpstr>
      <vt:lpstr>Displacement</vt:lpstr>
      <vt:lpstr>Surface color</vt:lpstr>
      <vt:lpstr>Lighting</vt:lpstr>
      <vt:lpstr>Volume Effects</vt:lpstr>
      <vt:lpstr>Image Effects</vt:lpstr>
      <vt:lpstr>Non-real time vs. Real-time</vt:lpstr>
      <vt:lpstr>RenderMan vs. GPU</vt:lpstr>
      <vt:lpstr>History (not real-time)</vt:lpstr>
      <vt:lpstr>History (real-time)</vt:lpstr>
      <vt:lpstr>GLSL / HLSL</vt:lpstr>
      <vt:lpstr>GLSL / HLSL</vt:lpstr>
      <vt:lpstr>Shader Debugging</vt:lpstr>
      <vt:lpstr>Vertex Demo: Blend Positions</vt:lpstr>
      <vt:lpstr>Vertex + Fragment Demo: Fresnel Environment Map</vt:lpstr>
      <vt:lpstr>Shading Methods</vt:lpstr>
      <vt:lpstr>Brick Demo</vt:lpstr>
      <vt:lpstr>Noise</vt:lpstr>
      <vt:lpstr>Noise Characteristics</vt:lpstr>
      <vt:lpstr>Noise Subtleties</vt:lpstr>
      <vt:lpstr>Perlin’s Noise</vt:lpstr>
      <vt:lpstr>Noise Scale</vt:lpstr>
      <vt:lpstr>Fractional Brownian Motion (fBm)</vt:lpstr>
      <vt:lpstr>Turbulence</vt:lpstr>
      <vt:lpstr>Advanced Shading Methods</vt:lpstr>
      <vt:lpstr>Advanced Shading Methods</vt:lpstr>
      <vt:lpstr>Advanced Shading Methods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</dc:creator>
  <cp:lastModifiedBy>Marc Olano</cp:lastModifiedBy>
  <cp:revision>108</cp:revision>
  <dcterms:created xsi:type="dcterms:W3CDTF">2006-01-29T04:33:04Z</dcterms:created>
  <dcterms:modified xsi:type="dcterms:W3CDTF">2021-04-07T15:52:40Z</dcterms:modified>
</cp:coreProperties>
</file>