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6" r:id="rId3"/>
    <p:sldId id="437" r:id="rId4"/>
    <p:sldId id="418" r:id="rId5"/>
    <p:sldId id="419" r:id="rId6"/>
    <p:sldId id="420" r:id="rId7"/>
    <p:sldId id="421" r:id="rId8"/>
    <p:sldId id="424" r:id="rId9"/>
    <p:sldId id="426" r:id="rId10"/>
    <p:sldId id="427" r:id="rId11"/>
    <p:sldId id="428" r:id="rId12"/>
    <p:sldId id="429" r:id="rId13"/>
    <p:sldId id="435" r:id="rId14"/>
    <p:sldId id="430" r:id="rId15"/>
    <p:sldId id="431" r:id="rId16"/>
    <p:sldId id="432" r:id="rId17"/>
    <p:sldId id="433" r:id="rId18"/>
    <p:sldId id="43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3"/>
    <p:restoredTop sz="94694"/>
  </p:normalViewPr>
  <p:slideViewPr>
    <p:cSldViewPr snapToGrid="0">
      <p:cViewPr varScale="1">
        <p:scale>
          <a:sx n="117" d="100"/>
          <a:sy n="117" d="100"/>
        </p:scale>
        <p:origin x="15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  <a:cs typeface="+mj-cs"/>
              </a:rPr>
              <a:t>Graphics Pipeline</a:t>
            </a:r>
            <a:br>
              <a:rPr lang="en-US">
                <a:ea typeface="+mj-ea"/>
                <a:cs typeface="+mj-cs"/>
              </a:rPr>
            </a:br>
            <a:r>
              <a:rPr lang="en-US">
                <a:ea typeface="+mj-ea"/>
                <a:cs typeface="+mj-cs"/>
              </a:rPr>
              <a:t>Clipping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First bit is the sign bit of </a:t>
            </a:r>
            <a:r>
              <a:rPr lang="en-GB" i="1" dirty="0" err="1">
                <a:latin typeface="Calibri" charset="0"/>
              </a:rPr>
              <a:t>y</a:t>
            </a:r>
            <a:r>
              <a:rPr lang="en-GB" i="1" baseline="-33000" dirty="0" err="1">
                <a:latin typeface="Calibri" charset="0"/>
              </a:rPr>
              <a:t>max</a:t>
            </a:r>
            <a:r>
              <a:rPr lang="en-GB" dirty="0">
                <a:latin typeface="Calibri" charset="0"/>
              </a:rPr>
              <a:t> – </a:t>
            </a:r>
            <a:r>
              <a:rPr lang="en-GB" i="1" dirty="0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Second bit is the sign bit of </a:t>
            </a:r>
            <a:r>
              <a:rPr lang="en-GB" i="1" dirty="0">
                <a:latin typeface="Calibri" charset="0"/>
              </a:rPr>
              <a:t>y</a:t>
            </a:r>
            <a:r>
              <a:rPr lang="en-GB" dirty="0">
                <a:latin typeface="Calibri" charset="0"/>
              </a:rPr>
              <a:t> – </a:t>
            </a:r>
            <a:r>
              <a:rPr lang="en-GB" i="1" dirty="0" err="1">
                <a:latin typeface="Calibri" charset="0"/>
              </a:rPr>
              <a:t>y</a:t>
            </a:r>
            <a:r>
              <a:rPr lang="en-GB" i="1" baseline="-33000" dirty="0" err="1">
                <a:latin typeface="Calibri" charset="0"/>
              </a:rPr>
              <a:t>min</a:t>
            </a:r>
            <a:endParaRPr lang="en-GB" i="1" baseline="-33000" dirty="0">
              <a:latin typeface="Calibri" charset="0"/>
            </a:endParaRP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Third bit is the sign bit of </a:t>
            </a:r>
            <a:r>
              <a:rPr lang="en-GB" dirty="0" err="1">
                <a:latin typeface="Calibri" charset="0"/>
              </a:rPr>
              <a:t>x</a:t>
            </a:r>
            <a:r>
              <a:rPr lang="en-GB" baseline="-33000" dirty="0" err="1">
                <a:latin typeface="Calibri" charset="0"/>
              </a:rPr>
              <a:t>max</a:t>
            </a:r>
            <a:r>
              <a:rPr lang="en-GB" dirty="0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Forth bit is the sign bit of x – </a:t>
            </a:r>
            <a:r>
              <a:rPr lang="en-GB" dirty="0" err="1">
                <a:latin typeface="Calibri" charset="0"/>
              </a:rPr>
              <a:t>x</a:t>
            </a:r>
            <a:r>
              <a:rPr lang="en-GB" baseline="-33000" dirty="0" err="1">
                <a:latin typeface="Calibri" charset="0"/>
              </a:rPr>
              <a:t>min</a:t>
            </a:r>
            <a:r>
              <a:rPr lang="en-GB" dirty="0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/>
              <a:t>code1</a:t>
            </a:r>
            <a:r>
              <a:rPr lang="en-GB" sz="2500" dirty="0"/>
              <a:t> = </a:t>
            </a:r>
            <a:r>
              <a:rPr lang="en-GB" sz="2500" dirty="0" err="1"/>
              <a:t>outcode</a:t>
            </a:r>
            <a:r>
              <a:rPr lang="en-GB" sz="2500" dirty="0"/>
              <a:t> from endpoint1</a:t>
            </a:r>
          </a:p>
          <a:p>
            <a:pPr>
              <a:defRPr/>
            </a:pPr>
            <a:r>
              <a:rPr lang="en-GB" sz="2500" i="1" dirty="0"/>
              <a:t>code2</a:t>
            </a:r>
            <a:r>
              <a:rPr lang="en-GB" sz="2500" dirty="0"/>
              <a:t> = </a:t>
            </a:r>
            <a:r>
              <a:rPr lang="en-GB" sz="2500" dirty="0" err="1"/>
              <a:t>outcode</a:t>
            </a:r>
            <a:r>
              <a:rPr lang="en-GB" sz="2500" dirty="0"/>
              <a:t> from endpoint2</a:t>
            </a:r>
          </a:p>
          <a:p>
            <a:pPr>
              <a:defRPr/>
            </a:pPr>
            <a:r>
              <a:rPr lang="en-GB" sz="2500" b="1" dirty="0"/>
              <a:t>if</a:t>
            </a:r>
            <a:r>
              <a:rPr lang="en-GB" sz="2500" dirty="0"/>
              <a:t> (</a:t>
            </a:r>
            <a:r>
              <a:rPr lang="en-GB" sz="2500" i="1" dirty="0"/>
              <a:t>code1</a:t>
            </a:r>
            <a:r>
              <a:rPr lang="en-GB" sz="2500" dirty="0"/>
              <a:t> | code2 == 0)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dirty="0" err="1"/>
              <a:t>trivial_accept</a:t>
            </a:r>
            <a:endParaRPr lang="en-GB" sz="2500" dirty="0"/>
          </a:p>
          <a:p>
            <a:pPr>
              <a:defRPr/>
            </a:pPr>
            <a:r>
              <a:rPr lang="en-GB" sz="2500" b="1" dirty="0"/>
              <a:t>else if</a:t>
            </a:r>
            <a:r>
              <a:rPr lang="en-GB" sz="2500" dirty="0"/>
              <a:t> (</a:t>
            </a:r>
            <a:r>
              <a:rPr lang="en-GB" sz="2500" i="1" dirty="0"/>
              <a:t>code1</a:t>
            </a:r>
            <a:r>
              <a:rPr lang="en-GB" sz="2500" dirty="0"/>
              <a:t> &amp; </a:t>
            </a:r>
            <a:r>
              <a:rPr lang="en-GB" sz="2500" i="1" dirty="0"/>
              <a:t>code2</a:t>
            </a:r>
            <a:r>
              <a:rPr lang="en-GB" sz="2500" dirty="0"/>
              <a:t> != 0)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dirty="0" err="1"/>
              <a:t>trivial_reject</a:t>
            </a:r>
            <a:endParaRPr lang="en-GB" sz="2500" dirty="0"/>
          </a:p>
          <a:p>
            <a:pPr>
              <a:defRPr/>
            </a:pPr>
            <a:r>
              <a:rPr lang="en-GB" sz="2500" b="1" dirty="0"/>
              <a:t>else</a:t>
            </a:r>
          </a:p>
          <a:p>
            <a:pPr>
              <a:defRPr/>
            </a:pPr>
            <a:r>
              <a:rPr lang="en-GB" sz="2500" dirty="0"/>
              <a:t>	clip against left</a:t>
            </a:r>
          </a:p>
          <a:p>
            <a:pPr>
              <a:defRPr/>
            </a:pPr>
            <a:r>
              <a:rPr lang="en-GB" sz="2500" dirty="0"/>
              <a:t>	clip against right</a:t>
            </a:r>
          </a:p>
          <a:p>
            <a:pPr>
              <a:defRPr/>
            </a:pPr>
            <a:r>
              <a:rPr lang="en-GB" sz="2500" dirty="0"/>
              <a:t>	clip against bottom</a:t>
            </a:r>
          </a:p>
          <a:p>
            <a:pPr>
              <a:defRPr/>
            </a:pPr>
            <a:r>
              <a:rPr lang="en-GB" sz="2500" dirty="0"/>
              <a:t>	clip against top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b="1" dirty="0"/>
              <a:t>if </a:t>
            </a:r>
            <a:r>
              <a:rPr lang="en-GB" sz="2500" dirty="0"/>
              <a:t>(anything is left)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	accept clipped segment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Works for 3D planes</a:t>
            </a:r>
          </a:p>
          <a:p>
            <a:r>
              <a:rPr lang="en-US" dirty="0">
                <a:latin typeface="Calibri" charset="0"/>
              </a:rPr>
              <a:t>If point is inside clipping plane: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Point on line:</a:t>
            </a:r>
          </a:p>
          <a:p>
            <a:pPr>
              <a:lnSpc>
                <a:spcPct val="50000"/>
              </a:lnSpc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Intersection: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9083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4671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2895600"/>
            <a:ext cx="4673600" cy="368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8300" y="2921000"/>
            <a:ext cx="18923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3700" y="2921000"/>
            <a:ext cx="2527300" cy="31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600" y="2921000"/>
            <a:ext cx="3835400" cy="304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3300" y="2921000"/>
            <a:ext cx="4457700" cy="317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95900" y="2832100"/>
            <a:ext cx="1447800" cy="393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6400" y="2857500"/>
            <a:ext cx="5054600" cy="44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15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17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 dirty="0" err="1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</a:t>
            </a:r>
            <a:r>
              <a:rPr lang="en-US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4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303462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3164087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Clipping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988594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Rasterization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831160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400" y="5673725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095500" y="2913062"/>
            <a:ext cx="0" cy="2510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095500" y="3773687"/>
            <a:ext cx="0" cy="214907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095500" y="4598194"/>
            <a:ext cx="0" cy="232966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095500" y="5440760"/>
            <a:ext cx="0" cy="24566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6600" y="2171858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Transformations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323805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406256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76600" y="4905128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6600" y="5747693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Window sides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Some rasterization algorithms need everything on screen</a:t>
            </a:r>
          </a:p>
          <a:p>
            <a:r>
              <a:rPr lang="en-US" dirty="0"/>
              <a:t>Near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b="1" dirty="0"/>
              <a:t>Don’t divide by 0</a:t>
            </a:r>
            <a:endParaRPr lang="en-US" dirty="0"/>
          </a:p>
          <a:p>
            <a:pPr lvl="1"/>
            <a:r>
              <a:rPr lang="en-US" b="1" dirty="0"/>
              <a:t>Don’t divide by negative z</a:t>
            </a:r>
            <a:endParaRPr lang="en-US" dirty="0"/>
          </a:p>
          <a:p>
            <a:r>
              <a:rPr lang="en-US" dirty="0"/>
              <a:t>Far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Constrain Z range</a:t>
            </a:r>
          </a:p>
        </p:txBody>
      </p:sp>
    </p:spTree>
    <p:extLst>
      <p:ext uri="{BB962C8B-B14F-4D97-AF65-F5344CB8AC3E}">
        <p14:creationId xmlns:p14="http://schemas.microsoft.com/office/powerpoint/2010/main" val="125235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Lines intersecting a rectangular clip region are always clipped into a single line segment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Clip against one window edge at a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5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3210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862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24100" y="42862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24100" y="52514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21050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00250" y="5725209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Clip Rectangle</a:t>
            </a: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2559050" y="4768850"/>
            <a:ext cx="762000" cy="946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63433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3365821" y="4430296"/>
            <a:ext cx="448110" cy="781884"/>
            <a:chOff x="3365821" y="4430296"/>
            <a:chExt cx="448110" cy="781884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913438" y="4430296"/>
            <a:ext cx="448110" cy="781884"/>
            <a:chOff x="3365821" y="4430296"/>
            <a:chExt cx="448110" cy="781884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3793370" y="3428861"/>
            <a:ext cx="425214" cy="1464230"/>
            <a:chOff x="3793370" y="3428861"/>
            <a:chExt cx="425214" cy="1464230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3944182" y="3598138"/>
              <a:ext cx="211696" cy="1024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093171" y="35354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878301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3985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93370" y="3428861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D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3725824" y="4000536"/>
            <a:ext cx="362792" cy="349367"/>
            <a:chOff x="3725824" y="4000536"/>
            <a:chExt cx="362792" cy="349367"/>
          </a:xfrm>
        </p:grpSpPr>
        <p:sp>
          <p:nvSpPr>
            <p:cNvPr id="62" name="TextBox 61"/>
            <p:cNvSpPr txBox="1"/>
            <p:nvPr/>
          </p:nvSpPr>
          <p:spPr>
            <a:xfrm>
              <a:off x="3725824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3950095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6270700" y="4000536"/>
            <a:ext cx="481449" cy="892555"/>
            <a:chOff x="6270700" y="4000536"/>
            <a:chExt cx="481449" cy="892555"/>
          </a:xfrm>
        </p:grpSpPr>
        <p:sp>
          <p:nvSpPr>
            <p:cNvPr id="74" name="Oval 73"/>
            <p:cNvSpPr/>
            <p:nvPr/>
          </p:nvSpPr>
          <p:spPr>
            <a:xfrm>
              <a:off x="6423177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48861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70700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6485883" y="4286250"/>
              <a:ext cx="62707" cy="3206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494971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070195" y="3228254"/>
            <a:ext cx="1175096" cy="1942067"/>
            <a:chOff x="2070195" y="3228254"/>
            <a:chExt cx="1175096" cy="1942067"/>
          </a:xfrm>
        </p:grpSpPr>
        <p:sp>
          <p:nvSpPr>
            <p:cNvPr id="90" name="Oval 89"/>
            <p:cNvSpPr/>
            <p:nvPr/>
          </p:nvSpPr>
          <p:spPr>
            <a:xfrm>
              <a:off x="2091965" y="475313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77" name="Straight Connector 7176"/>
            <p:cNvCxnSpPr/>
            <p:nvPr/>
          </p:nvCxnSpPr>
          <p:spPr>
            <a:xfrm flipV="1">
              <a:off x="2149368" y="3465342"/>
              <a:ext cx="725130" cy="135049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2816983" y="33975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70195" y="4831767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E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59635" y="3228254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F</a:t>
              </a:r>
            </a:p>
          </p:txBody>
        </p:sp>
      </p:grpSp>
      <p:grpSp>
        <p:nvGrpSpPr>
          <p:cNvPr id="7187" name="Group 7186"/>
          <p:cNvGrpSpPr/>
          <p:nvPr/>
        </p:nvGrpSpPr>
        <p:grpSpPr>
          <a:xfrm>
            <a:off x="3617208" y="4318317"/>
            <a:ext cx="1172260" cy="1438669"/>
            <a:chOff x="3617208" y="4318317"/>
            <a:chExt cx="1172260" cy="1438669"/>
          </a:xfrm>
        </p:grpSpPr>
        <p:cxnSp>
          <p:nvCxnSpPr>
            <p:cNvPr id="7184" name="Straight Connector 7183"/>
            <p:cNvCxnSpPr/>
            <p:nvPr/>
          </p:nvCxnSpPr>
          <p:spPr>
            <a:xfrm flipV="1">
              <a:off x="3711757" y="4487594"/>
              <a:ext cx="733634" cy="9402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3649050" y="537448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377995" y="4434985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17208" y="5418432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74958" y="4318317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</a:t>
              </a:r>
            </a:p>
          </p:txBody>
        </p:sp>
      </p:grpSp>
      <p:grpSp>
        <p:nvGrpSpPr>
          <p:cNvPr id="7188" name="Group 7187"/>
          <p:cNvGrpSpPr/>
          <p:nvPr/>
        </p:nvGrpSpPr>
        <p:grpSpPr>
          <a:xfrm>
            <a:off x="3793370" y="5188734"/>
            <a:ext cx="413804" cy="338554"/>
            <a:chOff x="3793370" y="5188734"/>
            <a:chExt cx="413804" cy="338554"/>
          </a:xfrm>
        </p:grpSpPr>
        <p:sp>
          <p:nvSpPr>
            <p:cNvPr id="113" name="Oval 112"/>
            <p:cNvSpPr/>
            <p:nvPr/>
          </p:nvSpPr>
          <p:spPr>
            <a:xfrm>
              <a:off x="3793370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841368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189" name="Group 7188"/>
          <p:cNvGrpSpPr/>
          <p:nvPr/>
        </p:nvGrpSpPr>
        <p:grpSpPr>
          <a:xfrm>
            <a:off x="4228232" y="4608889"/>
            <a:ext cx="405068" cy="338554"/>
            <a:chOff x="4223543" y="4608889"/>
            <a:chExt cx="405068" cy="338554"/>
          </a:xfrm>
        </p:grpSpPr>
        <p:sp>
          <p:nvSpPr>
            <p:cNvPr id="116" name="Oval 115"/>
            <p:cNvSpPr/>
            <p:nvPr/>
          </p:nvSpPr>
          <p:spPr>
            <a:xfrm>
              <a:off x="4223543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62805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</p:grpSp>
      <p:grpSp>
        <p:nvGrpSpPr>
          <p:cNvPr id="7200" name="Group 7199"/>
          <p:cNvGrpSpPr/>
          <p:nvPr/>
        </p:nvGrpSpPr>
        <p:grpSpPr>
          <a:xfrm>
            <a:off x="6338345" y="4608889"/>
            <a:ext cx="839930" cy="918399"/>
            <a:chOff x="6338345" y="4608889"/>
            <a:chExt cx="839930" cy="918399"/>
          </a:xfrm>
        </p:grpSpPr>
        <p:sp>
          <p:nvSpPr>
            <p:cNvPr id="131" name="TextBox 130"/>
            <p:cNvSpPr txBox="1"/>
            <p:nvPr/>
          </p:nvSpPr>
          <p:spPr>
            <a:xfrm>
              <a:off x="6812469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  <p:cxnSp>
          <p:nvCxnSpPr>
            <p:cNvPr id="7198" name="Straight Connector 7197"/>
            <p:cNvCxnSpPr/>
            <p:nvPr/>
          </p:nvCxnSpPr>
          <p:spPr>
            <a:xfrm flipV="1">
              <a:off x="6399041" y="4684183"/>
              <a:ext cx="434862" cy="56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6773207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6338345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386343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205" name="Group 7204"/>
          <p:cNvGrpSpPr/>
          <p:nvPr/>
        </p:nvGrpSpPr>
        <p:grpSpPr>
          <a:xfrm>
            <a:off x="3763379" y="4775994"/>
            <a:ext cx="1112128" cy="1371082"/>
            <a:chOff x="3763379" y="4775994"/>
            <a:chExt cx="1112128" cy="1371082"/>
          </a:xfrm>
        </p:grpSpPr>
        <p:cxnSp>
          <p:nvCxnSpPr>
            <p:cNvPr id="7202" name="Straight Connector 7201"/>
            <p:cNvCxnSpPr/>
            <p:nvPr/>
          </p:nvCxnSpPr>
          <p:spPr>
            <a:xfrm flipV="1">
              <a:off x="4038600" y="4943210"/>
              <a:ext cx="550334" cy="10342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3975893" y="591476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4526227" y="489309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763379" y="5808522"/>
              <a:ext cx="2359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I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5117" y="4775994"/>
              <a:ext cx="2503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J</a:t>
              </a:r>
            </a:p>
          </p:txBody>
        </p:sp>
      </p:grpSp>
      <p:grpSp>
        <p:nvGrpSpPr>
          <p:cNvPr id="7206" name="Group 7205"/>
          <p:cNvGrpSpPr/>
          <p:nvPr/>
        </p:nvGrpSpPr>
        <p:grpSpPr>
          <a:xfrm>
            <a:off x="4228232" y="5437186"/>
            <a:ext cx="361034" cy="338554"/>
            <a:chOff x="4228232" y="5437186"/>
            <a:chExt cx="361034" cy="338554"/>
          </a:xfrm>
        </p:grpSpPr>
        <p:sp>
          <p:nvSpPr>
            <p:cNvPr id="145" name="Oval 144"/>
            <p:cNvSpPr/>
            <p:nvPr/>
          </p:nvSpPr>
          <p:spPr>
            <a:xfrm>
              <a:off x="4228232" y="5437187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302008" y="543718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I’</a:t>
              </a:r>
            </a:p>
          </p:txBody>
        </p:sp>
      </p:grpSp>
      <p:grpSp>
        <p:nvGrpSpPr>
          <p:cNvPr id="7207" name="Group 7206"/>
          <p:cNvGrpSpPr/>
          <p:nvPr/>
        </p:nvGrpSpPr>
        <p:grpSpPr>
          <a:xfrm>
            <a:off x="4370565" y="5182499"/>
            <a:ext cx="366917" cy="364636"/>
            <a:chOff x="4370565" y="5182499"/>
            <a:chExt cx="366917" cy="364636"/>
          </a:xfrm>
        </p:grpSpPr>
        <p:sp>
          <p:nvSpPr>
            <p:cNvPr id="100" name="TextBox 99"/>
            <p:cNvSpPr txBox="1"/>
            <p:nvPr/>
          </p:nvSpPr>
          <p:spPr>
            <a:xfrm>
              <a:off x="4435796" y="5208581"/>
              <a:ext cx="3016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J’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4370565" y="5182499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/>
              <a:t>x</a:t>
            </a:r>
            <a:r>
              <a:rPr lang="en-GB" sz="2200" i="1" baseline="-33000" dirty="0" err="1"/>
              <a:t>min</a:t>
            </a:r>
            <a:r>
              <a:rPr lang="en-GB" sz="2200" i="1" baseline="-33000" dirty="0"/>
              <a:t>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x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</a:t>
            </a:r>
            <a:r>
              <a:rPr lang="en-GB" sz="2200" i="1" dirty="0" err="1"/>
              <a:t>x</a:t>
            </a:r>
            <a:r>
              <a:rPr lang="en-GB" sz="2200" i="1" baseline="-33000" dirty="0" err="1"/>
              <a:t>max</a:t>
            </a:r>
            <a:r>
              <a:rPr lang="en-GB" sz="2200" i="1" dirty="0"/>
              <a:t>, </a:t>
            </a:r>
            <a:r>
              <a:rPr lang="en-GB" sz="2200" i="1" dirty="0" err="1"/>
              <a:t>y</a:t>
            </a:r>
            <a:r>
              <a:rPr lang="en-GB" sz="2200" i="1" baseline="-33000" dirty="0" err="1"/>
              <a:t>min</a:t>
            </a:r>
            <a:r>
              <a:rPr lang="en-GB" sz="2200" i="1" baseline="-33000" dirty="0"/>
              <a:t>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y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</a:t>
            </a:r>
            <a:r>
              <a:rPr lang="en-GB" sz="2200" i="1" dirty="0" err="1"/>
              <a:t>y</a:t>
            </a:r>
            <a:r>
              <a:rPr lang="en-GB" sz="2200" i="1" baseline="-33000" dirty="0" err="1"/>
              <a:t>max</a:t>
            </a:r>
            <a:r>
              <a:rPr lang="en-GB" sz="2200" i="1" dirty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 –1 or &gt; 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 –1 or &gt; 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>
                <a:ea typeface="+mj-ea"/>
                <a:cs typeface="+mj-cs"/>
              </a:rPr>
              <a:t>Cohen-Sutherland Line Clipping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Create bit code for each </a:t>
            </a:r>
            <a:r>
              <a:rPr lang="en-GB" dirty="0" err="1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4-bit code (</a:t>
            </a:r>
            <a:r>
              <a:rPr lang="en-GB" dirty="0" err="1">
                <a:ea typeface="+mn-ea"/>
                <a:cs typeface="+mn-cs"/>
              </a:rPr>
              <a:t>outcode</a:t>
            </a:r>
            <a:r>
              <a:rPr lang="en-GB" dirty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 1</a:t>
            </a:r>
            <a:r>
              <a:rPr lang="en-GB" baseline="33000" dirty="0">
                <a:ea typeface="+mn-ea"/>
              </a:rPr>
              <a:t>st</a:t>
            </a:r>
            <a:r>
              <a:rPr lang="en-GB" dirty="0">
                <a:ea typeface="+mn-ea"/>
              </a:rPr>
              <a:t> 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>
                <a:ea typeface="+mn-ea"/>
              </a:rPr>
              <a:t>y</a:t>
            </a:r>
            <a:r>
              <a:rPr lang="en-GB" i="1" baseline="-33000" dirty="0" err="1">
                <a:ea typeface="+mn-ea"/>
              </a:rPr>
              <a:t>max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2</a:t>
            </a:r>
            <a:r>
              <a:rPr lang="en-GB" baseline="33000" dirty="0">
                <a:ea typeface="+mn-ea"/>
              </a:rPr>
              <a:t>nd</a:t>
            </a:r>
            <a:r>
              <a:rPr lang="en-GB" dirty="0">
                <a:ea typeface="+mn-ea"/>
              </a:rPr>
              <a:t> bit – below bottom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>
                <a:ea typeface="+mn-ea"/>
              </a:rPr>
              <a:t>y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3</a:t>
            </a:r>
            <a:r>
              <a:rPr lang="en-GB" baseline="33000" dirty="0">
                <a:ea typeface="+mn-ea"/>
              </a:rPr>
              <a:t>rd</a:t>
            </a:r>
            <a:r>
              <a:rPr lang="en-GB" dirty="0">
                <a:ea typeface="+mn-ea"/>
              </a:rPr>
              <a:t> 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max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4</a:t>
            </a:r>
            <a:r>
              <a:rPr lang="en-GB" baseline="33000" dirty="0">
                <a:ea typeface="+mn-ea"/>
              </a:rPr>
              <a:t>th</a:t>
            </a:r>
            <a:r>
              <a:rPr lang="en-GB" dirty="0">
                <a:ea typeface="+mn-ea"/>
              </a:rPr>
              <a:t>  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9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32935</TotalTime>
  <Words>927</Words>
  <Application>Microsoft Macintosh PowerPoint</Application>
  <PresentationFormat>On-screen Show (4:3)</PresentationFormat>
  <Paragraphs>177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Liberation Sans</vt:lpstr>
      <vt:lpstr>Times New Roman</vt:lpstr>
      <vt:lpstr>Office Theme</vt:lpstr>
      <vt:lpstr>Graphics Pipeline Clipping</vt:lpstr>
      <vt:lpstr>Graphics Pipeline</vt:lpstr>
      <vt:lpstr>Why Clip?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197</cp:revision>
  <cp:lastPrinted>2010-10-04T14:32:16Z</cp:lastPrinted>
  <dcterms:created xsi:type="dcterms:W3CDTF">1996-09-30T18:28:10Z</dcterms:created>
  <dcterms:modified xsi:type="dcterms:W3CDTF">2021-04-19T20:29:35Z</dcterms:modified>
</cp:coreProperties>
</file>