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449" r:id="rId3"/>
    <p:sldId id="443" r:id="rId4"/>
    <p:sldId id="450" r:id="rId5"/>
    <p:sldId id="451" r:id="rId6"/>
    <p:sldId id="452" r:id="rId7"/>
    <p:sldId id="455" r:id="rId8"/>
    <p:sldId id="456" r:id="rId9"/>
    <p:sldId id="457" r:id="rId10"/>
    <p:sldId id="453" r:id="rId11"/>
    <p:sldId id="444" r:id="rId12"/>
    <p:sldId id="445" r:id="rId13"/>
    <p:sldId id="446" r:id="rId14"/>
    <p:sldId id="458" r:id="rId15"/>
    <p:sldId id="459" r:id="rId16"/>
    <p:sldId id="460" r:id="rId17"/>
    <p:sldId id="46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2" autoAdjust="0"/>
    <p:restoredTop sz="94694"/>
  </p:normalViewPr>
  <p:slideViewPr>
    <p:cSldViewPr>
      <p:cViewPr varScale="1">
        <p:scale>
          <a:sx n="117" d="100"/>
          <a:sy n="117" d="100"/>
        </p:scale>
        <p:origin x="1376" y="168"/>
      </p:cViewPr>
      <p:guideLst>
        <p:guide orient="horz" pos="1056"/>
        <p:guide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0DB4E27-256F-FE4E-968B-6DDDC1F89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58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3EF7012-0205-B145-B617-1F5FAA846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E5E4B-1F56-FE4D-813F-5A45662C32A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89EBB-B313-A642-8FA5-31765EB65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8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F711D-A261-E640-9A2A-408A5910E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2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8B549-39D0-6F44-9AB2-44AC76718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1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C74B-AE70-9041-9C97-49FEE725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B19D-609C-4F44-8A48-EC7115458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5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EB7E-B451-2F44-921B-0DBBB5C7B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E874-1724-E44D-A1EF-4A5E20564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0517-4663-F044-8093-4C54A1E6D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6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1941-D484-D446-89D7-72B5EBD84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8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1F99-5420-0D45-BA48-263E5F39D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A774-5E48-2C4E-9B10-213CE48BE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9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348721-6C7E-A84A-B9A0-CEBC41F92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Triangle </a:t>
            </a:r>
            <a:r>
              <a:rPr lang="en-US" dirty="0" err="1">
                <a:ea typeface="+mj-ea"/>
                <a:cs typeface="+mj-cs"/>
              </a:rPr>
              <a:t>Barycentrics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  <a:latin typeface="Calibri" charset="0"/>
              </a:rPr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07E-EDDA-604F-ABBF-13330754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384AE-BA14-AF41-8B6D-19A6D5686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of equations</a:t>
            </a:r>
          </a:p>
          <a:p>
            <a:r>
              <a:rPr lang="en-US" i="1" dirty="0">
                <a:latin typeface="Symbol" charset="0"/>
                <a:cs typeface="Symbol" charset="0"/>
              </a:rPr>
              <a:t>a</a:t>
            </a:r>
            <a:r>
              <a:rPr lang="en-US" dirty="0">
                <a:latin typeface="Calibri" charset="0"/>
              </a:rPr>
              <a:t>, </a:t>
            </a:r>
            <a:r>
              <a:rPr lang="en-US" i="1" dirty="0">
                <a:latin typeface="Symbol" charset="0"/>
                <a:cs typeface="Symbol" charset="0"/>
              </a:rPr>
              <a:t>b</a:t>
            </a:r>
            <a:r>
              <a:rPr lang="en-US" dirty="0">
                <a:latin typeface="Calibri" charset="0"/>
              </a:rPr>
              <a:t>, and </a:t>
            </a:r>
            <a:r>
              <a:rPr lang="en-US" i="1" dirty="0">
                <a:latin typeface="Symbol" charset="0"/>
                <a:cs typeface="Symbol" charset="0"/>
              </a:rPr>
              <a:t>g</a:t>
            </a:r>
            <a:r>
              <a:rPr lang="en-US" dirty="0">
                <a:latin typeface="Calibri" charset="0"/>
              </a:rPr>
              <a:t> are linear in X and Y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741C50-2BA9-BB49-80D8-21367D66B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5600"/>
            <a:ext cx="4876800" cy="144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2B45E-04A0-0C4C-BE77-C300ED37A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67200"/>
            <a:ext cx="355888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 err="1"/>
              <a:t>barycentric</a:t>
            </a:r>
            <a:r>
              <a:rPr lang="en-US" dirty="0"/>
              <a:t> is </a:t>
            </a:r>
          </a:p>
          <a:p>
            <a:pPr lvl="1"/>
            <a:r>
              <a:rPr lang="en-US" dirty="0"/>
              <a:t>Equal to 1 at one vertex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Equal to 0 at the other two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19400"/>
            <a:ext cx="4876800" cy="31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810000"/>
            <a:ext cx="4876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defines a system of three equations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71912" y="4114800"/>
            <a:ext cx="6476377" cy="128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20950" y="2362200"/>
            <a:ext cx="45593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5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for coefficients for all three: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99948" y="2057400"/>
            <a:ext cx="6960005" cy="1366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06500" y="3505200"/>
            <a:ext cx="69469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36382" y="4953000"/>
            <a:ext cx="6921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1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A754-5D60-3B48-9B8D-4B09CD37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C40B6-1248-B642-9E38-BE11A31D8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Inverse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26AE4-B6EA-7B49-8A56-B395DBB53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09800"/>
            <a:ext cx="3911600" cy="1384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1F27D-8EDB-D54D-9A5F-B73B0D8FA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863181"/>
            <a:ext cx="6908800" cy="74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11AE5-3B21-DE43-AD12-40B51303E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143" y="4823506"/>
            <a:ext cx="57023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6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F477-345B-8346-B861-3F4CC9A2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528B-EB49-3041-9B3C-E9C790B28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for </a:t>
            </a:r>
            <a:r>
              <a:rPr lang="en-US" i="1" dirty="0">
                <a:latin typeface="Symbol" pitchFamily="2" charset="2"/>
              </a:rPr>
              <a:t>a</a:t>
            </a:r>
            <a:r>
              <a:rPr lang="en-US" dirty="0"/>
              <a:t> coefficients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618E3-A681-E14D-B90D-6006FE209D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1997" y="2133600"/>
            <a:ext cx="6960005" cy="1366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F0902E-861F-9D42-BB59-A5178B30B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9" y="3612632"/>
            <a:ext cx="8394700" cy="129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12AB3-D145-F648-962A-DC8F71173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97" y="5289922"/>
            <a:ext cx="6769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1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86C5-BD45-8541-B7CC-17B91DD4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1A0BC-7E9B-1A4F-98C9-E45C775A9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C70E2-6300-B848-85BF-2BF1E83C0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39900"/>
            <a:ext cx="279400" cy="39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54207F-4EC5-BB4E-966A-0A3CA538B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57400"/>
            <a:ext cx="3683000" cy="1282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4F1969-5C33-6047-8423-BD1936C37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3797300"/>
            <a:ext cx="7493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7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E374-BBA0-9443-9B0B-4B01E100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D9140-8D61-1A42-A841-4E744D96C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Bottom Line:</a:t>
            </a:r>
          </a:p>
          <a:p>
            <a:pPr lvl="1"/>
            <a:r>
              <a:rPr lang="en-US" dirty="0"/>
              <a:t>Lots of ways to compute them</a:t>
            </a:r>
          </a:p>
          <a:p>
            <a:pPr lvl="1"/>
            <a:r>
              <a:rPr lang="en-US" dirty="0"/>
              <a:t>All algebraically equivalent</a:t>
            </a:r>
          </a:p>
          <a:p>
            <a:r>
              <a:rPr lang="en-US" dirty="0"/>
              <a:t>Use the one that you find easiest</a:t>
            </a:r>
          </a:p>
        </p:txBody>
      </p:sp>
    </p:spTree>
    <p:extLst>
      <p:ext uri="{BB962C8B-B14F-4D97-AF65-F5344CB8AC3E}">
        <p14:creationId xmlns:p14="http://schemas.microsoft.com/office/powerpoint/2010/main" val="386672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ADA3-69F6-CF4B-9B3F-068F2774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Barycentric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04F4F-BF22-894B-A570-4DB81B4B5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Weighted average of vertex positions</a:t>
            </a:r>
          </a:p>
          <a:p>
            <a:pPr lvl="1"/>
            <a:r>
              <a:rPr lang="en-US" dirty="0"/>
              <a:t>Weights </a:t>
            </a:r>
            <a:r>
              <a:rPr lang="en-US" i="1" dirty="0">
                <a:latin typeface="Symbol" pitchFamily="2" charset="2"/>
              </a:rPr>
              <a:t>a</a:t>
            </a:r>
            <a:r>
              <a:rPr lang="en-US" dirty="0"/>
              <a:t>, </a:t>
            </a:r>
            <a:r>
              <a:rPr lang="en-US" i="1" dirty="0">
                <a:latin typeface="Symbol" pitchFamily="2" charset="2"/>
              </a:rPr>
              <a:t>b</a:t>
            </a:r>
            <a:r>
              <a:rPr lang="en-US" dirty="0"/>
              <a:t>, </a:t>
            </a:r>
            <a:r>
              <a:rPr lang="en-US" i="1" dirty="0">
                <a:latin typeface="Symbol" pitchFamily="2" charset="2"/>
              </a:rPr>
              <a:t>g </a:t>
            </a:r>
            <a:r>
              <a:rPr lang="en-US" dirty="0"/>
              <a:t>;  </a:t>
            </a:r>
            <a:r>
              <a:rPr lang="en-US" i="1" dirty="0">
                <a:latin typeface="Symbol" pitchFamily="2" charset="2"/>
              </a:rPr>
              <a:t>a</a:t>
            </a:r>
            <a:r>
              <a:rPr lang="en-US" dirty="0"/>
              <a:t> + </a:t>
            </a:r>
            <a:r>
              <a:rPr lang="en-US" i="1" dirty="0">
                <a:latin typeface="Symbol" pitchFamily="2" charset="2"/>
              </a:rPr>
              <a:t>b</a:t>
            </a:r>
            <a:r>
              <a:rPr lang="en-US" dirty="0"/>
              <a:t> + </a:t>
            </a:r>
            <a:r>
              <a:rPr lang="en-US" i="1" dirty="0">
                <a:latin typeface="Symbol" pitchFamily="2" charset="2"/>
              </a:rPr>
              <a:t>g</a:t>
            </a:r>
            <a:r>
              <a:rPr lang="en-US" dirty="0"/>
              <a:t> = 1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Same weight can interpolate other data</a:t>
            </a:r>
          </a:p>
          <a:p>
            <a:pPr lvl="1"/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A1EA5-5A51-7540-9BB0-AEFFAF553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19400"/>
            <a:ext cx="3149600" cy="3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94A00-4D34-9C4A-B619-631C94E2E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900600"/>
            <a:ext cx="32893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5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Barycentric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coordinate is 1 at its vertex</a:t>
            </a:r>
          </a:p>
          <a:p>
            <a:r>
              <a:rPr lang="en-US" dirty="0"/>
              <a:t>0 at both other vertices</a:t>
            </a:r>
          </a:p>
          <a:p>
            <a:pPr lvl="1"/>
            <a:r>
              <a:rPr lang="en-US" dirty="0"/>
              <a:t>and on the line between them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3276600"/>
            <a:ext cx="4889499" cy="34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4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9970-E04B-9D4B-BE67-498945BD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6EDA9-B029-1544-A123-B43ACBD1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 of (signed) distance from edge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D7C4DC-294D-0E40-99BB-0FC854F8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4600" y="2362200"/>
            <a:ext cx="6477000" cy="408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A07925-3119-844B-9B89-B0479B716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741806"/>
            <a:ext cx="939800" cy="76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685A29-077B-A54B-B9E0-826E103208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2000" y="3614299"/>
            <a:ext cx="2794000" cy="3367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C6D5EE-674E-FE41-BB53-B0FCF30776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2000" y="4219238"/>
            <a:ext cx="2959100" cy="3371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C3C2C5-6B1D-074D-8421-3C9BE6AD9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2324823"/>
            <a:ext cx="3822700" cy="381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7E4D84-F71A-F040-8A63-22A7FD09CDE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2000" y="2971402"/>
            <a:ext cx="2819400" cy="37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7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8AF4-7AA2-3045-9FC5-1FE3CFDD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52FBB-96A8-E442-B6C9-058F84603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 of (signed) triangle areas</a:t>
            </a:r>
          </a:p>
          <a:p>
            <a:r>
              <a:rPr lang="en-US" dirty="0"/>
              <a:t>Since</a:t>
            </a:r>
          </a:p>
          <a:p>
            <a:r>
              <a:rPr lang="en-US" dirty="0"/>
              <a:t>Everything but </a:t>
            </a:r>
            <a:r>
              <a:rPr lang="en-US" i="1" dirty="0">
                <a:latin typeface="Times" pitchFamily="2" charset="0"/>
              </a:rPr>
              <a:t>h</a:t>
            </a:r>
            <a:r>
              <a:rPr lang="en-US" dirty="0"/>
              <a:t>’s cancel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37140-EE3A-9646-80DE-D50F280DB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57400"/>
            <a:ext cx="2095500" cy="85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80C850-1F00-504F-9E77-34AF73C989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76600" y="2692400"/>
            <a:ext cx="5791200" cy="408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8599F6-D4F5-1344-B0B7-C9DC2EE59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542621"/>
            <a:ext cx="1473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7652-E19D-8649-AD9F-C23BCFF0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(2a)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A24AC-1322-B842-A389-3AA03077D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with cross product</a:t>
            </a:r>
          </a:p>
          <a:p>
            <a:r>
              <a:rPr lang="en-US" dirty="0"/>
              <a:t>Dot with normal for 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28BAD-11A7-CD45-B5A9-17FF4A7D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76600" y="2692400"/>
            <a:ext cx="5791200" cy="408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A45639-7086-9A4B-8258-AA67E701F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19400"/>
            <a:ext cx="4368800" cy="43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D48B7-B4FB-DD4C-89D0-149630019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810000"/>
            <a:ext cx="1714500" cy="431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576156-BF3D-FE46-A80C-1C1DB66DA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343400"/>
            <a:ext cx="4419600" cy="431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EF497B-283A-6E44-9360-5C180E1FF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786086"/>
            <a:ext cx="24638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CE29FA-7356-A246-B1C9-4655CA171C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829" y="5384800"/>
            <a:ext cx="1854200" cy="96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50B13D-44FE-114E-9BF9-A2C409BC3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715" y="3314700"/>
            <a:ext cx="20955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4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7652-E19D-8649-AD9F-C23BCFF0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(2b)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A24AC-1322-B842-A389-3AA03077D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Skip normalization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28BAD-11A7-CD45-B5A9-17FF4A7D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76600" y="2692400"/>
            <a:ext cx="5791200" cy="4089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CE29FA-7356-A246-B1C9-4655CA171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9" y="2209800"/>
            <a:ext cx="1854200" cy="965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8C66A5-B6F2-0A48-BF41-1858600C4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374231"/>
            <a:ext cx="2222500" cy="9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E11A56-77FE-FB40-AAB2-67A15BE78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434681"/>
            <a:ext cx="1473200" cy="102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7B220F-120B-6F40-B7EC-78F429B3D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600700"/>
            <a:ext cx="14732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7652-E19D-8649-AD9F-C23BCFF0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(2c)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A24AC-1322-B842-A389-3AA03077D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from matrix determinant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28BAD-11A7-CD45-B5A9-17FF4A7D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76600" y="2692400"/>
            <a:ext cx="5791200" cy="4089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1E7935-0963-694C-9419-6B00A289D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76576"/>
            <a:ext cx="5232400" cy="88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2E6524-57F1-8047-B7B9-B8360F93A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225800"/>
            <a:ext cx="5080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4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7652-E19D-8649-AD9F-C23BCFF0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Barycentrics</a:t>
            </a:r>
            <a:r>
              <a:rPr lang="en-US" dirty="0"/>
              <a:t> (2d)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A24AC-1322-B842-A389-3AA03077D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by Green’s Theorem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28BAD-11A7-CD45-B5A9-17FF4A7D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76600" y="2692400"/>
            <a:ext cx="5791200" cy="408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E4424C-CB00-CF48-AA4B-95563CEEB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2362200"/>
            <a:ext cx="3683000" cy="1371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821567-8458-0044-A405-74C27CEF1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4025900"/>
            <a:ext cx="35433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0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34610</TotalTime>
  <Words>232</Words>
  <Application>Microsoft Macintosh PowerPoint</Application>
  <PresentationFormat>On-screen Show (4:3)</PresentationFormat>
  <Paragraphs>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Times</vt:lpstr>
      <vt:lpstr>Times New Roman</vt:lpstr>
      <vt:lpstr>Office Theme</vt:lpstr>
      <vt:lpstr>Triangle Barycentrics</vt:lpstr>
      <vt:lpstr>Barycentric Coordinates</vt:lpstr>
      <vt:lpstr>Barycentric Coordinates</vt:lpstr>
      <vt:lpstr>Computing Barycentrics (1)</vt:lpstr>
      <vt:lpstr>Computing Barycentrics (2)</vt:lpstr>
      <vt:lpstr>Computing Barycentrics (2a)</vt:lpstr>
      <vt:lpstr>Computing Barycentrics (2b)</vt:lpstr>
      <vt:lpstr>Computing Barycentrics (2c)</vt:lpstr>
      <vt:lpstr>Computing Barycentrics (2d)</vt:lpstr>
      <vt:lpstr>Computing Barycentrics (3)</vt:lpstr>
      <vt:lpstr>Computing Barycentrics (3)</vt:lpstr>
      <vt:lpstr>Computing Barycentrics (3)</vt:lpstr>
      <vt:lpstr>Computing Barycentrics (3)</vt:lpstr>
      <vt:lpstr>Computing Barycentrics (3)</vt:lpstr>
      <vt:lpstr>Computing Barycentrics (3)</vt:lpstr>
      <vt:lpstr>Computing Barycentrics (3)</vt:lpstr>
      <vt:lpstr>Computing Barycentrics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230</cp:revision>
  <cp:lastPrinted>2010-10-04T14:32:16Z</cp:lastPrinted>
  <dcterms:created xsi:type="dcterms:W3CDTF">1996-09-30T18:28:10Z</dcterms:created>
  <dcterms:modified xsi:type="dcterms:W3CDTF">2021-03-31T21:01:37Z</dcterms:modified>
</cp:coreProperties>
</file>