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1" r:id="rId3"/>
    <p:sldId id="308" r:id="rId4"/>
    <p:sldId id="306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05" r:id="rId14"/>
    <p:sldId id="265" r:id="rId15"/>
    <p:sldId id="304" r:id="rId16"/>
    <p:sldId id="285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89" r:id="rId26"/>
    <p:sldId id="29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0952"/>
  </p:normalViewPr>
  <p:slideViewPr>
    <p:cSldViewPr>
      <p:cViewPr varScale="1">
        <p:scale>
          <a:sx n="101" d="100"/>
          <a:sy n="101" d="100"/>
        </p:scale>
        <p:origin x="200" y="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3909BE-D0CB-7A45-B747-F74FAA22DA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6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09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76610D-B087-A948-B367-C846909D1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20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1EBC8-CD29-EB4A-A3BE-EBD230420D7A}" type="slidenum">
              <a:rPr lang="en-US"/>
              <a:pPr/>
              <a:t>1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D2C15-44DC-6D4A-B905-73D104AFAAEF}" type="slidenum">
              <a:rPr lang="en-US"/>
              <a:pPr/>
              <a:t>13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80769-7EBA-504C-812B-505BC9BA0AF7}" type="slidenum">
              <a:rPr lang="en-US"/>
              <a:pPr/>
              <a:t>14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80769-7EBA-504C-812B-505BC9BA0AF7}" type="slidenum">
              <a:rPr lang="en-US"/>
              <a:pPr/>
              <a:t>15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CDF1D-FEB9-B443-A1A5-9450BC5F1D50}" type="slidenum">
              <a:rPr lang="en-US"/>
              <a:pPr/>
              <a:t>16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174A5-71C2-1A41-BF9C-A8B447AADB28}" type="slidenum">
              <a:rPr lang="en-US"/>
              <a:pPr/>
              <a:t>25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87402-2EA0-3F4E-B26A-D7F5C209E71C}" type="slidenum">
              <a:rPr lang="en-US"/>
              <a:pPr/>
              <a:t>26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DB23-53A2-4D4C-AC13-C80A540E0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1CE0-17A8-B346-A6FD-985652D265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8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4A7D-E7FD-7B47-AEF6-21F51D905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9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EFC3-8275-3743-B35A-B178C3722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2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30F-0F21-0445-B305-62463AAC7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30EA-CF92-4C4C-80E5-6484AE72B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EF90-CFCE-0540-BCA3-DCD17ADCD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7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9AFE-E2F2-8E47-BE65-66B2CD527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0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F62E-E600-5746-BBB5-337D79848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9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FC62-B0B7-E141-B080-C3BA17507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8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195C-2D78-3542-9637-A39C9BA51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DD9B-3BA6-EB49-AA0C-4AA098311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Animation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Resulting equations: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Catmull</a:t>
            </a:r>
            <a:r>
              <a:rPr lang="en-US" dirty="0"/>
              <a:t>-Rom Spline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09800"/>
            <a:ext cx="6261100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581400"/>
            <a:ext cx="5862181" cy="274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3733800"/>
            <a:ext cx="7912100" cy="1714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" y="3657600"/>
            <a:ext cx="8293100" cy="1790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733800"/>
            <a:ext cx="6159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Catmull</a:t>
            </a:r>
            <a:r>
              <a:rPr lang="en-US" dirty="0"/>
              <a:t>-Rom Basis Functions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524000"/>
            <a:ext cx="4191000" cy="2133600"/>
          </a:xfrm>
          <a:prstGeom prst="rect">
            <a:avLst/>
          </a:prstGeom>
        </p:spPr>
      </p:pic>
      <p:pic>
        <p:nvPicPr>
          <p:cNvPr id="9" name="Picture 8" descr="Catmu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0"/>
            <a:ext cx="5110256" cy="26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Interpolate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controls to artists need?</a:t>
            </a:r>
          </a:p>
          <a:p>
            <a:r>
              <a:rPr lang="en-US" dirty="0"/>
              <a:t>How to convert those into transformations?</a:t>
            </a:r>
          </a:p>
        </p:txBody>
      </p:sp>
    </p:spTree>
    <p:extLst>
      <p:ext uri="{BB962C8B-B14F-4D97-AF65-F5344CB8AC3E}">
        <p14:creationId xmlns:p14="http://schemas.microsoft.com/office/powerpoint/2010/main" val="2207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and Orientation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Objects can move!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Keys: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Separate control of position and orientation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Never interpolate matrices!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They won’t do what you want.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Quaternions</a:t>
            </a:r>
            <a:r>
              <a:rPr lang="en-US" sz="2400" dirty="0"/>
              <a:t> interpolate better than Euler angles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But angles make a better animation interface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Can still convert to and interpolate as quaternion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Possible to use directly for rotation, or convert to matrix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114800"/>
            <a:ext cx="5156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64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In and Out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spacing of the in between frames to achieve subtlety of timing and movement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Moving from place to place: start and end slow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In and Out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  <a:p>
            <a:pPr lvl="1"/>
            <a:r>
              <a:rPr lang="en-US" dirty="0"/>
              <a:t>Think about continuity of second and third order motion</a:t>
            </a:r>
          </a:p>
          <a:p>
            <a:r>
              <a:rPr lang="en-US" dirty="0" err="1"/>
              <a:t>Reparameterize</a:t>
            </a:r>
            <a:r>
              <a:rPr lang="en-US" dirty="0"/>
              <a:t> time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33800"/>
            <a:ext cx="2590800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194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66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Animation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Control</a:t>
            </a:r>
          </a:p>
          <a:p>
            <a:pPr lvl="1"/>
            <a:r>
              <a:rPr lang="en-US" dirty="0"/>
              <a:t>Hierarchical model</a:t>
            </a:r>
          </a:p>
          <a:p>
            <a:pPr lvl="1"/>
            <a:r>
              <a:rPr lang="en-US" dirty="0"/>
              <a:t>Forward kinematics</a:t>
            </a:r>
          </a:p>
          <a:p>
            <a:pPr lvl="1"/>
            <a:r>
              <a:rPr lang="en-US" dirty="0"/>
              <a:t>Inverse kinematics</a:t>
            </a:r>
          </a:p>
          <a:p>
            <a:pPr lvl="1"/>
            <a:r>
              <a:rPr lang="en-US" dirty="0"/>
              <a:t>Motion capture</a:t>
            </a:r>
          </a:p>
          <a:p>
            <a:r>
              <a:rPr lang="en-US" dirty="0"/>
              <a:t>Rendering</a:t>
            </a:r>
          </a:p>
          <a:p>
            <a:pPr lvl="1"/>
            <a:r>
              <a:rPr lang="en-US" dirty="0"/>
              <a:t>Skinning</a:t>
            </a:r>
          </a:p>
          <a:p>
            <a:pPr lvl="1"/>
            <a:r>
              <a:rPr lang="en-US" dirty="0"/>
              <a:t>Blend Shapes</a:t>
            </a:r>
          </a:p>
          <a:p>
            <a:pPr lvl="1"/>
            <a:r>
              <a:rPr lang="en-US" dirty="0"/>
              <a:t>Deformation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Kinematics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set of joint angles, where’s the hand?</a:t>
            </a:r>
          </a:p>
          <a:p>
            <a:pPr lvl="1"/>
            <a:r>
              <a:rPr lang="en-US" dirty="0"/>
              <a:t>(or foot or head or …)</a:t>
            </a:r>
          </a:p>
          <a:p>
            <a:pPr lvl="1"/>
            <a:r>
              <a:rPr lang="en-US" i="1" dirty="0"/>
              <a:t>End effector</a:t>
            </a:r>
          </a:p>
          <a:p>
            <a:r>
              <a:rPr lang="en-US" dirty="0"/>
              <a:t>Just apply nested transforms</a:t>
            </a:r>
          </a:p>
          <a:p>
            <a:r>
              <a:rPr lang="en-US" dirty="0"/>
              <a:t>We know how to do that!</a:t>
            </a:r>
          </a:p>
        </p:txBody>
      </p:sp>
    </p:spTree>
    <p:extLst>
      <p:ext uri="{BB962C8B-B14F-4D97-AF65-F5344CB8AC3E}">
        <p14:creationId xmlns:p14="http://schemas.microsoft.com/office/powerpoint/2010/main" val="1435540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Kinematics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 is holding something in their right hand, want to shift it to the left hand</a:t>
            </a:r>
          </a:p>
          <a:p>
            <a:pPr lvl="1"/>
            <a:r>
              <a:rPr lang="en-US" dirty="0"/>
              <a:t>Forward transform up tree</a:t>
            </a:r>
          </a:p>
          <a:p>
            <a:pPr lvl="1"/>
            <a:r>
              <a:rPr lang="en-US" dirty="0"/>
              <a:t>Inverse transform back down</a:t>
            </a:r>
          </a:p>
          <a:p>
            <a:r>
              <a:rPr lang="en-US" dirty="0"/>
              <a:t>Think of matrices as </a:t>
            </a:r>
            <a:r>
              <a:rPr lang="en-US" dirty="0" err="1"/>
              <a:t>X_from_Y</a:t>
            </a:r>
            <a:endParaRPr lang="en-US" dirty="0"/>
          </a:p>
          <a:p>
            <a:pPr lvl="1"/>
            <a:r>
              <a:rPr lang="en-US" dirty="0"/>
              <a:t>X_from_Y</a:t>
            </a:r>
            <a:r>
              <a:rPr lang="en-US" baseline="30000" dirty="0"/>
              <a:t>-1</a:t>
            </a:r>
            <a:r>
              <a:rPr lang="en-US" dirty="0"/>
              <a:t> = </a:t>
            </a:r>
            <a:r>
              <a:rPr lang="en-US" dirty="0" err="1"/>
              <a:t>Y_from_X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76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Kinematics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300" dirty="0" err="1"/>
              <a:t>LHand_from_LLowerArm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LLowerArm_from_LUpperArm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LUpperArm_from_LShoulder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LShoulder_from_Body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Body_from_RShoulder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RShoulder_from_RUpperArm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RUpperArm_from_RLowerArm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RLowerArm_from_RHand</a:t>
            </a:r>
            <a:endParaRPr lang="en-US" sz="23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sz="2300" dirty="0"/>
              <a:t>LLowerArm_from_LHand</a:t>
            </a:r>
            <a:r>
              <a:rPr lang="en-US" sz="2300" baseline="30000" dirty="0"/>
              <a:t>-1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/>
              <a:t>LUpperArm_from_LLowerArm</a:t>
            </a:r>
            <a:r>
              <a:rPr lang="en-US" sz="2300" baseline="30000" dirty="0"/>
              <a:t>-1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/>
              <a:t>LShoulder_from_LUpperArm</a:t>
            </a:r>
            <a:r>
              <a:rPr lang="en-US" sz="2300" baseline="30000" dirty="0"/>
              <a:t>-1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/>
              <a:t>Body_from_LShoulder</a:t>
            </a:r>
            <a:r>
              <a:rPr lang="en-US" sz="2300" baseline="30000" dirty="0"/>
              <a:t>-1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Body_from_RShoulder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RShoulder_from_RUpperArm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RUpperArm_from_RLowerArm</a:t>
            </a:r>
            <a:r>
              <a:rPr lang="en-US" sz="2300" dirty="0"/>
              <a:t>*</a:t>
            </a:r>
            <a:br>
              <a:rPr lang="en-US" sz="2300" dirty="0"/>
            </a:br>
            <a:r>
              <a:rPr lang="en-US" sz="2300" dirty="0" err="1"/>
              <a:t>RLowerArm_from_RHand</a:t>
            </a:r>
            <a:endParaRPr lang="en-US" sz="23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5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Keyframe</a:t>
            </a:r>
            <a:r>
              <a:rPr lang="en-US" dirty="0"/>
              <a:t> Animation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hand drawn animation</a:t>
            </a:r>
          </a:p>
          <a:p>
            <a:pPr lvl="1"/>
            <a:r>
              <a:rPr lang="en-US" dirty="0"/>
              <a:t>Lead animator draws poses at key frames</a:t>
            </a:r>
          </a:p>
          <a:p>
            <a:pPr lvl="1"/>
            <a:r>
              <a:rPr lang="en-US" dirty="0" err="1"/>
              <a:t>Inbetweener</a:t>
            </a:r>
            <a:r>
              <a:rPr lang="en-US" dirty="0"/>
              <a:t> draws frames between keys</a:t>
            </a:r>
          </a:p>
          <a:p>
            <a:r>
              <a:rPr lang="en-US" dirty="0"/>
              <a:t>Computer animation</a:t>
            </a:r>
          </a:p>
          <a:p>
            <a:pPr lvl="1"/>
            <a:r>
              <a:rPr lang="en-US" dirty="0"/>
              <a:t>Can have separate keys for different attributes</a:t>
            </a:r>
          </a:p>
          <a:p>
            <a:pPr lvl="1"/>
            <a:r>
              <a:rPr lang="en-US" dirty="0"/>
              <a:t>Interpolate between values at key frames</a:t>
            </a:r>
          </a:p>
        </p:txBody>
      </p:sp>
    </p:spTree>
    <p:extLst>
      <p:ext uri="{BB962C8B-B14F-4D97-AF65-F5344CB8AC3E}">
        <p14:creationId xmlns:p14="http://schemas.microsoft.com/office/powerpoint/2010/main" val="383440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Kinematics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 angles to match end effector position</a:t>
            </a:r>
          </a:p>
          <a:p>
            <a:r>
              <a:rPr lang="en-US" dirty="0"/>
              <a:t>Few joints: system of equations</a:t>
            </a:r>
          </a:p>
          <a:p>
            <a:r>
              <a:rPr lang="en-US" dirty="0"/>
              <a:t>Many joints: optimization</a:t>
            </a:r>
          </a:p>
          <a:p>
            <a:pPr lvl="1"/>
            <a:r>
              <a:rPr lang="en-US" dirty="0"/>
              <a:t>Often with constraints </a:t>
            </a:r>
          </a:p>
          <a:p>
            <a:pPr lvl="2"/>
            <a:r>
              <a:rPr lang="en-US" dirty="0"/>
              <a:t>(wrist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bend that way)</a:t>
            </a:r>
          </a:p>
          <a:p>
            <a:pPr lvl="1"/>
            <a:r>
              <a:rPr lang="en-US" dirty="0"/>
              <a:t>And heuristics</a:t>
            </a:r>
          </a:p>
          <a:p>
            <a:pPr lvl="2"/>
            <a:r>
              <a:rPr lang="en-US" dirty="0"/>
              <a:t>Minimal change</a:t>
            </a:r>
          </a:p>
          <a:p>
            <a:pPr lvl="2"/>
            <a:r>
              <a:rPr lang="en-US" dirty="0"/>
              <a:t>Load support</a:t>
            </a:r>
          </a:p>
          <a:p>
            <a:pPr lvl="2"/>
            <a:r>
              <a:rPr lang="en-US" dirty="0"/>
              <a:t>Physical data</a:t>
            </a:r>
          </a:p>
        </p:txBody>
      </p:sp>
    </p:spTree>
    <p:extLst>
      <p:ext uri="{BB962C8B-B14F-4D97-AF65-F5344CB8AC3E}">
        <p14:creationId xmlns:p14="http://schemas.microsoft.com/office/powerpoint/2010/main" val="2773661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Capture (</a:t>
            </a:r>
            <a:r>
              <a:rPr lang="en-US" dirty="0" err="1"/>
              <a:t>mocap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 markers on actor</a:t>
            </a:r>
          </a:p>
          <a:p>
            <a:r>
              <a:rPr lang="en-US" dirty="0"/>
              <a:t>Infer transforms</a:t>
            </a:r>
          </a:p>
          <a:p>
            <a:r>
              <a:rPr lang="en-US" dirty="0"/>
              <a:t>Often significant artistic cleanup</a:t>
            </a:r>
          </a:p>
        </p:txBody>
      </p:sp>
    </p:spTree>
    <p:extLst>
      <p:ext uri="{BB962C8B-B14F-4D97-AF65-F5344CB8AC3E}">
        <p14:creationId xmlns:p14="http://schemas.microsoft.com/office/powerpoint/2010/main" val="1648946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like intersecting joints</a:t>
            </a:r>
          </a:p>
          <a:p>
            <a:r>
              <a:rPr lang="en-US" dirty="0"/>
              <a:t>Animate “skeleton”</a:t>
            </a:r>
          </a:p>
          <a:p>
            <a:pPr lvl="1"/>
            <a:r>
              <a:rPr lang="en-US" dirty="0"/>
              <a:t>Just joint transforms, no geometry</a:t>
            </a:r>
          </a:p>
          <a:p>
            <a:r>
              <a:rPr lang="en-US" dirty="0"/>
              <a:t>Each vertex in “skin”</a:t>
            </a:r>
          </a:p>
          <a:p>
            <a:pPr lvl="1"/>
            <a:r>
              <a:rPr lang="en-US" dirty="0"/>
              <a:t>Linear blend of one or more joint transforms</a:t>
            </a:r>
          </a:p>
          <a:p>
            <a:pPr lvl="1"/>
            <a:r>
              <a:rPr lang="en-US" dirty="0"/>
              <a:t>E.g.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Shoulder +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/>
              <a:t> Arm</a:t>
            </a:r>
          </a:p>
          <a:p>
            <a:r>
              <a:rPr lang="en-US" dirty="0"/>
              <a:t>Can </a:t>
            </a:r>
            <a:r>
              <a:rPr lang="en-US" i="1" dirty="0"/>
              <a:t>retarget</a:t>
            </a:r>
            <a:r>
              <a:rPr lang="en-US" dirty="0"/>
              <a:t> same animation to different skins</a:t>
            </a:r>
          </a:p>
        </p:txBody>
      </p:sp>
    </p:spTree>
    <p:extLst>
      <p:ext uri="{BB962C8B-B14F-4D97-AF65-F5344CB8AC3E}">
        <p14:creationId xmlns:p14="http://schemas.microsoft.com/office/powerpoint/2010/main" val="1149712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Sculpted vertex positions in key </a:t>
            </a:r>
            <a:r>
              <a:rPr lang="en-US" i="1" dirty="0"/>
              <a:t>poses</a:t>
            </a:r>
            <a:endParaRPr lang="en-US" dirty="0"/>
          </a:p>
          <a:p>
            <a:r>
              <a:rPr lang="en-US" dirty="0"/>
              <a:t>Blend positions</a:t>
            </a:r>
          </a:p>
          <a:p>
            <a:r>
              <a:rPr lang="en-US" dirty="0"/>
              <a:t>Good when skeletons don’t work well</a:t>
            </a:r>
          </a:p>
          <a:p>
            <a:r>
              <a:rPr lang="en-US" dirty="0"/>
              <a:t>Most often used for facial animation</a:t>
            </a:r>
          </a:p>
        </p:txBody>
      </p:sp>
    </p:spTree>
    <p:extLst>
      <p:ext uri="{BB962C8B-B14F-4D97-AF65-F5344CB8AC3E}">
        <p14:creationId xmlns:p14="http://schemas.microsoft.com/office/powerpoint/2010/main" val="200781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Nonlinear function p’ = f(p)</a:t>
            </a:r>
          </a:p>
          <a:p>
            <a:r>
              <a:rPr lang="en-US" dirty="0"/>
              <a:t>Affine transform as a function of position</a:t>
            </a:r>
          </a:p>
          <a:p>
            <a:pPr lvl="1"/>
            <a:r>
              <a:rPr lang="en-US" dirty="0"/>
              <a:t>Bend = </a:t>
            </a:r>
            <a:r>
              <a:rPr lang="en-US" dirty="0" err="1"/>
              <a:t>RotateX</a:t>
            </a:r>
            <a:r>
              <a:rPr lang="en-US" dirty="0"/>
              <a:t>(z), twist = </a:t>
            </a:r>
            <a:r>
              <a:rPr lang="en-US" dirty="0" err="1"/>
              <a:t>RotateZ</a:t>
            </a:r>
            <a:r>
              <a:rPr lang="en-US" dirty="0"/>
              <a:t>(z)</a:t>
            </a:r>
          </a:p>
          <a:p>
            <a:r>
              <a:rPr lang="en-US" dirty="0"/>
              <a:t>Free form deformation (FFD)</a:t>
            </a:r>
          </a:p>
          <a:p>
            <a:pPr lvl="1"/>
            <a:r>
              <a:rPr lang="en-US" dirty="0"/>
              <a:t>3D spline: p(</a:t>
            </a:r>
            <a:r>
              <a:rPr lang="en-US" dirty="0" err="1"/>
              <a:t>s,t,u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Like object is embedded in </a:t>
            </a:r>
            <a:r>
              <a:rPr lang="en-US" dirty="0" err="1"/>
              <a:t>jello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42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Physics-based Animation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Generally: simulating the laws of physics to predict motion</a:t>
            </a:r>
          </a:p>
          <a:p>
            <a:r>
              <a:rPr lang="en-US"/>
              <a:t>Common applications:</a:t>
            </a:r>
          </a:p>
          <a:p>
            <a:pPr lvl="1"/>
            <a:r>
              <a:rPr lang="en-US"/>
              <a:t>Fluids, gas</a:t>
            </a:r>
          </a:p>
          <a:p>
            <a:pPr lvl="1"/>
            <a:r>
              <a:rPr lang="en-US"/>
              <a:t>Cloth, hair</a:t>
            </a:r>
          </a:p>
          <a:p>
            <a:pPr lvl="1"/>
            <a:r>
              <a:rPr lang="en-US"/>
              <a:t>Rigid body motion</a:t>
            </a:r>
          </a:p>
          <a:p>
            <a:r>
              <a:rPr lang="en-US"/>
              <a:t>Approach: model change as differential equations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Autonomous Objects/Groups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Generally: create complex group behavior by defining relatively simple individual behavior</a:t>
            </a:r>
          </a:p>
          <a:p>
            <a:r>
              <a:rPr lang="en-US"/>
              <a:t>Common applications:</a:t>
            </a:r>
          </a:p>
          <a:p>
            <a:pPr lvl="1"/>
            <a:r>
              <a:rPr lang="en-US"/>
              <a:t>Flocks, crowds</a:t>
            </a:r>
          </a:p>
          <a:p>
            <a:pPr lvl="1"/>
            <a:r>
              <a:rPr lang="en-US"/>
              <a:t>Particle systems</a:t>
            </a:r>
          </a:p>
          <a:p>
            <a:r>
              <a:rPr lang="en-US"/>
              <a:t>Approach: leverage AI techniques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Interpolate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interpolation</a:t>
            </a:r>
          </a:p>
          <a:p>
            <a:pPr lvl="1"/>
            <a:r>
              <a:rPr lang="en-US" dirty="0"/>
              <a:t>Value V</a:t>
            </a:r>
            <a:r>
              <a:rPr lang="en-US" baseline="-25000" dirty="0"/>
              <a:t>0</a:t>
            </a:r>
            <a:r>
              <a:rPr lang="en-US" dirty="0"/>
              <a:t> at time T</a:t>
            </a:r>
            <a:r>
              <a:rPr lang="en-US" baseline="-25000" dirty="0"/>
              <a:t>0</a:t>
            </a:r>
            <a:r>
              <a:rPr lang="en-US" dirty="0"/>
              <a:t>, V</a:t>
            </a:r>
            <a:r>
              <a:rPr lang="en-US" baseline="-25000" dirty="0"/>
              <a:t>1</a:t>
            </a:r>
            <a:r>
              <a:rPr lang="en-US" dirty="0"/>
              <a:t> at time T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/>
              <a:t>Fraction of the way from T</a:t>
            </a:r>
            <a:r>
              <a:rPr lang="en-US" baseline="-25000" dirty="0"/>
              <a:t>0</a:t>
            </a:r>
            <a:r>
              <a:rPr lang="en-US" dirty="0"/>
              <a:t> to T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Lerp/mix equation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352800"/>
            <a:ext cx="3517900" cy="36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267200"/>
            <a:ext cx="2984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2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of polynomials</a:t>
            </a:r>
          </a:p>
          <a:p>
            <a:pPr lvl="1"/>
            <a:endParaRPr lang="en-US" dirty="0"/>
          </a:p>
          <a:p>
            <a:r>
              <a:rPr lang="en-US" dirty="0"/>
              <a:t>1 constraint per coefficient</a:t>
            </a:r>
          </a:p>
          <a:p>
            <a:pPr lvl="1"/>
            <a:r>
              <a:rPr lang="en-US" dirty="0"/>
              <a:t>Positions</a:t>
            </a:r>
          </a:p>
          <a:p>
            <a:pPr lvl="1"/>
            <a:r>
              <a:rPr lang="en-US" dirty="0"/>
              <a:t>Velocities</a:t>
            </a:r>
          </a:p>
          <a:p>
            <a:pPr lvl="1"/>
            <a:r>
              <a:rPr lang="en-US" dirty="0"/>
              <a:t>Acceleration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09800"/>
            <a:ext cx="40005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810000"/>
            <a:ext cx="358140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343400"/>
            <a:ext cx="2717800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276600"/>
            <a:ext cx="4000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5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constraints from </a:t>
            </a:r>
            <a:r>
              <a:rPr lang="en-US" i="1" dirty="0"/>
              <a:t>control points</a:t>
            </a:r>
            <a:r>
              <a:rPr lang="en-US" dirty="0"/>
              <a:t>: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Resulting equations:</a:t>
            </a:r>
          </a:p>
        </p:txBody>
      </p:sp>
      <p:pic>
        <p:nvPicPr>
          <p:cNvPr id="27" name="Picture 26" descr="bezi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76600"/>
            <a:ext cx="5228167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09800"/>
            <a:ext cx="5892800" cy="838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Spline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300" y="3733800"/>
            <a:ext cx="568960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350" y="3670300"/>
            <a:ext cx="6667500" cy="193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150" y="3822700"/>
            <a:ext cx="5803900" cy="177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7550" y="3886200"/>
            <a:ext cx="52451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886200"/>
            <a:ext cx="81534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400" y="3886200"/>
            <a:ext cx="6883400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900" y="3810000"/>
            <a:ext cx="7264400" cy="179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4400" y="3886200"/>
            <a:ext cx="4851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Basis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133600"/>
            <a:ext cx="39116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2171700"/>
            <a:ext cx="71882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Basis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by </a:t>
            </a:r>
            <a:r>
              <a:rPr lang="en-US" dirty="0" err="1"/>
              <a:t>t</a:t>
            </a:r>
            <a:r>
              <a:rPr lang="en-US" baseline="30000" dirty="0" err="1"/>
              <a:t>i</a:t>
            </a:r>
            <a:r>
              <a:rPr lang="en-US" dirty="0"/>
              <a:t>: coefficients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2565400"/>
            <a:ext cx="78232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7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Basis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by p</a:t>
            </a:r>
            <a:r>
              <a:rPr lang="en-US" baseline="-25000" dirty="0"/>
              <a:t>i</a:t>
            </a:r>
            <a:r>
              <a:rPr lang="en-US" dirty="0"/>
              <a:t>: Basis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2565400"/>
            <a:ext cx="7810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Basis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Cubic Bezier basis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209800"/>
            <a:ext cx="6629400" cy="1676400"/>
          </a:xfrm>
          <a:prstGeom prst="rect">
            <a:avLst/>
          </a:prstGeom>
        </p:spPr>
      </p:pic>
      <p:pic>
        <p:nvPicPr>
          <p:cNvPr id="8" name="Picture 7" descr="Bezi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86200"/>
            <a:ext cx="548920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3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12562</TotalTime>
  <Words>690</Words>
  <Application>Microsoft Macintosh PowerPoint</Application>
  <PresentationFormat>On-screen Show (4:3)</PresentationFormat>
  <Paragraphs>140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Office Theme</vt:lpstr>
      <vt:lpstr>Animation</vt:lpstr>
      <vt:lpstr>Keyframe Animation</vt:lpstr>
      <vt:lpstr>How to Interpolate</vt:lpstr>
      <vt:lpstr>Spline</vt:lpstr>
      <vt:lpstr>Bezier Spline</vt:lpstr>
      <vt:lpstr>Bezier Basis Functions</vt:lpstr>
      <vt:lpstr>Bezier Basis Functions</vt:lpstr>
      <vt:lpstr>Bezier Basis Functions</vt:lpstr>
      <vt:lpstr>Bezier Basis Functions</vt:lpstr>
      <vt:lpstr>Catmull-Rom Spline</vt:lpstr>
      <vt:lpstr>Catmull-Rom Basis Functions</vt:lpstr>
      <vt:lpstr>What to Interpolate</vt:lpstr>
      <vt:lpstr>Position and Orientation</vt:lpstr>
      <vt:lpstr>Slow In and Out</vt:lpstr>
      <vt:lpstr>Slow In and Out</vt:lpstr>
      <vt:lpstr>Character Animation</vt:lpstr>
      <vt:lpstr>Forward Kinematics</vt:lpstr>
      <vt:lpstr>Forward Kinematics</vt:lpstr>
      <vt:lpstr>Forward Kinematics</vt:lpstr>
      <vt:lpstr>Inverse Kinematics</vt:lpstr>
      <vt:lpstr>Motion Capture (mocap)</vt:lpstr>
      <vt:lpstr>Skinning</vt:lpstr>
      <vt:lpstr>Blend Shapes</vt:lpstr>
      <vt:lpstr>Deformation</vt:lpstr>
      <vt:lpstr>Physics-based Animation</vt:lpstr>
      <vt:lpstr>Autonomous Objects/Groups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242</cp:revision>
  <cp:lastPrinted>2010-11-08T01:37:17Z</cp:lastPrinted>
  <dcterms:created xsi:type="dcterms:W3CDTF">1996-09-30T18:28:10Z</dcterms:created>
  <dcterms:modified xsi:type="dcterms:W3CDTF">2021-05-10T14:55:57Z</dcterms:modified>
</cp:coreProperties>
</file>