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93" r:id="rId3"/>
    <p:sldId id="294" r:id="rId4"/>
    <p:sldId id="295" r:id="rId5"/>
    <p:sldId id="336" r:id="rId6"/>
    <p:sldId id="284" r:id="rId7"/>
    <p:sldId id="302" r:id="rId8"/>
    <p:sldId id="339" r:id="rId9"/>
    <p:sldId id="334" r:id="rId10"/>
    <p:sldId id="303" r:id="rId11"/>
    <p:sldId id="340" r:id="rId12"/>
    <p:sldId id="305" r:id="rId13"/>
    <p:sldId id="308" r:id="rId14"/>
    <p:sldId id="337" r:id="rId15"/>
    <p:sldId id="327" r:id="rId16"/>
    <p:sldId id="328" r:id="rId17"/>
    <p:sldId id="329" r:id="rId18"/>
    <p:sldId id="330" r:id="rId19"/>
    <p:sldId id="285" r:id="rId20"/>
    <p:sldId id="338" r:id="rId21"/>
    <p:sldId id="388" r:id="rId22"/>
    <p:sldId id="390" r:id="rId23"/>
    <p:sldId id="389" r:id="rId24"/>
    <p:sldId id="377" r:id="rId25"/>
    <p:sldId id="378" r:id="rId26"/>
    <p:sldId id="383" r:id="rId27"/>
    <p:sldId id="385" r:id="rId28"/>
    <p:sldId id="386" r:id="rId29"/>
    <p:sldId id="387" r:id="rId30"/>
    <p:sldId id="379" r:id="rId31"/>
    <p:sldId id="380" r:id="rId32"/>
    <p:sldId id="381" r:id="rId33"/>
    <p:sldId id="382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54">
          <p15:clr>
            <a:srgbClr val="A4A3A4"/>
          </p15:clr>
        </p15:guide>
        <p15:guide id="2" orient="horz" pos="383">
          <p15:clr>
            <a:srgbClr val="A4A3A4"/>
          </p15:clr>
        </p15:guide>
        <p15:guide id="3" pos="2992">
          <p15:clr>
            <a:srgbClr val="A4A3A4"/>
          </p15:clr>
        </p15:guide>
        <p15:guide id="4" pos="6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78" autoAdjust="0"/>
    <p:restoredTop sz="90952"/>
  </p:normalViewPr>
  <p:slideViewPr>
    <p:cSldViewPr>
      <p:cViewPr varScale="1">
        <p:scale>
          <a:sx n="111" d="100"/>
          <a:sy n="111" d="100"/>
        </p:scale>
        <p:origin x="1520" y="208"/>
      </p:cViewPr>
      <p:guideLst>
        <p:guide orient="horz" pos="3354"/>
        <p:guide orient="horz" pos="383"/>
        <p:guide pos="2992"/>
        <p:guide pos="6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2A55AD-FE72-EA4F-A750-A60973CC7D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14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9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9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9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450954-FEAE-FC4F-9486-20184D8099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6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ED0E7-D00A-5E4D-AE95-8FB5F4326905}" type="slidenum">
              <a:rPr lang="en-US"/>
              <a:pPr/>
              <a:t>1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728409-9B22-2849-B187-1C75B16838C8}" type="slidenum">
              <a:rPr lang="en-US"/>
              <a:pPr/>
              <a:t>10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66C6B-4D04-7843-8E7A-1A396D604556}" type="slidenum">
              <a:rPr lang="en-US"/>
              <a:pPr/>
              <a:t>11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217304-4406-8F45-BD69-F0A16D8D5AD3}" type="slidenum">
              <a:rPr lang="en-US"/>
              <a:pPr/>
              <a:t>12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82E4E-9703-6544-9178-6507A3ECF0E7}" type="slidenum">
              <a:rPr lang="en-US"/>
              <a:pPr/>
              <a:t>13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5094F2-D80A-1E4D-9F80-7F504E99824F}" type="slidenum">
              <a:rPr lang="en-US"/>
              <a:pPr/>
              <a:t>14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436C8-BD62-7348-8B29-D2F03BEB1B21}" type="slidenum">
              <a:rPr lang="en-US"/>
              <a:pPr/>
              <a:t>15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E34864-DEF1-5E4A-A072-BDA2763AAB12}" type="slidenum">
              <a:rPr lang="en-US"/>
              <a:pPr/>
              <a:t>16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7293C5-3205-AF4F-B8D0-52EB4BB0362D}" type="slidenum">
              <a:rPr lang="en-US"/>
              <a:pPr/>
              <a:t>17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85952A-46CF-8140-A9E9-021676318EB9}" type="slidenum">
              <a:rPr lang="en-US"/>
              <a:pPr/>
              <a:t>18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4F225-A8F6-554E-8733-B0042EF78EC8}" type="slidenum">
              <a:rPr lang="en-US"/>
              <a:pPr/>
              <a:t>19</a:t>
            </a:fld>
            <a:endParaRPr 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0664CB-E4EF-4647-A6C0-EC78F761D41D}" type="slidenum">
              <a:rPr lang="en-US"/>
              <a:pPr/>
              <a:t>2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2B0482-A2C7-FC48-B367-EF30D2DB0DFD}" type="slidenum">
              <a:rPr lang="en-US"/>
              <a:pPr/>
              <a:t>20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D9D770-6478-4041-B889-7680D924758A}" type="slidenum">
              <a:rPr lang="en-GB"/>
              <a:pPr/>
              <a:t>24</a:t>
            </a:fld>
            <a:endParaRPr lang="en-GB"/>
          </a:p>
        </p:txBody>
      </p:sp>
      <p:sp>
        <p:nvSpPr>
          <p:cNvPr id="614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2EC129-3EB9-254C-8AE2-6D7E14AE3C00}" type="slidenum">
              <a:rPr lang="en-GB"/>
              <a:pPr/>
              <a:t>25</a:t>
            </a:fld>
            <a:endParaRPr lang="en-GB"/>
          </a:p>
        </p:txBody>
      </p:sp>
      <p:sp>
        <p:nvSpPr>
          <p:cNvPr id="624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468B5-6C8F-254D-89C7-70A9A25F35F3}" type="slidenum">
              <a:rPr lang="en-US"/>
              <a:pPr/>
              <a:t>26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55572-6FB7-F042-BEE8-2F14ACD114D3}" type="slidenum">
              <a:rPr lang="en-US"/>
              <a:pPr/>
              <a:t>27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96EE75-1733-6C45-A275-434D0D736512}" type="slidenum">
              <a:rPr lang="en-US"/>
              <a:pPr/>
              <a:t>28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09F1F-EDF2-A24C-8E5F-1C9463866A37}" type="slidenum">
              <a:rPr lang="en-US"/>
              <a:pPr/>
              <a:t>29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22756B-3B90-F443-A06F-DAB1B55D96DB}" type="slidenum">
              <a:rPr lang="en-GB"/>
              <a:pPr/>
              <a:t>30</a:t>
            </a:fld>
            <a:endParaRPr lang="en-GB"/>
          </a:p>
        </p:txBody>
      </p:sp>
      <p:sp>
        <p:nvSpPr>
          <p:cNvPr id="634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8E772E-A50D-6143-AD82-F5B2551F6CED}" type="slidenum">
              <a:rPr lang="en-GB"/>
              <a:pPr/>
              <a:t>31</a:t>
            </a:fld>
            <a:endParaRPr lang="en-GB"/>
          </a:p>
        </p:txBody>
      </p:sp>
      <p:sp>
        <p:nvSpPr>
          <p:cNvPr id="645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E56B29-DE83-2E44-85F6-932BF81E19DA}" type="slidenum">
              <a:rPr lang="en-GB"/>
              <a:pPr/>
              <a:t>32</a:t>
            </a:fld>
            <a:endParaRPr lang="en-GB"/>
          </a:p>
        </p:txBody>
      </p:sp>
      <p:sp>
        <p:nvSpPr>
          <p:cNvPr id="655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B0F93D-7927-5E4D-BF58-A332B9B8814D}" type="slidenum">
              <a:rPr lang="en-US"/>
              <a:pPr/>
              <a:t>3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65CDF5-21C0-124C-8A6C-89517F5321C0}" type="slidenum">
              <a:rPr lang="en-GB"/>
              <a:pPr/>
              <a:t>33</a:t>
            </a:fld>
            <a:endParaRPr lang="en-GB"/>
          </a:p>
        </p:txBody>
      </p:sp>
      <p:sp>
        <p:nvSpPr>
          <p:cNvPr id="665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9BF3DF-6E07-0C46-9BBD-3C41894712C5}" type="slidenum">
              <a:rPr lang="en-US"/>
              <a:pPr/>
              <a:t>4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B4E69E-37DA-2045-85BD-A750C42D04A2}" type="slidenum">
              <a:rPr lang="en-US"/>
              <a:pPr/>
              <a:t>5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FD16C5-F6E9-1245-8170-49A023500890}" type="slidenum">
              <a:rPr lang="en-US"/>
              <a:pPr/>
              <a:t>6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BA6CA-3FF6-AB4F-ACC2-ACDF9BFB0FC0}" type="slidenum">
              <a:rPr lang="en-US"/>
              <a:pPr/>
              <a:t>7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8F390-DF2C-9B4B-9A47-087223562E83}" type="slidenum">
              <a:rPr lang="en-US"/>
              <a:pPr/>
              <a:t>8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D7E389-CCC2-644F-96A3-65C12D92FE16}" type="slidenum">
              <a:rPr lang="en-US"/>
              <a:pPr/>
              <a:t>9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A6F1-5ABB-174F-BA0A-801B4213F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5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F549-8F07-4B4B-A21E-BE10AFEB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8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5AF0-3DE2-0146-B2B8-CBD2467F6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09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16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71628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1752600"/>
            <a:ext cx="1676400" cy="3200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buNone/>
              <a:defRPr sz="1400">
                <a:solidFill>
                  <a:schemeClr val="bg1"/>
                </a:solidFill>
              </a:defRPr>
            </a:lvl3pPr>
            <a:lvl4pPr>
              <a:buNone/>
              <a:defRPr sz="1200">
                <a:solidFill>
                  <a:schemeClr val="bg1"/>
                </a:solidFill>
              </a:defRPr>
            </a:lvl4pPr>
            <a:lvl5pPr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684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16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71628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1752600"/>
            <a:ext cx="1676400" cy="3200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buNone/>
              <a:defRPr sz="1400">
                <a:solidFill>
                  <a:schemeClr val="bg1"/>
                </a:solidFill>
              </a:defRPr>
            </a:lvl3pPr>
            <a:lvl4pPr>
              <a:buNone/>
              <a:defRPr sz="1200">
                <a:solidFill>
                  <a:schemeClr val="bg1"/>
                </a:solidFill>
              </a:defRPr>
            </a:lvl4pPr>
            <a:lvl5pPr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684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16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71628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1752600"/>
            <a:ext cx="1676400" cy="3200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buNone/>
              <a:defRPr sz="1400">
                <a:solidFill>
                  <a:schemeClr val="bg1"/>
                </a:solidFill>
              </a:defRPr>
            </a:lvl3pPr>
            <a:lvl4pPr>
              <a:buNone/>
              <a:defRPr sz="1200">
                <a:solidFill>
                  <a:schemeClr val="bg1"/>
                </a:solidFill>
              </a:defRPr>
            </a:lvl4pPr>
            <a:lvl5pPr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684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16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71628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1752600"/>
            <a:ext cx="1676400" cy="3200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buNone/>
              <a:defRPr sz="1400">
                <a:solidFill>
                  <a:schemeClr val="bg1"/>
                </a:solidFill>
              </a:defRPr>
            </a:lvl3pPr>
            <a:lvl4pPr>
              <a:buNone/>
              <a:defRPr sz="1200">
                <a:solidFill>
                  <a:schemeClr val="bg1"/>
                </a:solidFill>
              </a:defRPr>
            </a:lvl4pPr>
            <a:lvl5pPr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684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16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71628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1752600"/>
            <a:ext cx="1676400" cy="3200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buNone/>
              <a:defRPr sz="1400">
                <a:solidFill>
                  <a:schemeClr val="bg1"/>
                </a:solidFill>
              </a:defRPr>
            </a:lvl3pPr>
            <a:lvl4pPr>
              <a:buNone/>
              <a:defRPr sz="1200">
                <a:solidFill>
                  <a:schemeClr val="bg1"/>
                </a:solidFill>
              </a:defRPr>
            </a:lvl4pPr>
            <a:lvl5pPr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68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F102-6AB6-A84E-BBEC-00C7E9599E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0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5BA1-7F8B-5B48-A7A7-B4BF157F9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4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EECE-25E6-BB42-A1F1-1F7F62674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3C1A-40FC-404A-B46B-0C7BAA2C27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5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9B48-4263-0345-849E-C5C5670B68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0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8E5D-9F6A-2E4D-B53B-24ACA8126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6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C538-ACC7-EE44-A4BF-D12D635F0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0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7BC0-7AF0-F749-871A-2448A10726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4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CC9EC-CD38-AB45-A280-8A467A412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1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Antialiasing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CMSC 435/634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Missed Detail</a:t>
            </a:r>
          </a:p>
        </p:txBody>
      </p:sp>
      <p:graphicFrame>
        <p:nvGraphicFramePr>
          <p:cNvPr id="204805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987550" y="2535238"/>
          <a:ext cx="5168900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3" name="Microsoft Draw Drawing" r:id="rId4" imgW="5168900" imgH="2654300" progId="MSDraw.Drawing.8.1">
                  <p:embed/>
                </p:oleObj>
              </mc:Choice>
              <mc:Fallback>
                <p:oleObj name="Microsoft Draw Drawing" r:id="rId4" imgW="5168900" imgH="2654300" progId="MSDraw.Drawing.8.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0" y="2535238"/>
                        <a:ext cx="5168900" cy="265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Missed Detail</a:t>
            </a:r>
          </a:p>
        </p:txBody>
      </p:sp>
      <p:pic>
        <p:nvPicPr>
          <p:cNvPr id="26419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" t="8818" r="2200" b="30981"/>
          <a:stretch/>
        </p:blipFill>
        <p:spPr>
          <a:xfrm>
            <a:off x="648182" y="2102142"/>
            <a:ext cx="7857557" cy="3308058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8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111083"/>
              </p:ext>
            </p:extLst>
          </p:nvPr>
        </p:nvGraphicFramePr>
        <p:xfrm>
          <a:off x="2590800" y="3124200"/>
          <a:ext cx="545782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08" name="Microsoft Draw Drawing" r:id="rId4" imgW="5664200" imgH="4140200" progId="MSDraw.Drawing.8.1">
                  <p:embed/>
                </p:oleObj>
              </mc:Choice>
              <mc:Fallback>
                <p:oleObj name="Microsoft Draw Drawing" r:id="rId4" imgW="5664200" imgH="4140200" progId="MSDraw.Drawing.8.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124200"/>
                        <a:ext cx="545782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834412"/>
              </p:ext>
            </p:extLst>
          </p:nvPr>
        </p:nvGraphicFramePr>
        <p:xfrm>
          <a:off x="2590800" y="1371600"/>
          <a:ext cx="545782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09" name="Microsoft Draw Drawing" r:id="rId6" imgW="5664200" imgH="4140200" progId="MSDraw.Drawing.8.1">
                  <p:embed/>
                </p:oleObj>
              </mc:Choice>
              <mc:Fallback>
                <p:oleObj name="Microsoft Draw Drawing" r:id="rId6" imgW="5664200" imgH="4140200" progId="MSDraw.Drawing.8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371600"/>
                        <a:ext cx="545782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Strobing</a:t>
            </a:r>
            <a:r>
              <a:rPr lang="en-US" dirty="0"/>
              <a:t>/Popping</a:t>
            </a:r>
          </a:p>
        </p:txBody>
      </p:sp>
      <p:graphicFrame>
        <p:nvGraphicFramePr>
          <p:cNvPr id="2068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63325"/>
              </p:ext>
            </p:extLst>
          </p:nvPr>
        </p:nvGraphicFramePr>
        <p:xfrm>
          <a:off x="2590800" y="4876800"/>
          <a:ext cx="545782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10" name="Microsoft Draw Drawing" r:id="rId7" imgW="5664200" imgH="4140200" progId="MSDraw.Drawing.8.1">
                  <p:embed/>
                </p:oleObj>
              </mc:Choice>
              <mc:Fallback>
                <p:oleObj name="Microsoft Draw Drawing" r:id="rId7" imgW="5664200" imgH="4140200" progId="MSDraw.Drawing.8.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876800"/>
                        <a:ext cx="545782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57" name="Rectangle 9"/>
          <p:cNvSpPr>
            <a:spLocks noChangeArrowheads="1"/>
          </p:cNvSpPr>
          <p:nvPr/>
        </p:nvSpPr>
        <p:spPr bwMode="auto">
          <a:xfrm>
            <a:off x="2743200" y="3429000"/>
            <a:ext cx="1219200" cy="12954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8" name="Rectangle 10"/>
          <p:cNvSpPr>
            <a:spLocks noChangeArrowheads="1"/>
          </p:cNvSpPr>
          <p:nvPr/>
        </p:nvSpPr>
        <p:spPr bwMode="auto">
          <a:xfrm>
            <a:off x="2743200" y="5257800"/>
            <a:ext cx="1371600" cy="12954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743200" y="1752600"/>
            <a:ext cx="914400" cy="12954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CB75F1-E522-D747-95D8-73C10FD62870}"/>
              </a:ext>
            </a:extLst>
          </p:cNvPr>
          <p:cNvSpPr/>
          <p:nvPr/>
        </p:nvSpPr>
        <p:spPr>
          <a:xfrm>
            <a:off x="2743200" y="1524000"/>
            <a:ext cx="533400" cy="1646238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B0498-33B0-B348-8258-AC7A1924C113}"/>
              </a:ext>
            </a:extLst>
          </p:cNvPr>
          <p:cNvSpPr/>
          <p:nvPr/>
        </p:nvSpPr>
        <p:spPr>
          <a:xfrm>
            <a:off x="3276600" y="1524000"/>
            <a:ext cx="533400" cy="1646238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8E67A2-EC89-6842-9AD3-4A24DAD9950B}"/>
              </a:ext>
            </a:extLst>
          </p:cNvPr>
          <p:cNvSpPr/>
          <p:nvPr/>
        </p:nvSpPr>
        <p:spPr>
          <a:xfrm>
            <a:off x="2743200" y="3276600"/>
            <a:ext cx="533400" cy="1646238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4DE905-9073-9A4C-A4AB-71102D3CB9BB}"/>
              </a:ext>
            </a:extLst>
          </p:cNvPr>
          <p:cNvSpPr/>
          <p:nvPr/>
        </p:nvSpPr>
        <p:spPr>
          <a:xfrm>
            <a:off x="3276600" y="3276600"/>
            <a:ext cx="533400" cy="1646238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7EDA51-849A-BD44-AE1F-F35976FA4D55}"/>
              </a:ext>
            </a:extLst>
          </p:cNvPr>
          <p:cNvSpPr/>
          <p:nvPr/>
        </p:nvSpPr>
        <p:spPr>
          <a:xfrm>
            <a:off x="2743200" y="5029200"/>
            <a:ext cx="533400" cy="1646238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A88BAA-6860-9140-AA48-6FD6486F8F22}"/>
              </a:ext>
            </a:extLst>
          </p:cNvPr>
          <p:cNvSpPr/>
          <p:nvPr/>
        </p:nvSpPr>
        <p:spPr>
          <a:xfrm>
            <a:off x="3276600" y="5029200"/>
            <a:ext cx="533400" cy="1646238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B95E9B-D510-2E42-AAD5-461A21C27570}"/>
              </a:ext>
            </a:extLst>
          </p:cNvPr>
          <p:cNvSpPr/>
          <p:nvPr/>
        </p:nvSpPr>
        <p:spPr>
          <a:xfrm>
            <a:off x="3817917" y="5029200"/>
            <a:ext cx="533400" cy="1646238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4" name="Picture 4" descr="48_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1013"/>
            <a:ext cx="8839200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might you fix aliasing?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0" name="Picture 4" descr="39_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1813"/>
            <a:ext cx="8686800" cy="579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4" name="Picture 4" descr="40_9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36"/>
          <a:stretch/>
        </p:blipFill>
        <p:spPr bwMode="auto">
          <a:xfrm>
            <a:off x="152400" y="1143000"/>
            <a:ext cx="88392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0723B-6970-E54D-AE00-05D304DD1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41_93">
            <a:extLst>
              <a:ext uri="{FF2B5EF4-FFF2-40B4-BE49-F238E27FC236}">
                <a16:creationId xmlns:a16="http://schemas.microsoft.com/office/drawing/2014/main" id="{4344F58F-E9EB-3647-B964-9BEB274ACC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4267"/>
            <a:ext cx="8229600" cy="547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42_93">
            <a:extLst>
              <a:ext uri="{FF2B5EF4-FFF2-40B4-BE49-F238E27FC236}">
                <a16:creationId xmlns:a16="http://schemas.microsoft.com/office/drawing/2014/main" id="{946251B7-B367-0F48-9C01-88848D31E7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124266"/>
            <a:ext cx="8229599" cy="547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Theory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Shannon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sampling theory (1D):</a:t>
            </a:r>
          </a:p>
          <a:p>
            <a:pPr lvl="1"/>
            <a:r>
              <a:rPr lang="en-US" dirty="0"/>
              <a:t>A band limited signal f(t) with cut off frequency </a:t>
            </a:r>
            <a:r>
              <a:rPr lang="en-US" dirty="0" err="1"/>
              <a:t>w</a:t>
            </a:r>
            <a:r>
              <a:rPr lang="en-US" baseline="-25000" dirty="0" err="1"/>
              <a:t>F</a:t>
            </a:r>
            <a:r>
              <a:rPr lang="en-US" dirty="0"/>
              <a:t> may be perfectly reconstructed from its samples f(nT</a:t>
            </a:r>
            <a:r>
              <a:rPr lang="en-US" baseline="-25000" dirty="0"/>
              <a:t>0</a:t>
            </a:r>
            <a:r>
              <a:rPr lang="en-US" dirty="0"/>
              <a:t>) if 2</a:t>
            </a:r>
            <a:r>
              <a:rPr lang="en-US" dirty="0">
                <a:latin typeface="Symbol" charset="0"/>
              </a:rPr>
              <a:t>p</a:t>
            </a:r>
            <a:r>
              <a:rPr lang="en-US" dirty="0"/>
              <a:t>/T</a:t>
            </a:r>
            <a:r>
              <a:rPr lang="en-US" baseline="-25000" dirty="0"/>
              <a:t>0</a:t>
            </a:r>
            <a:r>
              <a:rPr lang="en-US" dirty="0"/>
              <a:t> &gt;= 2w</a:t>
            </a:r>
            <a:r>
              <a:rPr lang="en-US" baseline="-25000" dirty="0"/>
              <a:t>F</a:t>
            </a:r>
            <a:endParaRPr lang="en-US" dirty="0"/>
          </a:p>
          <a:p>
            <a:pPr lvl="1"/>
            <a:r>
              <a:rPr lang="en-US" dirty="0" err="1"/>
              <a:t>w</a:t>
            </a:r>
            <a:r>
              <a:rPr lang="en-US" baseline="-25000" dirty="0" err="1"/>
              <a:t>F</a:t>
            </a:r>
            <a:r>
              <a:rPr lang="en-US" dirty="0"/>
              <a:t> == Nyquist limit</a:t>
            </a:r>
          </a:p>
          <a:p>
            <a:r>
              <a:rPr lang="en-US" dirty="0"/>
              <a:t>Alternatively: </a:t>
            </a:r>
          </a:p>
          <a:p>
            <a:pPr lvl="1"/>
            <a:r>
              <a:rPr lang="en-US" dirty="0"/>
              <a:t>a signal can be reconstructed exactly from samples only if the highest frequency is less than half the sampling rate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 descr="30_9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9" t="9994" r="48055" b="12484"/>
          <a:stretch/>
        </p:blipFill>
        <p:spPr bwMode="auto">
          <a:xfrm>
            <a:off x="1041400" y="608013"/>
            <a:ext cx="3708400" cy="471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57800" y="1828800"/>
            <a:ext cx="25661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Original Scene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57800" y="4174499"/>
            <a:ext cx="20046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Luminosity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a Sine Wave</a:t>
            </a:r>
          </a:p>
        </p:txBody>
      </p:sp>
      <p:pic>
        <p:nvPicPr>
          <p:cNvPr id="262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" r="5552"/>
          <a:stretch>
            <a:fillRect/>
          </a:stretch>
        </p:blipFill>
        <p:spPr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Alias?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Plot based on frequency</a:t>
            </a:r>
          </a:p>
          <a:p>
            <a:pPr lvl="1"/>
            <a:r>
              <a:rPr lang="en-US" dirty="0"/>
              <a:t>Like audio equalizer</a:t>
            </a:r>
          </a:p>
          <a:p>
            <a:pPr lvl="1"/>
            <a:r>
              <a:rPr lang="en-US" dirty="0"/>
              <a:t>Fourier transform</a:t>
            </a:r>
          </a:p>
        </p:txBody>
      </p:sp>
      <p:pic>
        <p:nvPicPr>
          <p:cNvPr id="4" name="Picture 3" descr="maggy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286336"/>
            <a:ext cx="2286000" cy="3048000"/>
          </a:xfrm>
          <a:prstGeom prst="rect">
            <a:avLst/>
          </a:prstGeom>
        </p:spPr>
      </p:pic>
      <p:pic>
        <p:nvPicPr>
          <p:cNvPr id="5" name="Picture 4" descr="fouri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76600"/>
            <a:ext cx="228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85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Alias?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Sampling replicates spectrum in a grid</a:t>
            </a:r>
          </a:p>
          <a:p>
            <a:pPr lvl="1"/>
            <a:r>
              <a:rPr lang="en-US" dirty="0"/>
              <a:t>Aliasing when they overlap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38200" y="3276600"/>
            <a:ext cx="7467600" cy="3048000"/>
            <a:chOff x="838200" y="3276600"/>
            <a:chExt cx="7467600" cy="3048000"/>
          </a:xfrm>
        </p:grpSpPr>
        <p:grpSp>
          <p:nvGrpSpPr>
            <p:cNvPr id="8" name="Group 7"/>
            <p:cNvGrpSpPr/>
            <p:nvPr/>
          </p:nvGrpSpPr>
          <p:grpSpPr>
            <a:xfrm>
              <a:off x="6019800" y="3276600"/>
              <a:ext cx="2286000" cy="3048000"/>
              <a:chOff x="5029200" y="3276600"/>
              <a:chExt cx="2286000" cy="3048000"/>
            </a:xfrm>
          </p:grpSpPr>
          <p:pic>
            <p:nvPicPr>
              <p:cNvPr id="5" name="Picture 4" descr="fourier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9200" y="3276600"/>
                <a:ext cx="2286000" cy="3048000"/>
              </a:xfrm>
              <a:prstGeom prst="rect">
                <a:avLst/>
              </a:prstGeom>
            </p:spPr>
          </p:pic>
          <p:sp>
            <p:nvSpPr>
              <p:cNvPr id="6" name="Rectangle 5"/>
              <p:cNvSpPr>
                <a:spLocks noChangeAspect="1"/>
              </p:cNvSpPr>
              <p:nvPr/>
            </p:nvSpPr>
            <p:spPr>
              <a:xfrm>
                <a:off x="5943600" y="4495800"/>
                <a:ext cx="457200" cy="609600"/>
              </a:xfrm>
              <a:prstGeom prst="rect">
                <a:avLst/>
              </a:prstGeom>
              <a:noFill/>
              <a:ln w="38100" cmpd="sng">
                <a:solidFill>
                  <a:srgbClr val="4F81B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38200" y="3276600"/>
              <a:ext cx="2286000" cy="3048000"/>
              <a:chOff x="1905000" y="3286336"/>
              <a:chExt cx="2286000" cy="3048000"/>
            </a:xfrm>
          </p:grpSpPr>
          <p:pic>
            <p:nvPicPr>
              <p:cNvPr id="4" name="Picture 3" descr="maggy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000" y="3286336"/>
                <a:ext cx="2286000" cy="3048000"/>
              </a:xfrm>
              <a:prstGeom prst="rect">
                <a:avLst/>
              </a:prstGeom>
            </p:spPr>
          </p:pic>
          <p:grpSp>
            <p:nvGrpSpPr>
              <p:cNvPr id="3106" name="Group 3105"/>
              <p:cNvGrpSpPr/>
              <p:nvPr/>
            </p:nvGrpSpPr>
            <p:grpSpPr>
              <a:xfrm>
                <a:off x="1949450" y="3308350"/>
                <a:ext cx="2209800" cy="2997200"/>
                <a:chOff x="381000" y="3352800"/>
                <a:chExt cx="1691584" cy="2290008"/>
              </a:xfrm>
            </p:grpSpPr>
            <p:grpSp>
              <p:nvGrpSpPr>
                <p:cNvPr id="2082" name="Group 2081"/>
                <p:cNvGrpSpPr/>
                <p:nvPr/>
              </p:nvGrpSpPr>
              <p:grpSpPr>
                <a:xfrm>
                  <a:off x="381000" y="3352800"/>
                  <a:ext cx="1691584" cy="539496"/>
                  <a:chOff x="381000" y="3352800"/>
                  <a:chExt cx="1691584" cy="539496"/>
                </a:xfrm>
              </p:grpSpPr>
              <p:grpSp>
                <p:nvGrpSpPr>
                  <p:cNvPr id="1775" name="Group 1774"/>
                  <p:cNvGrpSpPr/>
                  <p:nvPr/>
                </p:nvGrpSpPr>
                <p:grpSpPr>
                  <a:xfrm>
                    <a:off x="381000" y="335280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752" name="Group 1751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742" name="Oval 174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43" name="Oval 174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44" name="Oval 174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45" name="Oval 174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46" name="Oval 174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47" name="Oval 174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48" name="Oval 174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49" name="Oval 174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0" name="Oval 174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1" name="Oval 175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53" name="Group 1752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754" name="Oval 175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5" name="Oval 175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6" name="Oval 175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7" name="Oval 175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8" name="Oval 175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9" name="Oval 175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60" name="Oval 175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61" name="Oval 176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62" name="Oval 176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63" name="Oval 176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64" name="Group 1763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765" name="Oval 176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66" name="Oval 176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67" name="Oval 176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68" name="Oval 176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69" name="Oval 176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0" name="Oval 176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1" name="Oval 177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2" name="Oval 177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3" name="Oval 177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4" name="Oval 177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776" name="Group 1775"/>
                  <p:cNvGrpSpPr/>
                  <p:nvPr/>
                </p:nvGrpSpPr>
                <p:grpSpPr>
                  <a:xfrm>
                    <a:off x="381000" y="341071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777" name="Group 1776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00" name="Oval 179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1" name="Oval 180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2" name="Oval 180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3" name="Oval 180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4" name="Oval 180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5" name="Oval 180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6" name="Oval 180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7" name="Oval 180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8" name="Oval 180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9" name="Oval 180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78" name="Group 1777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790" name="Oval 178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1" name="Oval 179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2" name="Oval 179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3" name="Oval 179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4" name="Oval 179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5" name="Oval 179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6" name="Oval 179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7" name="Oval 179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8" name="Oval 179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9" name="Oval 179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79" name="Group 1778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780" name="Oval 177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1" name="Oval 178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2" name="Oval 178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3" name="Oval 178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4" name="Oval 178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5" name="Oval 178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6" name="Oval 178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7" name="Oval 178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8" name="Oval 178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9" name="Oval 178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810" name="Group 1809"/>
                  <p:cNvGrpSpPr/>
                  <p:nvPr/>
                </p:nvGrpSpPr>
                <p:grpSpPr>
                  <a:xfrm>
                    <a:off x="381000" y="346862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811" name="Group 1810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34" name="Oval 183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5" name="Oval 183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6" name="Oval 183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7" name="Oval 183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8" name="Oval 183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9" name="Oval 183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0" name="Oval 183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1" name="Oval 184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2" name="Oval 184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3" name="Oval 184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12" name="Group 1811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24" name="Oval 182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5" name="Oval 182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6" name="Oval 182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7" name="Oval 182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8" name="Oval 182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9" name="Oval 182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0" name="Oval 182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1" name="Oval 183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2" name="Oval 183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3" name="Oval 183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13" name="Group 1812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14" name="Oval 181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15" name="Oval 181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16" name="Oval 181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17" name="Oval 181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18" name="Oval 181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19" name="Oval 181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0" name="Oval 181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1" name="Oval 182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2" name="Oval 182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3" name="Oval 182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844" name="Group 1843"/>
                  <p:cNvGrpSpPr/>
                  <p:nvPr/>
                </p:nvGrpSpPr>
                <p:grpSpPr>
                  <a:xfrm>
                    <a:off x="381000" y="352653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845" name="Group 1844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68" name="Oval 186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9" name="Oval 186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70" name="Oval 186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71" name="Oval 187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72" name="Oval 187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73" name="Oval 187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74" name="Oval 187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75" name="Oval 187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76" name="Oval 187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77" name="Oval 187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46" name="Group 1845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58" name="Oval 185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59" name="Oval 185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0" name="Oval 185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1" name="Oval 186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2" name="Oval 186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3" name="Oval 186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4" name="Oval 186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5" name="Oval 186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6" name="Oval 186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7" name="Oval 186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47" name="Group 1846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48" name="Oval 184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9" name="Oval 184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50" name="Oval 184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51" name="Oval 185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52" name="Oval 185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53" name="Oval 185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54" name="Oval 185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55" name="Oval 185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56" name="Oval 185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57" name="Oval 185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878" name="Group 1877"/>
                  <p:cNvGrpSpPr/>
                  <p:nvPr/>
                </p:nvGrpSpPr>
                <p:grpSpPr>
                  <a:xfrm>
                    <a:off x="381000" y="358444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879" name="Group 1878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02" name="Oval 190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3" name="Oval 190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4" name="Oval 190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5" name="Oval 190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6" name="Oval 190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7" name="Oval 190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8" name="Oval 190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9" name="Oval 190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10" name="Oval 190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11" name="Oval 191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80" name="Group 1879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92" name="Oval 189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93" name="Oval 189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94" name="Oval 189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95" name="Oval 189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96" name="Oval 189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97" name="Oval 189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98" name="Oval 189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99" name="Oval 189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0" name="Oval 189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1" name="Oval 190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81" name="Group 1880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82" name="Oval 188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3" name="Oval 188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4" name="Oval 188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5" name="Oval 188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6" name="Oval 188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7" name="Oval 188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8" name="Oval 188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9" name="Oval 188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90" name="Oval 188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91" name="Oval 189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912" name="Group 1911"/>
                  <p:cNvGrpSpPr/>
                  <p:nvPr/>
                </p:nvGrpSpPr>
                <p:grpSpPr>
                  <a:xfrm>
                    <a:off x="381000" y="364236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913" name="Group 1912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36" name="Oval 193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37" name="Oval 193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38" name="Oval 193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39" name="Oval 193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40" name="Oval 193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41" name="Oval 194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42" name="Oval 194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43" name="Oval 194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44" name="Oval 194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45" name="Oval 194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14" name="Group 1913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26" name="Oval 192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7" name="Oval 192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8" name="Oval 192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9" name="Oval 192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30" name="Oval 192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31" name="Oval 193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32" name="Oval 193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33" name="Oval 193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34" name="Oval 193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35" name="Oval 193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15" name="Group 1914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16" name="Oval 191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17" name="Oval 191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18" name="Oval 191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19" name="Oval 191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0" name="Oval 191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1" name="Oval 192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2" name="Oval 192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3" name="Oval 192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4" name="Oval 192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5" name="Oval 192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946" name="Group 1945"/>
                  <p:cNvGrpSpPr/>
                  <p:nvPr/>
                </p:nvGrpSpPr>
                <p:grpSpPr>
                  <a:xfrm>
                    <a:off x="381000" y="370027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947" name="Group 1946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70" name="Oval 196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71" name="Oval 197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72" name="Oval 197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73" name="Oval 197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74" name="Oval 197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75" name="Oval 197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76" name="Oval 197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77" name="Oval 197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78" name="Oval 197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79" name="Oval 197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48" name="Group 1947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60" name="Oval 195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1" name="Oval 196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2" name="Oval 196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3" name="Oval 196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4" name="Oval 196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5" name="Oval 196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6" name="Oval 196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7" name="Oval 196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8" name="Oval 196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9" name="Oval 196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49" name="Group 1948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50" name="Oval 194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51" name="Oval 195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52" name="Oval 195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53" name="Oval 195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54" name="Oval 195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55" name="Oval 195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56" name="Oval 195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57" name="Oval 195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58" name="Oval 195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59" name="Oval 195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980" name="Group 1979"/>
                  <p:cNvGrpSpPr/>
                  <p:nvPr/>
                </p:nvGrpSpPr>
                <p:grpSpPr>
                  <a:xfrm>
                    <a:off x="381000" y="375818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981" name="Group 1980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04" name="Oval 200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5" name="Oval 200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6" name="Oval 200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7" name="Oval 200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8" name="Oval 200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9" name="Oval 200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10" name="Oval 200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11" name="Oval 201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12" name="Oval 201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13" name="Oval 201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82" name="Group 1981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94" name="Oval 199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5" name="Oval 199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6" name="Oval 199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7" name="Oval 199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8" name="Oval 199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9" name="Oval 199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0" name="Oval 199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1" name="Oval 200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2" name="Oval 200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3" name="Oval 200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83" name="Group 1982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84" name="Oval 198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85" name="Oval 198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86" name="Oval 198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87" name="Oval 198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88" name="Oval 198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89" name="Oval 198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0" name="Oval 198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1" name="Oval 199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2" name="Oval 199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3" name="Oval 199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14" name="Group 2013"/>
                  <p:cNvGrpSpPr/>
                  <p:nvPr/>
                </p:nvGrpSpPr>
                <p:grpSpPr>
                  <a:xfrm>
                    <a:off x="381000" y="381609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015" name="Group 2014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38" name="Oval 203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9" name="Oval 203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40" name="Oval 203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41" name="Oval 204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42" name="Oval 204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43" name="Oval 204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44" name="Oval 204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45" name="Oval 204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46" name="Oval 204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47" name="Oval 204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16" name="Group 2015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28" name="Oval 202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9" name="Oval 202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0" name="Oval 202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1" name="Oval 203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2" name="Oval 203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3" name="Oval 203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4" name="Oval 203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5" name="Oval 203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6" name="Oval 203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7" name="Oval 203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17" name="Group 2016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18" name="Oval 201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19" name="Oval 201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0" name="Oval 201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1" name="Oval 202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2" name="Oval 202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3" name="Oval 202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4" name="Oval 202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5" name="Oval 202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6" name="Oval 202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7" name="Oval 202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48" name="Group 2047"/>
                  <p:cNvGrpSpPr/>
                  <p:nvPr/>
                </p:nvGrpSpPr>
                <p:grpSpPr>
                  <a:xfrm>
                    <a:off x="381000" y="387400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049" name="Group 2048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72" name="Oval 207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3" name="Oval 207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4" name="Oval 207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5" name="Oval 207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6" name="Oval 207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7" name="Oval 207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8" name="Oval 207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9" name="Oval 207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80" name="Oval 207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81" name="Oval 208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50" name="Group 2049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62" name="Oval 206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3" name="Oval 206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4" name="Oval 206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5" name="Oval 206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6" name="Oval 206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7" name="Oval 206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8" name="Oval 206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9" name="Oval 206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0" name="Oval 206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1" name="Oval 207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51" name="Group 2050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52" name="Oval 205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3" name="Oval 205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4" name="Oval 205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5" name="Oval 205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6" name="Oval 205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7" name="Oval 205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8" name="Oval 205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9" name="Oval 205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0" name="Oval 205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1" name="Oval 206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083" name="Group 2082"/>
                <p:cNvGrpSpPr/>
                <p:nvPr/>
              </p:nvGrpSpPr>
              <p:grpSpPr>
                <a:xfrm>
                  <a:off x="381000" y="3936304"/>
                  <a:ext cx="1691584" cy="539496"/>
                  <a:chOff x="381000" y="3352800"/>
                  <a:chExt cx="1691584" cy="539496"/>
                </a:xfrm>
              </p:grpSpPr>
              <p:grpSp>
                <p:nvGrpSpPr>
                  <p:cNvPr id="2084" name="Group 2083"/>
                  <p:cNvGrpSpPr/>
                  <p:nvPr/>
                </p:nvGrpSpPr>
                <p:grpSpPr>
                  <a:xfrm>
                    <a:off x="381000" y="335280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391" name="Group 2390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14" name="Oval 241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5" name="Oval 241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6" name="Oval 241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7" name="Oval 241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8" name="Oval 241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9" name="Oval 241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20" name="Oval 241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21" name="Oval 242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22" name="Oval 242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23" name="Oval 242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92" name="Group 2391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04" name="Oval 240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5" name="Oval 240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6" name="Oval 240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7" name="Oval 240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8" name="Oval 240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9" name="Oval 240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0" name="Oval 240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1" name="Oval 241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2" name="Oval 241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3" name="Oval 241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93" name="Group 2392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94" name="Oval 239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95" name="Oval 239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96" name="Oval 239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97" name="Oval 239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98" name="Oval 239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99" name="Oval 239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0" name="Oval 239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1" name="Oval 240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2" name="Oval 240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3" name="Oval 240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85" name="Group 2084"/>
                  <p:cNvGrpSpPr/>
                  <p:nvPr/>
                </p:nvGrpSpPr>
                <p:grpSpPr>
                  <a:xfrm>
                    <a:off x="381000" y="341071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358" name="Group 2357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81" name="Oval 238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2" name="Oval 238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3" name="Oval 238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4" name="Oval 238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5" name="Oval 238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6" name="Oval 238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7" name="Oval 238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8" name="Oval 238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9" name="Oval 238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90" name="Oval 238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59" name="Group 2358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71" name="Oval 237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72" name="Oval 237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73" name="Oval 237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74" name="Oval 237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75" name="Oval 237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76" name="Oval 237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77" name="Oval 237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78" name="Oval 237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79" name="Oval 237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0" name="Oval 237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60" name="Group 2359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61" name="Oval 236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2" name="Oval 236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3" name="Oval 236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4" name="Oval 236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5" name="Oval 236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6" name="Oval 236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7" name="Oval 236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8" name="Oval 236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9" name="Oval 236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70" name="Oval 236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86" name="Group 2085"/>
                  <p:cNvGrpSpPr/>
                  <p:nvPr/>
                </p:nvGrpSpPr>
                <p:grpSpPr>
                  <a:xfrm>
                    <a:off x="381000" y="346862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325" name="Group 2324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48" name="Oval 234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9" name="Oval 234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0" name="Oval 234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1" name="Oval 235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2" name="Oval 235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3" name="Oval 235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4" name="Oval 235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5" name="Oval 235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6" name="Oval 235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7" name="Oval 235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26" name="Group 2325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38" name="Oval 233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9" name="Oval 233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0" name="Oval 233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1" name="Oval 234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2" name="Oval 234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3" name="Oval 234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4" name="Oval 234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5" name="Oval 234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6" name="Oval 234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7" name="Oval 234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27" name="Group 2326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28" name="Oval 232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29" name="Oval 232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0" name="Oval 232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1" name="Oval 233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2" name="Oval 233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3" name="Oval 233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4" name="Oval 233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5" name="Oval 233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6" name="Oval 233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7" name="Oval 233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87" name="Group 2086"/>
                  <p:cNvGrpSpPr/>
                  <p:nvPr/>
                </p:nvGrpSpPr>
                <p:grpSpPr>
                  <a:xfrm>
                    <a:off x="381000" y="352653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292" name="Group 2291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15" name="Oval 231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6" name="Oval 231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7" name="Oval 231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8" name="Oval 231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9" name="Oval 231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20" name="Oval 231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21" name="Oval 232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22" name="Oval 232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23" name="Oval 232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24" name="Oval 232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93" name="Group 2292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05" name="Oval 230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06" name="Oval 230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07" name="Oval 230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08" name="Oval 230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09" name="Oval 230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0" name="Oval 230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1" name="Oval 231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2" name="Oval 231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3" name="Oval 231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4" name="Oval 231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94" name="Group 2293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95" name="Oval 229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6" name="Oval 229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7" name="Oval 229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8" name="Oval 229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9" name="Oval 229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00" name="Oval 229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01" name="Oval 230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02" name="Oval 230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03" name="Oval 230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04" name="Oval 230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88" name="Group 2087"/>
                  <p:cNvGrpSpPr/>
                  <p:nvPr/>
                </p:nvGrpSpPr>
                <p:grpSpPr>
                  <a:xfrm>
                    <a:off x="381000" y="358444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259" name="Group 2258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82" name="Oval 228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83" name="Oval 228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84" name="Oval 228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85" name="Oval 228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86" name="Oval 228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87" name="Oval 228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88" name="Oval 228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89" name="Oval 228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0" name="Oval 228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1" name="Oval 229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60" name="Group 2259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72" name="Oval 227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3" name="Oval 227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4" name="Oval 227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5" name="Oval 227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6" name="Oval 227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7" name="Oval 227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8" name="Oval 227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9" name="Oval 227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80" name="Oval 227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81" name="Oval 228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61" name="Group 2260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62" name="Oval 226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3" name="Oval 226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4" name="Oval 226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5" name="Oval 226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6" name="Oval 226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7" name="Oval 226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8" name="Oval 226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9" name="Oval 226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0" name="Oval 226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1" name="Oval 227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89" name="Group 2088"/>
                  <p:cNvGrpSpPr/>
                  <p:nvPr/>
                </p:nvGrpSpPr>
                <p:grpSpPr>
                  <a:xfrm>
                    <a:off x="381000" y="364236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226" name="Group 2225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49" name="Oval 224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0" name="Oval 224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1" name="Oval 225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2" name="Oval 225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3" name="Oval 225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4" name="Oval 225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5" name="Oval 225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6" name="Oval 225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7" name="Oval 225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8" name="Oval 225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27" name="Group 2226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39" name="Oval 223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40" name="Oval 223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41" name="Oval 224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42" name="Oval 224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43" name="Oval 224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44" name="Oval 224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45" name="Oval 224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46" name="Oval 224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47" name="Oval 224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48" name="Oval 224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28" name="Group 2227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29" name="Oval 222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0" name="Oval 222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1" name="Oval 223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2" name="Oval 223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3" name="Oval 223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4" name="Oval 223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5" name="Oval 223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6" name="Oval 223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7" name="Oval 223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8" name="Oval 223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90" name="Group 2089"/>
                  <p:cNvGrpSpPr/>
                  <p:nvPr/>
                </p:nvGrpSpPr>
                <p:grpSpPr>
                  <a:xfrm>
                    <a:off x="381000" y="370027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193" name="Group 2192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16" name="Oval 221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7" name="Oval 221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8" name="Oval 221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9" name="Oval 221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20" name="Oval 221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21" name="Oval 222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22" name="Oval 222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23" name="Oval 222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24" name="Oval 222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25" name="Oval 222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94" name="Group 2193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06" name="Oval 220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7" name="Oval 220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8" name="Oval 220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9" name="Oval 220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0" name="Oval 220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1" name="Oval 221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2" name="Oval 221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3" name="Oval 221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4" name="Oval 221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5" name="Oval 221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95" name="Group 2194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96" name="Oval 219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97" name="Oval 219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98" name="Oval 219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99" name="Oval 219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0" name="Oval 219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1" name="Oval 220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2" name="Oval 220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3" name="Oval 220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4" name="Oval 220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5" name="Oval 220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91" name="Group 2090"/>
                  <p:cNvGrpSpPr/>
                  <p:nvPr/>
                </p:nvGrpSpPr>
                <p:grpSpPr>
                  <a:xfrm>
                    <a:off x="381000" y="375818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160" name="Group 2159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83" name="Oval 218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4" name="Oval 218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5" name="Oval 218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6" name="Oval 218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7" name="Oval 218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8" name="Oval 218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9" name="Oval 218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90" name="Oval 218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91" name="Oval 219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92" name="Oval 219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61" name="Group 2160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73" name="Oval 217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4" name="Oval 217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5" name="Oval 217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6" name="Oval 217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7" name="Oval 217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8" name="Oval 217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9" name="Oval 217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0" name="Oval 217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1" name="Oval 218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2" name="Oval 218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62" name="Group 2161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63" name="Oval 216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64" name="Oval 216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65" name="Oval 216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66" name="Oval 216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67" name="Oval 216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68" name="Oval 216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69" name="Oval 216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0" name="Oval 216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1" name="Oval 217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2" name="Oval 217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92" name="Group 2091"/>
                  <p:cNvGrpSpPr/>
                  <p:nvPr/>
                </p:nvGrpSpPr>
                <p:grpSpPr>
                  <a:xfrm>
                    <a:off x="381000" y="381609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127" name="Group 2126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50" name="Oval 214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1" name="Oval 215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2" name="Oval 215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3" name="Oval 215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4" name="Oval 215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5" name="Oval 215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6" name="Oval 215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7" name="Oval 215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8" name="Oval 215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9" name="Oval 215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28" name="Group 2127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40" name="Oval 213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1" name="Oval 214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2" name="Oval 214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3" name="Oval 214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4" name="Oval 214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5" name="Oval 214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6" name="Oval 214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7" name="Oval 214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8" name="Oval 214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9" name="Oval 214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29" name="Group 2128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30" name="Oval 212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1" name="Oval 213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2" name="Oval 213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3" name="Oval 213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4" name="Oval 213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5" name="Oval 213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6" name="Oval 213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7" name="Oval 213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8" name="Oval 213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9" name="Oval 213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93" name="Group 2092"/>
                  <p:cNvGrpSpPr/>
                  <p:nvPr/>
                </p:nvGrpSpPr>
                <p:grpSpPr>
                  <a:xfrm>
                    <a:off x="381000" y="387400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094" name="Group 2093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17" name="Oval 211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8" name="Oval 211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9" name="Oval 211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20" name="Oval 211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21" name="Oval 212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22" name="Oval 212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23" name="Oval 212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24" name="Oval 212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25" name="Oval 212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26" name="Oval 212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95" name="Group 2094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07" name="Oval 210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08" name="Oval 210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09" name="Oval 210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0" name="Oval 210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1" name="Oval 211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2" name="Oval 211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3" name="Oval 211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4" name="Oval 211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5" name="Oval 211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6" name="Oval 211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96" name="Group 2095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97" name="Oval 209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98" name="Oval 209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99" name="Oval 209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00" name="Oval 209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01" name="Oval 210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02" name="Oval 210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03" name="Oval 210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04" name="Oval 210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05" name="Oval 210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06" name="Oval 210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424" name="Group 2423"/>
                <p:cNvGrpSpPr/>
                <p:nvPr/>
              </p:nvGrpSpPr>
              <p:grpSpPr>
                <a:xfrm>
                  <a:off x="381000" y="4519808"/>
                  <a:ext cx="1691584" cy="539496"/>
                  <a:chOff x="381000" y="3352800"/>
                  <a:chExt cx="1691584" cy="539496"/>
                </a:xfrm>
              </p:grpSpPr>
              <p:grpSp>
                <p:nvGrpSpPr>
                  <p:cNvPr id="2425" name="Group 2424"/>
                  <p:cNvGrpSpPr/>
                  <p:nvPr/>
                </p:nvGrpSpPr>
                <p:grpSpPr>
                  <a:xfrm>
                    <a:off x="381000" y="335280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732" name="Group 2731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55" name="Oval 275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56" name="Oval 275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57" name="Oval 275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58" name="Oval 275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59" name="Oval 275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60" name="Oval 275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61" name="Oval 276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62" name="Oval 276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63" name="Oval 276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64" name="Oval 276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33" name="Group 2732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45" name="Oval 274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46" name="Oval 274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47" name="Oval 274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48" name="Oval 274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49" name="Oval 274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50" name="Oval 274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51" name="Oval 275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52" name="Oval 275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53" name="Oval 275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54" name="Oval 275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34" name="Group 2733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35" name="Oval 273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36" name="Oval 273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37" name="Oval 273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38" name="Oval 273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39" name="Oval 273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40" name="Oval 273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41" name="Oval 274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42" name="Oval 274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43" name="Oval 274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44" name="Oval 274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26" name="Group 2425"/>
                  <p:cNvGrpSpPr/>
                  <p:nvPr/>
                </p:nvGrpSpPr>
                <p:grpSpPr>
                  <a:xfrm>
                    <a:off x="381000" y="341071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699" name="Group 2698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22" name="Oval 272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23" name="Oval 272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24" name="Oval 272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25" name="Oval 272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26" name="Oval 272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27" name="Oval 272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28" name="Oval 272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29" name="Oval 272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30" name="Oval 272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31" name="Oval 273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00" name="Group 2699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12" name="Oval 271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13" name="Oval 271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14" name="Oval 271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15" name="Oval 271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16" name="Oval 271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17" name="Oval 271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18" name="Oval 271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19" name="Oval 271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20" name="Oval 271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21" name="Oval 272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01" name="Group 2700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02" name="Oval 270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03" name="Oval 270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04" name="Oval 270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05" name="Oval 270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06" name="Oval 270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07" name="Oval 270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08" name="Oval 270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09" name="Oval 270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10" name="Oval 270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11" name="Oval 271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27" name="Group 2426"/>
                  <p:cNvGrpSpPr/>
                  <p:nvPr/>
                </p:nvGrpSpPr>
                <p:grpSpPr>
                  <a:xfrm>
                    <a:off x="381000" y="346862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666" name="Group 2665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89" name="Oval 268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90" name="Oval 268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91" name="Oval 269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92" name="Oval 269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93" name="Oval 269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94" name="Oval 269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95" name="Oval 269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96" name="Oval 269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97" name="Oval 269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98" name="Oval 269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667" name="Group 2666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79" name="Oval 267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80" name="Oval 267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81" name="Oval 268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82" name="Oval 268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83" name="Oval 268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84" name="Oval 268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85" name="Oval 268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86" name="Oval 268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87" name="Oval 268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88" name="Oval 268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668" name="Group 2667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69" name="Oval 266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70" name="Oval 266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71" name="Oval 267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72" name="Oval 267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73" name="Oval 267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74" name="Oval 267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75" name="Oval 267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76" name="Oval 267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77" name="Oval 267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78" name="Oval 267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28" name="Group 2427"/>
                  <p:cNvGrpSpPr/>
                  <p:nvPr/>
                </p:nvGrpSpPr>
                <p:grpSpPr>
                  <a:xfrm>
                    <a:off x="381000" y="352653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633" name="Group 2632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56" name="Oval 265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57" name="Oval 265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58" name="Oval 265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59" name="Oval 265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60" name="Oval 265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61" name="Oval 266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62" name="Oval 266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63" name="Oval 266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64" name="Oval 266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65" name="Oval 266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634" name="Group 2633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46" name="Oval 264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47" name="Oval 264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48" name="Oval 264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49" name="Oval 264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50" name="Oval 264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51" name="Oval 265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52" name="Oval 265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53" name="Oval 265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54" name="Oval 265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55" name="Oval 265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635" name="Group 2634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36" name="Oval 263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37" name="Oval 263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38" name="Oval 263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39" name="Oval 263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40" name="Oval 263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41" name="Oval 264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42" name="Oval 264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43" name="Oval 264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44" name="Oval 264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45" name="Oval 264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29" name="Group 2428"/>
                  <p:cNvGrpSpPr/>
                  <p:nvPr/>
                </p:nvGrpSpPr>
                <p:grpSpPr>
                  <a:xfrm>
                    <a:off x="381000" y="358444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600" name="Group 2599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23" name="Oval 262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24" name="Oval 262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25" name="Oval 262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26" name="Oval 262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27" name="Oval 262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28" name="Oval 262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29" name="Oval 262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30" name="Oval 262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31" name="Oval 263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32" name="Oval 263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601" name="Group 2600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13" name="Oval 261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14" name="Oval 261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15" name="Oval 261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16" name="Oval 261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17" name="Oval 261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18" name="Oval 261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19" name="Oval 261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20" name="Oval 261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21" name="Oval 262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22" name="Oval 262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602" name="Group 2601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03" name="Oval 260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04" name="Oval 260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05" name="Oval 260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06" name="Oval 260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07" name="Oval 260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08" name="Oval 260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09" name="Oval 260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10" name="Oval 260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11" name="Oval 261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12" name="Oval 261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30" name="Group 2429"/>
                  <p:cNvGrpSpPr/>
                  <p:nvPr/>
                </p:nvGrpSpPr>
                <p:grpSpPr>
                  <a:xfrm>
                    <a:off x="381000" y="364236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567" name="Group 2566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90" name="Oval 258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1" name="Oval 259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2" name="Oval 259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3" name="Oval 259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4" name="Oval 259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5" name="Oval 259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6" name="Oval 259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7" name="Oval 259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8" name="Oval 259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9" name="Oval 259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68" name="Group 2567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80" name="Oval 257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81" name="Oval 258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82" name="Oval 258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83" name="Oval 258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84" name="Oval 258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85" name="Oval 258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86" name="Oval 258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87" name="Oval 258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88" name="Oval 258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89" name="Oval 258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69" name="Group 2568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70" name="Oval 256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1" name="Oval 257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2" name="Oval 257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3" name="Oval 257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4" name="Oval 257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5" name="Oval 257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6" name="Oval 257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7" name="Oval 257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8" name="Oval 257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9" name="Oval 257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31" name="Group 2430"/>
                  <p:cNvGrpSpPr/>
                  <p:nvPr/>
                </p:nvGrpSpPr>
                <p:grpSpPr>
                  <a:xfrm>
                    <a:off x="381000" y="370027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534" name="Group 2533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57" name="Oval 255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58" name="Oval 255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59" name="Oval 255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0" name="Oval 255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1" name="Oval 256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2" name="Oval 256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3" name="Oval 256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4" name="Oval 256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5" name="Oval 256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6" name="Oval 256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35" name="Group 2534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47" name="Oval 254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8" name="Oval 254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9" name="Oval 254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50" name="Oval 254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51" name="Oval 255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52" name="Oval 255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53" name="Oval 255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54" name="Oval 255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55" name="Oval 255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56" name="Oval 255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36" name="Group 2535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37" name="Oval 253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38" name="Oval 253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39" name="Oval 253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0" name="Oval 253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1" name="Oval 254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2" name="Oval 254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3" name="Oval 254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4" name="Oval 254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5" name="Oval 254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6" name="Oval 254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32" name="Group 2431"/>
                  <p:cNvGrpSpPr/>
                  <p:nvPr/>
                </p:nvGrpSpPr>
                <p:grpSpPr>
                  <a:xfrm>
                    <a:off x="381000" y="375818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501" name="Group 2500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24" name="Oval 252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5" name="Oval 252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6" name="Oval 252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7" name="Oval 252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8" name="Oval 252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9" name="Oval 252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30" name="Oval 252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31" name="Oval 253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32" name="Oval 253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33" name="Oval 253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02" name="Group 2501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14" name="Oval 251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5" name="Oval 251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6" name="Oval 251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7" name="Oval 251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8" name="Oval 251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9" name="Oval 251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0" name="Oval 251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1" name="Oval 252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2" name="Oval 252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3" name="Oval 252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03" name="Group 2502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04" name="Oval 250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5" name="Oval 250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6" name="Oval 250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7" name="Oval 250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8" name="Oval 250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9" name="Oval 250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0" name="Oval 250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1" name="Oval 251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2" name="Oval 251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3" name="Oval 251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33" name="Group 2432"/>
                  <p:cNvGrpSpPr/>
                  <p:nvPr/>
                </p:nvGrpSpPr>
                <p:grpSpPr>
                  <a:xfrm>
                    <a:off x="381000" y="381609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468" name="Group 2467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91" name="Oval 249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92" name="Oval 249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93" name="Oval 249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94" name="Oval 249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95" name="Oval 249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96" name="Oval 249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97" name="Oval 249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98" name="Oval 249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99" name="Oval 249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0" name="Oval 249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69" name="Group 2468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81" name="Oval 248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2" name="Oval 248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3" name="Oval 248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4" name="Oval 248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5" name="Oval 248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6" name="Oval 248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7" name="Oval 248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8" name="Oval 248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9" name="Oval 248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90" name="Oval 248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70" name="Group 2469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71" name="Oval 247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72" name="Oval 247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73" name="Oval 247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74" name="Oval 247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75" name="Oval 247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76" name="Oval 247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77" name="Oval 247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78" name="Oval 247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79" name="Oval 247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0" name="Oval 247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34" name="Group 2433"/>
                  <p:cNvGrpSpPr/>
                  <p:nvPr/>
                </p:nvGrpSpPr>
                <p:grpSpPr>
                  <a:xfrm>
                    <a:off x="381000" y="387400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435" name="Group 2434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58" name="Oval 245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59" name="Oval 245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0" name="Oval 245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1" name="Oval 246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2" name="Oval 246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3" name="Oval 246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4" name="Oval 246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5" name="Oval 246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6" name="Oval 246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7" name="Oval 246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36" name="Group 2435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48" name="Oval 244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9" name="Oval 244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50" name="Oval 244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51" name="Oval 245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52" name="Oval 245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53" name="Oval 245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54" name="Oval 245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55" name="Oval 245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56" name="Oval 245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57" name="Oval 245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37" name="Group 2436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38" name="Oval 243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39" name="Oval 243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0" name="Oval 243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1" name="Oval 244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2" name="Oval 244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3" name="Oval 244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4" name="Oval 244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5" name="Oval 244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6" name="Oval 244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7" name="Oval 244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765" name="Group 2764"/>
                <p:cNvGrpSpPr/>
                <p:nvPr/>
              </p:nvGrpSpPr>
              <p:grpSpPr>
                <a:xfrm>
                  <a:off x="381000" y="5103312"/>
                  <a:ext cx="1691584" cy="539496"/>
                  <a:chOff x="381000" y="3352800"/>
                  <a:chExt cx="1691584" cy="539496"/>
                </a:xfrm>
              </p:grpSpPr>
              <p:grpSp>
                <p:nvGrpSpPr>
                  <p:cNvPr id="2766" name="Group 2765"/>
                  <p:cNvGrpSpPr/>
                  <p:nvPr/>
                </p:nvGrpSpPr>
                <p:grpSpPr>
                  <a:xfrm>
                    <a:off x="381000" y="335280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3073" name="Group 3072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96" name="Oval 309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97" name="Oval 309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98" name="Oval 309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99" name="Oval 309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00" name="Oval 309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01" name="Oval 310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02" name="Oval 310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03" name="Oval 310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04" name="Oval 310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05" name="Oval 310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74" name="Group 3073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86" name="Oval 308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7" name="Oval 308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8" name="Oval 308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9" name="Oval 308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90" name="Oval 308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91" name="Oval 309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92" name="Oval 309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93" name="Oval 309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94" name="Oval 309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95" name="Oval 309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75" name="Group 3074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76" name="Oval 307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77" name="Oval 307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78" name="Oval 307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79" name="Oval 307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0" name="Oval 307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1" name="Oval 308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2" name="Oval 308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3" name="Oval 308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4" name="Oval 308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5" name="Oval 308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67" name="Group 2766"/>
                  <p:cNvGrpSpPr/>
                  <p:nvPr/>
                </p:nvGrpSpPr>
                <p:grpSpPr>
                  <a:xfrm>
                    <a:off x="381000" y="341071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3040" name="Group 3039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63" name="Oval 306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64" name="Oval 306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65" name="Oval 306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66" name="Oval 306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67" name="Oval 306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68" name="Oval 306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69" name="Oval 306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70" name="Oval 306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71" name="Oval 307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72" name="Oval 307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41" name="Group 3040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53" name="Oval 305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54" name="Oval 305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55" name="Oval 305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56" name="Oval 305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57" name="Oval 305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58" name="Oval 305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59" name="Oval 305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60" name="Oval 305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61" name="Oval 306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62" name="Oval 306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42" name="Group 3041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43" name="Oval 304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44" name="Oval 304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45" name="Oval 304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46" name="Oval 304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47" name="Oval 304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48" name="Oval 304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49" name="Oval 304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50" name="Oval 304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51" name="Oval 305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52" name="Oval 305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68" name="Group 2767"/>
                  <p:cNvGrpSpPr/>
                  <p:nvPr/>
                </p:nvGrpSpPr>
                <p:grpSpPr>
                  <a:xfrm>
                    <a:off x="381000" y="346862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3007" name="Group 3006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30" name="Oval 302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31" name="Oval 303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32" name="Oval 303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33" name="Oval 303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34" name="Oval 303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35" name="Oval 303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36" name="Oval 303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37" name="Oval 303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38" name="Oval 303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39" name="Oval 303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08" name="Group 3007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20" name="Oval 301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1" name="Oval 302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2" name="Oval 302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3" name="Oval 302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4" name="Oval 302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5" name="Oval 302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6" name="Oval 302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7" name="Oval 302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8" name="Oval 302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9" name="Oval 302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09" name="Group 3008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10" name="Oval 300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1" name="Oval 301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2" name="Oval 301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3" name="Oval 301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4" name="Oval 301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5" name="Oval 301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6" name="Oval 301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7" name="Oval 301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8" name="Oval 301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9" name="Oval 301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69" name="Group 2768"/>
                  <p:cNvGrpSpPr/>
                  <p:nvPr/>
                </p:nvGrpSpPr>
                <p:grpSpPr>
                  <a:xfrm>
                    <a:off x="381000" y="352653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974" name="Group 2973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97" name="Oval 299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98" name="Oval 299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99" name="Oval 299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00" name="Oval 299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01" name="Oval 300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02" name="Oval 300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03" name="Oval 300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04" name="Oval 300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05" name="Oval 300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06" name="Oval 300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75" name="Group 2974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87" name="Oval 298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88" name="Oval 298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89" name="Oval 298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90" name="Oval 298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91" name="Oval 299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92" name="Oval 299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93" name="Oval 299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94" name="Oval 299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95" name="Oval 299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96" name="Oval 299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76" name="Group 2975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77" name="Oval 297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78" name="Oval 297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79" name="Oval 297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80" name="Oval 297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81" name="Oval 298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82" name="Oval 298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83" name="Oval 298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84" name="Oval 298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85" name="Oval 298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86" name="Oval 298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70" name="Group 2769"/>
                  <p:cNvGrpSpPr/>
                  <p:nvPr/>
                </p:nvGrpSpPr>
                <p:grpSpPr>
                  <a:xfrm>
                    <a:off x="381000" y="358444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941" name="Group 2940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64" name="Oval 296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5" name="Oval 296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6" name="Oval 296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7" name="Oval 296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8" name="Oval 296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9" name="Oval 296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70" name="Oval 296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71" name="Oval 297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72" name="Oval 297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73" name="Oval 297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42" name="Group 2941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54" name="Oval 295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5" name="Oval 295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6" name="Oval 295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7" name="Oval 295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8" name="Oval 295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9" name="Oval 295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0" name="Oval 295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1" name="Oval 296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2" name="Oval 296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3" name="Oval 296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43" name="Group 2942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44" name="Oval 294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45" name="Oval 294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46" name="Oval 294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47" name="Oval 294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48" name="Oval 294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49" name="Oval 294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0" name="Oval 294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1" name="Oval 295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2" name="Oval 295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3" name="Oval 295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71" name="Group 2770"/>
                  <p:cNvGrpSpPr/>
                  <p:nvPr/>
                </p:nvGrpSpPr>
                <p:grpSpPr>
                  <a:xfrm>
                    <a:off x="381000" y="364236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908" name="Group 2907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31" name="Oval 293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2" name="Oval 293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3" name="Oval 293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4" name="Oval 293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5" name="Oval 293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6" name="Oval 293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7" name="Oval 293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8" name="Oval 293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9" name="Oval 293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40" name="Oval 293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09" name="Group 2908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21" name="Oval 292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22" name="Oval 292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23" name="Oval 292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24" name="Oval 292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25" name="Oval 292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26" name="Oval 292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27" name="Oval 292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28" name="Oval 292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29" name="Oval 292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0" name="Oval 292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10" name="Group 2909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11" name="Oval 291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12" name="Oval 291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13" name="Oval 291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14" name="Oval 291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15" name="Oval 291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16" name="Oval 291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17" name="Oval 291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18" name="Oval 291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19" name="Oval 291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20" name="Oval 291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72" name="Group 2771"/>
                  <p:cNvGrpSpPr/>
                  <p:nvPr/>
                </p:nvGrpSpPr>
                <p:grpSpPr>
                  <a:xfrm>
                    <a:off x="381000" y="370027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875" name="Group 2874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98" name="Oval 289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9" name="Oval 289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00" name="Oval 289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01" name="Oval 290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02" name="Oval 290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03" name="Oval 290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04" name="Oval 290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05" name="Oval 290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06" name="Oval 290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07" name="Oval 290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76" name="Group 2875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88" name="Oval 288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9" name="Oval 288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0" name="Oval 288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1" name="Oval 289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2" name="Oval 289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3" name="Oval 289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4" name="Oval 289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5" name="Oval 289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6" name="Oval 289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7" name="Oval 289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77" name="Group 2876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78" name="Oval 287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9" name="Oval 287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0" name="Oval 287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1" name="Oval 288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2" name="Oval 288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3" name="Oval 288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4" name="Oval 288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5" name="Oval 288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6" name="Oval 288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7" name="Oval 288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73" name="Group 2772"/>
                  <p:cNvGrpSpPr/>
                  <p:nvPr/>
                </p:nvGrpSpPr>
                <p:grpSpPr>
                  <a:xfrm>
                    <a:off x="381000" y="375818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842" name="Group 2841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65" name="Oval 286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6" name="Oval 286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7" name="Oval 286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8" name="Oval 286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9" name="Oval 286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0" name="Oval 286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1" name="Oval 287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2" name="Oval 287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3" name="Oval 287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4" name="Oval 287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43" name="Group 2842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55" name="Oval 285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56" name="Oval 285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57" name="Oval 285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58" name="Oval 285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59" name="Oval 285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0" name="Oval 285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1" name="Oval 286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2" name="Oval 286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3" name="Oval 286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4" name="Oval 286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44" name="Group 2843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45" name="Oval 284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46" name="Oval 284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47" name="Oval 284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48" name="Oval 284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49" name="Oval 284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50" name="Oval 284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51" name="Oval 285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52" name="Oval 285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53" name="Oval 285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54" name="Oval 285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74" name="Group 2773"/>
                  <p:cNvGrpSpPr/>
                  <p:nvPr/>
                </p:nvGrpSpPr>
                <p:grpSpPr>
                  <a:xfrm>
                    <a:off x="381000" y="381609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809" name="Group 2808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32" name="Oval 283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33" name="Oval 283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34" name="Oval 283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35" name="Oval 283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36" name="Oval 283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37" name="Oval 283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38" name="Oval 283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39" name="Oval 283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40" name="Oval 283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41" name="Oval 284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10" name="Group 2809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22" name="Oval 282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23" name="Oval 282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24" name="Oval 282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25" name="Oval 282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26" name="Oval 282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27" name="Oval 282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28" name="Oval 282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29" name="Oval 282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30" name="Oval 282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31" name="Oval 283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11" name="Group 2810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12" name="Oval 281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13" name="Oval 281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14" name="Oval 281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15" name="Oval 281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16" name="Oval 281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17" name="Oval 281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18" name="Oval 281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19" name="Oval 281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20" name="Oval 281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21" name="Oval 282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75" name="Group 2774"/>
                  <p:cNvGrpSpPr/>
                  <p:nvPr/>
                </p:nvGrpSpPr>
                <p:grpSpPr>
                  <a:xfrm>
                    <a:off x="381000" y="387400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776" name="Group 2775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99" name="Oval 279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00" name="Oval 279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01" name="Oval 280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02" name="Oval 280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03" name="Oval 280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04" name="Oval 280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05" name="Oval 280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06" name="Oval 280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07" name="Oval 280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08" name="Oval 280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77" name="Group 2776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89" name="Oval 278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0" name="Oval 278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1" name="Oval 279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2" name="Oval 279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3" name="Oval 279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4" name="Oval 279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5" name="Oval 279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6" name="Oval 279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7" name="Oval 279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8" name="Oval 279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78" name="Group 2777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79" name="Oval 277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0" name="Oval 277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1" name="Oval 278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2" name="Oval 278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3" name="Oval 278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4" name="Oval 278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5" name="Oval 278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6" name="Oval 278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7" name="Oval 278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8" name="Oval 278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pic>
          <p:nvPicPr>
            <p:cNvPr id="9" name="Picture 8" descr="sampled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3276600"/>
              <a:ext cx="2286000" cy="30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2492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Fix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Filter</a:t>
            </a:r>
          </a:p>
          <a:p>
            <a:pPr lvl="1"/>
            <a:r>
              <a:rPr lang="en-US" dirty="0"/>
              <a:t>Blur away high frequency before you sample</a:t>
            </a:r>
          </a:p>
          <a:p>
            <a:pPr lvl="1"/>
            <a:r>
              <a:rPr lang="en-US" dirty="0"/>
              <a:t>Chops off overlapping parts </a:t>
            </a:r>
            <a:r>
              <a:rPr lang="en-US" i="1" dirty="0"/>
              <a:t>before</a:t>
            </a:r>
            <a:r>
              <a:rPr lang="en-US" dirty="0"/>
              <a:t> you replicate</a:t>
            </a:r>
          </a:p>
          <a:p>
            <a:pPr lvl="1"/>
            <a:r>
              <a:rPr lang="en-US" dirty="0"/>
              <a:t>Blur is better than aliasing</a:t>
            </a:r>
          </a:p>
        </p:txBody>
      </p:sp>
    </p:spTree>
    <p:extLst>
      <p:ext uri="{BB962C8B-B14F-4D97-AF65-F5344CB8AC3E}">
        <p14:creationId xmlns:p14="http://schemas.microsoft.com/office/powerpoint/2010/main" val="1579498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Filters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CA8F-A78A-D44D-B862-DA351671AB7F}" type="slidenum">
              <a:rPr lang="en-GB"/>
              <a:pPr/>
              <a:t>24</a:t>
            </a:fld>
            <a:endParaRPr lang="en-GB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881" y="1896680"/>
            <a:ext cx="6835680" cy="4562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00654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Using a Filter to Compute Pixel </a:t>
            </a:r>
            <a:r>
              <a:rPr lang="en-GB" dirty="0" err="1"/>
              <a:t>Color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A885-E3D0-5E47-9426-E3FA699E433D}" type="slidenum">
              <a:rPr lang="en-GB"/>
              <a:pPr/>
              <a:t>25</a:t>
            </a:fld>
            <a:endParaRPr lang="en-GB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881" y="1896680"/>
            <a:ext cx="6835680" cy="4562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33016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Analytic Area Sampling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“area” of pixel covered</a:t>
            </a:r>
          </a:p>
          <a:p>
            <a:r>
              <a:rPr lang="en-US" dirty="0"/>
              <a:t>Box in spatial domain</a:t>
            </a:r>
          </a:p>
          <a:p>
            <a:pPr lvl="1"/>
            <a:r>
              <a:rPr lang="en-US" dirty="0"/>
              <a:t>Nice finite kernel</a:t>
            </a:r>
          </a:p>
          <a:p>
            <a:pPr lvl="2"/>
            <a:r>
              <a:rPr lang="en-US" dirty="0"/>
              <a:t>easy to compute</a:t>
            </a:r>
          </a:p>
          <a:p>
            <a:pPr lvl="1"/>
            <a:r>
              <a:rPr lang="en-US" dirty="0" err="1"/>
              <a:t>sinc</a:t>
            </a:r>
            <a:r>
              <a:rPr lang="en-US" dirty="0"/>
              <a:t>(x) = sin(x)/x in freq domain</a:t>
            </a:r>
          </a:p>
          <a:p>
            <a:pPr lvl="2"/>
            <a:r>
              <a:rPr lang="en-US" dirty="0"/>
              <a:t>Plenty of high freq</a:t>
            </a:r>
          </a:p>
          <a:p>
            <a:pPr lvl="2"/>
            <a:r>
              <a:rPr lang="en-US" dirty="0"/>
              <a:t>Still aliases</a:t>
            </a:r>
          </a:p>
          <a:p>
            <a:endParaRPr lang="en-US" dirty="0"/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5438" y="2743200"/>
            <a:ext cx="3586162" cy="3586163"/>
          </a:xfrm>
          <a:prstGeom prst="rect">
            <a:avLst/>
          </a:prstGeom>
          <a:noFill/>
        </p:spPr>
      </p:pic>
      <p:pic>
        <p:nvPicPr>
          <p:cNvPr id="5" name="Picture 4" descr="sin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648200"/>
            <a:ext cx="32893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46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Supersampling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Numeric integration of filter</a:t>
            </a:r>
          </a:p>
          <a:p>
            <a:pPr>
              <a:lnSpc>
                <a:spcPct val="90000"/>
              </a:lnSpc>
            </a:pPr>
            <a:r>
              <a:rPr lang="en-US" sz="2800"/>
              <a:t>Grid with equal weight = box filter</a:t>
            </a:r>
          </a:p>
          <a:p>
            <a:pPr>
              <a:lnSpc>
                <a:spcPct val="90000"/>
              </a:lnSpc>
            </a:pPr>
            <a:r>
              <a:rPr lang="en-US" sz="2800"/>
              <a:t>Push up Nyquist </a:t>
            </a:r>
            <a:br>
              <a:rPr lang="en-US" sz="2800"/>
            </a:br>
            <a:r>
              <a:rPr lang="en-US" sz="2800"/>
              <a:t>frequency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Edges: ∞ frequency, </a:t>
            </a:r>
            <a:br>
              <a:rPr lang="en-US" sz="2400"/>
            </a:br>
            <a:r>
              <a:rPr lang="en-US" sz="2400"/>
              <a:t>still alias</a:t>
            </a:r>
          </a:p>
          <a:p>
            <a:pPr>
              <a:lnSpc>
                <a:spcPct val="90000"/>
              </a:lnSpc>
            </a:pPr>
            <a:r>
              <a:rPr lang="en-US" sz="2800"/>
              <a:t>Other filters: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Grid with unequal </a:t>
            </a:r>
            <a:br>
              <a:rPr lang="en-US" sz="2400"/>
            </a:br>
            <a:r>
              <a:rPr lang="en-US" sz="2400"/>
              <a:t>weights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Priority sampling</a:t>
            </a:r>
          </a:p>
        </p:txBody>
      </p:sp>
      <p:pic>
        <p:nvPicPr>
          <p:cNvPr id="120838" name="Picture 6" descr="ss-weight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352800"/>
            <a:ext cx="3262313" cy="3262313"/>
          </a:xfrm>
          <a:prstGeom prst="rect">
            <a:avLst/>
          </a:prstGeom>
          <a:noFill/>
        </p:spPr>
      </p:pic>
      <p:pic>
        <p:nvPicPr>
          <p:cNvPr id="120839" name="Picture 7" descr="ss-priorit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352800"/>
            <a:ext cx="3254375" cy="3254375"/>
          </a:xfrm>
          <a:prstGeom prst="rect">
            <a:avLst/>
          </a:prstGeom>
          <a:noFill/>
        </p:spPr>
      </p:pic>
      <p:pic>
        <p:nvPicPr>
          <p:cNvPr id="120840" name="Picture 8" descr="ss-box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352800"/>
            <a:ext cx="3254375" cy="325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284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Adaptive sampling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Vary numerical integration step</a:t>
            </a:r>
          </a:p>
          <a:p>
            <a:r>
              <a:rPr lang="en-US" dirty="0"/>
              <a:t>More samples in </a:t>
            </a:r>
            <a:br>
              <a:rPr lang="en-US" dirty="0"/>
            </a:br>
            <a:r>
              <a:rPr lang="en-US" dirty="0"/>
              <a:t>high contrast areas</a:t>
            </a:r>
          </a:p>
          <a:p>
            <a:r>
              <a:rPr lang="en-US" dirty="0"/>
              <a:t>Easy with ray </a:t>
            </a:r>
            <a:br>
              <a:rPr lang="en-US" dirty="0"/>
            </a:br>
            <a:r>
              <a:rPr lang="en-US" dirty="0"/>
              <a:t>tracing, harder for </a:t>
            </a:r>
            <a:br>
              <a:rPr lang="en-US" dirty="0"/>
            </a:br>
            <a:r>
              <a:rPr lang="en-US" dirty="0"/>
              <a:t>others</a:t>
            </a:r>
          </a:p>
          <a:p>
            <a:r>
              <a:rPr lang="en-US" dirty="0"/>
              <a:t>Possible bias</a:t>
            </a:r>
          </a:p>
        </p:txBody>
      </p:sp>
      <p:pic>
        <p:nvPicPr>
          <p:cNvPr id="126982" name="Picture 6" descr="ss-adaptiv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352800"/>
            <a:ext cx="3254375" cy="325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09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Stochastic sampling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Monte-Carlo integration of filter</a:t>
            </a:r>
          </a:p>
          <a:p>
            <a:r>
              <a:rPr lang="en-US" dirty="0"/>
              <a:t>Sample distribution</a:t>
            </a:r>
          </a:p>
          <a:p>
            <a:pPr lvl="1"/>
            <a:r>
              <a:rPr lang="en-US" dirty="0"/>
              <a:t>Poisson disk</a:t>
            </a:r>
          </a:p>
          <a:p>
            <a:pPr lvl="1"/>
            <a:r>
              <a:rPr lang="en-US" dirty="0"/>
              <a:t>Jittered grid</a:t>
            </a:r>
          </a:p>
          <a:p>
            <a:r>
              <a:rPr lang="en-US" dirty="0"/>
              <a:t>Aliasing </a:t>
            </a:r>
            <a:r>
              <a:rPr lang="en-US" dirty="0" err="1">
                <a:sym typeface="Symbol" pitchFamily="-112" charset="2"/>
              </a:rPr>
              <a:t></a:t>
            </a:r>
            <a:r>
              <a:rPr lang="en-US" dirty="0">
                <a:sym typeface="Symbol" pitchFamily="-112" charset="2"/>
              </a:rPr>
              <a:t> Noise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124932" name="Picture 4" descr="ss-jit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352800"/>
            <a:ext cx="3254375" cy="325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1143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4" name="Picture 4" descr="31_9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3" t="9969" r="49722" b="12703"/>
          <a:stretch/>
        </p:blipFill>
        <p:spPr bwMode="auto">
          <a:xfrm>
            <a:off x="1041400" y="608013"/>
            <a:ext cx="3708400" cy="471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57800" y="1828800"/>
            <a:ext cx="25853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Pixel Sampling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4174499"/>
            <a:ext cx="15720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Samples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No </a:t>
            </a:r>
            <a:r>
              <a:rPr lang="en-GB" dirty="0" err="1"/>
              <a:t>Antialiasing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CF6F-288E-014E-9125-7547795995D7}" type="slidenum">
              <a:rPr lang="en-GB"/>
              <a:pPr/>
              <a:t>30</a:t>
            </a:fld>
            <a:endParaRPr lang="en-GB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881" y="1896680"/>
            <a:ext cx="6835680" cy="4562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12964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With </a:t>
            </a:r>
            <a:r>
              <a:rPr lang="en-GB" dirty="0" err="1"/>
              <a:t>Antialiasing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AD3B-5050-9746-A26C-C740D4D6F154}" type="slidenum">
              <a:rPr lang="en-GB"/>
              <a:pPr/>
              <a:t>31</a:t>
            </a:fld>
            <a:endParaRPr lang="en-GB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881" y="1896680"/>
            <a:ext cx="6835680" cy="4562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052448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With </a:t>
            </a:r>
            <a:r>
              <a:rPr lang="en-GB" dirty="0" err="1"/>
              <a:t>Antialiasing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E3BE-3E76-DA4A-AAA1-F8698657DCCD}" type="slidenum">
              <a:rPr lang="en-GB"/>
              <a:pPr/>
              <a:t>32</a:t>
            </a:fld>
            <a:endParaRPr lang="en-GB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881" y="1896680"/>
            <a:ext cx="6835680" cy="4562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604294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With </a:t>
            </a:r>
            <a:r>
              <a:rPr lang="en-GB" dirty="0" err="1"/>
              <a:t>Antialiasing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AC34-15B0-F347-89AD-ABC7B55336F1}" type="slidenum">
              <a:rPr lang="en-GB"/>
              <a:pPr/>
              <a:t>33</a:t>
            </a:fld>
            <a:endParaRPr lang="en-GB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881" y="1896680"/>
            <a:ext cx="6835680" cy="4562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00433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8" name="Picture 4" descr="32_9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9" t="9969" r="48056" b="12703"/>
          <a:stretch/>
        </p:blipFill>
        <p:spPr bwMode="auto">
          <a:xfrm>
            <a:off x="1041400" y="608012"/>
            <a:ext cx="3708400" cy="471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57800" y="1828800"/>
            <a:ext cx="29215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Displayed Image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4174499"/>
            <a:ext cx="20046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Luminosity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went wrong?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Aliasing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Visual artifacts</a:t>
            </a:r>
          </a:p>
          <a:p>
            <a:pPr lvl="1"/>
            <a:r>
              <a:rPr lang="en-US" dirty="0"/>
              <a:t>Jagged lines and edges</a:t>
            </a:r>
          </a:p>
          <a:p>
            <a:pPr lvl="1"/>
            <a:r>
              <a:rPr lang="en-US" dirty="0"/>
              <a:t>High frequencies appearing as low</a:t>
            </a:r>
          </a:p>
          <a:p>
            <a:pPr lvl="1"/>
            <a:r>
              <a:rPr lang="en-US" dirty="0"/>
              <a:t>Small objects missed</a:t>
            </a:r>
          </a:p>
          <a:p>
            <a:pPr lvl="1"/>
            <a:r>
              <a:rPr lang="en-US" dirty="0"/>
              <a:t>Texture distortions</a:t>
            </a:r>
          </a:p>
          <a:p>
            <a:pPr lvl="1"/>
            <a:r>
              <a:rPr lang="en-US" dirty="0"/>
              <a:t>Strobing and popping</a:t>
            </a:r>
          </a:p>
          <a:p>
            <a:pPr lvl="1"/>
            <a:r>
              <a:rPr lang="en-US" dirty="0"/>
              <a:t>Backward movement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Jagged Lines</a:t>
            </a:r>
          </a:p>
        </p:txBody>
      </p:sp>
      <p:graphicFrame>
        <p:nvGraphicFramePr>
          <p:cNvPr id="20377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974850" y="2535238"/>
          <a:ext cx="5194300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7" name="Microsoft Draw Drawing" r:id="rId4" imgW="5194300" imgH="2654300" progId="MSDraw.Drawing.8.1">
                  <p:embed/>
                </p:oleObj>
              </mc:Choice>
              <mc:Fallback>
                <p:oleObj name="Microsoft Draw Drawing" r:id="rId4" imgW="5194300" imgH="2654300" progId="MSDraw.Drawing.8.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2535238"/>
                        <a:ext cx="5194300" cy="2654300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Jagged Edges</a:t>
            </a:r>
          </a:p>
        </p:txBody>
      </p:sp>
      <p:pic>
        <p:nvPicPr>
          <p:cNvPr id="26317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6326" r="2222" b="32438"/>
          <a:stretch/>
        </p:blipFill>
        <p:spPr>
          <a:xfrm>
            <a:off x="533400" y="1905000"/>
            <a:ext cx="8095665" cy="3452979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Aliasing</a:t>
            </a:r>
          </a:p>
        </p:txBody>
      </p:sp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37657"/>
            <a:ext cx="5410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20228</TotalTime>
  <Words>344</Words>
  <Application>Microsoft Macintosh PowerPoint</Application>
  <PresentationFormat>On-screen Show (4:3)</PresentationFormat>
  <Paragraphs>113</Paragraphs>
  <Slides>33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Symbol</vt:lpstr>
      <vt:lpstr>Times New Roman</vt:lpstr>
      <vt:lpstr>Office Theme</vt:lpstr>
      <vt:lpstr>Microsoft Draw Drawing</vt:lpstr>
      <vt:lpstr>Antialiasing</vt:lpstr>
      <vt:lpstr>PowerPoint Presentation</vt:lpstr>
      <vt:lpstr>PowerPoint Presentation</vt:lpstr>
      <vt:lpstr>PowerPoint Presentation</vt:lpstr>
      <vt:lpstr>What went wrong?</vt:lpstr>
      <vt:lpstr>Aliasing</vt:lpstr>
      <vt:lpstr>Jagged Lines</vt:lpstr>
      <vt:lpstr>Jagged Edges</vt:lpstr>
      <vt:lpstr>Frequency Aliasing</vt:lpstr>
      <vt:lpstr>Missed Detail</vt:lpstr>
      <vt:lpstr>Missed Detail</vt:lpstr>
      <vt:lpstr>Strobing/Popping</vt:lpstr>
      <vt:lpstr>PowerPoint Presentation</vt:lpstr>
      <vt:lpstr>How might you fix aliasing?</vt:lpstr>
      <vt:lpstr>PowerPoint Presentation</vt:lpstr>
      <vt:lpstr>PowerPoint Presentation</vt:lpstr>
      <vt:lpstr>PowerPoint Presentation</vt:lpstr>
      <vt:lpstr>PowerPoint Presentation</vt:lpstr>
      <vt:lpstr>Sampling Theory</vt:lpstr>
      <vt:lpstr>Sampling a Sine Wave</vt:lpstr>
      <vt:lpstr>What Will Alias?</vt:lpstr>
      <vt:lpstr>What Will Alias?</vt:lpstr>
      <vt:lpstr>How to Fix It?</vt:lpstr>
      <vt:lpstr>Filters</vt:lpstr>
      <vt:lpstr>Using a Filter to Compute Pixel Color</vt:lpstr>
      <vt:lpstr>Analytic Area Sampling</vt:lpstr>
      <vt:lpstr>Supersampling</vt:lpstr>
      <vt:lpstr>Adaptive sampling</vt:lpstr>
      <vt:lpstr>Stochastic sampling</vt:lpstr>
      <vt:lpstr>No Antialiasing</vt:lpstr>
      <vt:lpstr>With Antialiasing</vt:lpstr>
      <vt:lpstr>With Antialiasing</vt:lpstr>
      <vt:lpstr>With Antialiasing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635 Advanced Computer Graphics</dc:title>
  <dc:creator> </dc:creator>
  <cp:lastModifiedBy>Marc Olano</cp:lastModifiedBy>
  <cp:revision>118</cp:revision>
  <cp:lastPrinted>2010-10-14T17:28:56Z</cp:lastPrinted>
  <dcterms:created xsi:type="dcterms:W3CDTF">1996-09-30T18:28:10Z</dcterms:created>
  <dcterms:modified xsi:type="dcterms:W3CDTF">2021-04-30T21:29:34Z</dcterms:modified>
</cp:coreProperties>
</file>