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6" r:id="rId3"/>
    <p:sldId id="328" r:id="rId4"/>
    <p:sldId id="329" r:id="rId5"/>
    <p:sldId id="416" r:id="rId6"/>
    <p:sldId id="332" r:id="rId7"/>
    <p:sldId id="333" r:id="rId8"/>
    <p:sldId id="334" r:id="rId9"/>
    <p:sldId id="335" r:id="rId10"/>
    <p:sldId id="336" r:id="rId11"/>
    <p:sldId id="390" r:id="rId12"/>
    <p:sldId id="391" r:id="rId13"/>
    <p:sldId id="392" r:id="rId14"/>
    <p:sldId id="393" r:id="rId15"/>
    <p:sldId id="394" r:id="rId16"/>
    <p:sldId id="395" r:id="rId17"/>
    <p:sldId id="396" r:id="rId18"/>
    <p:sldId id="397" r:id="rId19"/>
    <p:sldId id="399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414" r:id="rId28"/>
    <p:sldId id="338" r:id="rId29"/>
    <p:sldId id="415" r:id="rId30"/>
    <p:sldId id="341" r:id="rId31"/>
    <p:sldId id="342" r:id="rId32"/>
    <p:sldId id="343" r:id="rId33"/>
    <p:sldId id="344" r:id="rId34"/>
    <p:sldId id="372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7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6"/>
  </p:normalViewPr>
  <p:slideViewPr>
    <p:cSldViewPr>
      <p:cViewPr varScale="1">
        <p:scale>
          <a:sx n="116" d="100"/>
          <a:sy n="116" d="100"/>
        </p:scale>
        <p:origin x="1968" y="192"/>
      </p:cViewPr>
      <p:guideLst>
        <p:guide orient="horz"/>
        <p:guide pos="17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EB8FE61-0D19-2147-B43B-D6E016CDF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45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58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8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E7B887D-3940-0743-B615-503F842C1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69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E94C11-C8E4-F142-B739-304A82EBCA7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1FBB80-5002-404F-8F0D-1DD0E7699ED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6338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1E203B-3C1D-5B4D-A182-BF5A2D970F94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359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153F-DEB2-3A49-A621-AD0D04C2E3B7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6379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A72626-EEBA-FA42-970E-42742C6E3BC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640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A050A6-CFCB-3347-B86F-F27ED6462AEB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6420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74D561-12CE-0A48-AE36-BAFCC4B30023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6318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27AC86-3758-9A46-BDF7-3FD3A8B39372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44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ED2661-3D00-2645-9ECD-26B2639F558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64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293610-1E30-4841-BA9E-C9CC796B2E2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650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BD3914-0A8E-AC46-8FAB-C086C54EE78E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74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F66392-7855-824E-A394-F3858078B1D9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7CA03B-AABE-D440-83F0-E84AC82DD27F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765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764EC0-E220-134D-93E4-B3A01EA49716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785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A3542A-DFBB-4046-9D6E-B791639B96A2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806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3B9A0B-2998-6E45-B216-0FFF71624C17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FEFABA-B994-764C-8423-DD6370EE8F6A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847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921087-3632-F14A-89EC-50DF0248DCC1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A4799-BB91-9D47-83FF-0B1B703BA0D7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888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8CE106-D447-4F48-A10A-714AE7E35CB9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F01685-5271-4441-8562-DCCFC815680A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566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816427-AE81-5B42-BCAF-CD1361985C51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568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461091-2520-4445-9439-7249FB8D46B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39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0F2F7A-3A7A-F042-B3F8-106A4FF3AA4E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5703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05F462-61D9-E548-B0CA-0DFCEDF2C965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5724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085137-7D88-264E-86FA-AF967A150B20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6297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C98B63-D5BF-C142-A47D-227991860268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41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729665-6F4D-EF43-BDA4-398B2BF5BC0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670AD8-C363-2E45-AFC2-6AAA38CF71F8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626294-D924-9048-A752-A566AB99EFE8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905249-E921-C342-837D-38C03EA5BDE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60FFF-BC4A-4C48-AC81-6C7BD022144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9C48-82CF-DF4D-AFDE-7051E87FD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4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52EEA-B291-DE44-8295-EB97B63CF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7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C862-0EA6-5F48-B108-D35121BBE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5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827E5-C376-C342-9A9B-5EB82D850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2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34A77-3BAB-9C41-A9D6-5100FDFAC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8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4F17D-0BEB-C540-8C6C-FDA11B85A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6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89CFF-1DFB-5843-96C5-549C9D1E0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2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9DD19-3909-A44F-A53B-3FB85672C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5C1F6-FB77-1A46-813E-61AB2531F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5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DF0A8-98FF-4043-8A08-465B148A5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5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E8F0-4661-BB4C-B55B-74EFD6DDF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4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E9E4EE-3705-A741-BC32-B2FE7F5B8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Graphics Pipeline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Hidden Surfaces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2"/>
                </a:solidFill>
                <a:latin typeface="Calibri" charset="0"/>
              </a:rPr>
              <a:t>CMSC 435/634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Depth-sort: Order Ambiguity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5105400"/>
          </a:xfrm>
        </p:spPr>
        <p:txBody>
          <a:bodyPr/>
          <a:lstStyle/>
          <a:p>
            <a:pPr marL="533400" indent="-533400" eaLnBrk="1" hangingPunct="1">
              <a:buFont typeface="Arial" charset="0"/>
              <a:buNone/>
            </a:pPr>
            <a:r>
              <a:rPr lang="en-US" dirty="0">
                <a:latin typeface="Calibri" charset="0"/>
              </a:rPr>
              <a:t>3.	Surface S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dirty="0">
                <a:latin typeface="Calibri" charset="0"/>
              </a:rPr>
              <a:t> is completely in front S relative to viewing direction.	</a:t>
            </a:r>
          </a:p>
          <a:p>
            <a:pPr marL="914400" lvl="1" indent="-457200" eaLnBrk="1" hangingPunct="1">
              <a:buFont typeface="Arial" charset="0"/>
              <a:buChar char="•"/>
            </a:pPr>
            <a:r>
              <a:rPr lang="en-US" dirty="0">
                <a:latin typeface="Calibri" charset="0"/>
              </a:rPr>
              <a:t>Substitute all vertices of S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dirty="0">
                <a:latin typeface="Calibri" charset="0"/>
              </a:rPr>
              <a:t> into plane equation for S</a:t>
            </a:r>
          </a:p>
          <a:p>
            <a:pPr marL="914400" lvl="1" indent="-457200" eaLnBrk="1" hangingPunct="1">
              <a:buFont typeface="Arial" charset="0"/>
              <a:buChar char="•"/>
            </a:pPr>
            <a:r>
              <a:rPr lang="en-US" altLang="ja-JP" dirty="0">
                <a:latin typeface="Calibri" charset="0"/>
              </a:rPr>
              <a:t>if all are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>
                <a:latin typeface="Calibri" charset="0"/>
              </a:rPr>
              <a:t>outside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altLang="ja-JP" dirty="0">
                <a:latin typeface="Calibri" charset="0"/>
              </a:rPr>
              <a:t> ( &gt;0), no ambiguity</a:t>
            </a:r>
            <a:endParaRPr lang="en-US" dirty="0"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56" y="3810000"/>
            <a:ext cx="3195244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Binary Space Partitioning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 l="-17474" r="-174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4570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Building a BSP Tree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Use </a:t>
            </a:r>
            <a:r>
              <a:rPr lang="en-US" dirty="0" err="1">
                <a:latin typeface="Calibri" charset="0"/>
              </a:rPr>
              <a:t>pgon</a:t>
            </a:r>
            <a:r>
              <a:rPr lang="en-US" dirty="0">
                <a:latin typeface="Calibri" charset="0"/>
              </a:rPr>
              <a:t> 3 as root, split on its plane</a:t>
            </a:r>
          </a:p>
          <a:p>
            <a:pPr eaLnBrk="1" hangingPunct="1"/>
            <a:r>
              <a:rPr lang="en-US" dirty="0" err="1">
                <a:latin typeface="Calibri" charset="0"/>
              </a:rPr>
              <a:t>Pgon</a:t>
            </a:r>
            <a:r>
              <a:rPr lang="en-US" dirty="0">
                <a:latin typeface="Calibri" charset="0"/>
              </a:rPr>
              <a:t> 5 split into 5a and 5b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2175494"/>
            <a:ext cx="6477000" cy="468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80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Building a BSP Tree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Split left subtree at pgon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197100"/>
            <a:ext cx="64770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66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Building a BSP Tree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Split right subtree at pgon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2197918"/>
            <a:ext cx="6934200" cy="466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82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Building a BSP Tree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Alternate tree if splits 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are made at 5, 4, 3,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1905000"/>
            <a:ext cx="720921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94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BSP Tree: Building the Tree</a:t>
            </a:r>
          </a:p>
        </p:txBody>
      </p:sp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153400" cy="51054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 err="1">
                <a:latin typeface="Courier" charset="0"/>
              </a:rPr>
              <a:t>BSPTree</a:t>
            </a:r>
            <a:r>
              <a:rPr lang="en-US" sz="2000" dirty="0">
                <a:latin typeface="Courier" charset="0"/>
              </a:rPr>
              <a:t> </a:t>
            </a:r>
            <a:r>
              <a:rPr lang="en-US" sz="2000" dirty="0" err="1">
                <a:latin typeface="Courier" charset="0"/>
              </a:rPr>
              <a:t>MakeBSP</a:t>
            </a:r>
            <a:r>
              <a:rPr lang="en-US" sz="2000" dirty="0">
                <a:latin typeface="Courier" charset="0"/>
              </a:rPr>
              <a:t> ( Polygon list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 if ( list is empty )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   return null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 else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   root = some polygon ; remove it from the list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   backlist = </a:t>
            </a:r>
            <a:r>
              <a:rPr lang="en-US" sz="2000" dirty="0" err="1">
                <a:latin typeface="Courier" charset="0"/>
              </a:rPr>
              <a:t>frontlist</a:t>
            </a:r>
            <a:r>
              <a:rPr lang="en-US" sz="2000" dirty="0">
                <a:latin typeface="Courier" charset="0"/>
              </a:rPr>
              <a:t> = null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   for ( each remaining polygon in the list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     if ( p in front of root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	      </a:t>
            </a:r>
            <a:r>
              <a:rPr lang="en-US" sz="2000" dirty="0" err="1">
                <a:latin typeface="Courier" charset="0"/>
              </a:rPr>
              <a:t>addToList</a:t>
            </a:r>
            <a:r>
              <a:rPr lang="en-US" sz="2000" dirty="0">
                <a:latin typeface="Courier" charset="0"/>
              </a:rPr>
              <a:t> ( p, </a:t>
            </a:r>
            <a:r>
              <a:rPr lang="en-US" sz="2000" dirty="0" err="1">
                <a:latin typeface="Courier" charset="0"/>
              </a:rPr>
              <a:t>frontlist</a:t>
            </a:r>
            <a:r>
              <a:rPr lang="en-US" sz="2000" dirty="0">
                <a:latin typeface="Courier" charset="0"/>
              </a:rPr>
              <a:t>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	 	else if ( p in back of root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	      </a:t>
            </a:r>
            <a:r>
              <a:rPr lang="en-US" sz="2000" dirty="0" err="1">
                <a:latin typeface="Courier" charset="0"/>
              </a:rPr>
              <a:t>addToList</a:t>
            </a:r>
            <a:r>
              <a:rPr lang="en-US" sz="2000" dirty="0">
                <a:latin typeface="Courier" charset="0"/>
              </a:rPr>
              <a:t> ( p, backlist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	 	else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	      </a:t>
            </a:r>
            <a:r>
              <a:rPr lang="en-US" sz="2000" dirty="0" err="1">
                <a:latin typeface="Courier" charset="0"/>
              </a:rPr>
              <a:t>splitPolygon</a:t>
            </a:r>
            <a:r>
              <a:rPr lang="en-US" sz="2000" dirty="0">
                <a:latin typeface="Courier" charset="0"/>
              </a:rPr>
              <a:t> (</a:t>
            </a:r>
            <a:r>
              <a:rPr lang="en-US" sz="2000" dirty="0" err="1">
                <a:latin typeface="Courier" charset="0"/>
              </a:rPr>
              <a:t>p,root,frontpart,backpart</a:t>
            </a:r>
            <a:r>
              <a:rPr lang="en-US" sz="2000" dirty="0">
                <a:latin typeface="Courier" charset="0"/>
              </a:rPr>
              <a:t>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	      </a:t>
            </a:r>
            <a:r>
              <a:rPr lang="en-US" sz="2000" dirty="0" err="1">
                <a:latin typeface="Courier" charset="0"/>
              </a:rPr>
              <a:t>addToList</a:t>
            </a:r>
            <a:r>
              <a:rPr lang="en-US" sz="2000" dirty="0">
                <a:latin typeface="Courier" charset="0"/>
              </a:rPr>
              <a:t> ( </a:t>
            </a:r>
            <a:r>
              <a:rPr lang="en-US" sz="2000" dirty="0" err="1">
                <a:latin typeface="Courier" charset="0"/>
              </a:rPr>
              <a:t>frontpart</a:t>
            </a:r>
            <a:r>
              <a:rPr lang="en-US" sz="2000" dirty="0">
                <a:latin typeface="Courier" charset="0"/>
              </a:rPr>
              <a:t>, </a:t>
            </a:r>
            <a:r>
              <a:rPr lang="en-US" sz="2000" dirty="0" err="1">
                <a:latin typeface="Courier" charset="0"/>
              </a:rPr>
              <a:t>frontlist</a:t>
            </a:r>
            <a:r>
              <a:rPr lang="en-US" sz="2000" dirty="0">
                <a:latin typeface="Courier" charset="0"/>
              </a:rPr>
              <a:t>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	      </a:t>
            </a:r>
            <a:r>
              <a:rPr lang="en-US" sz="2000" dirty="0" err="1">
                <a:latin typeface="Courier" charset="0"/>
              </a:rPr>
              <a:t>addToList</a:t>
            </a:r>
            <a:r>
              <a:rPr lang="en-US" sz="2000" dirty="0">
                <a:latin typeface="Courier" charset="0"/>
              </a:rPr>
              <a:t> ( </a:t>
            </a:r>
            <a:r>
              <a:rPr lang="en-US" sz="2000" dirty="0" err="1">
                <a:latin typeface="Courier" charset="0"/>
              </a:rPr>
              <a:t>backpart</a:t>
            </a:r>
            <a:r>
              <a:rPr lang="en-US" sz="2000" dirty="0">
                <a:latin typeface="Courier" charset="0"/>
              </a:rPr>
              <a:t>, backlist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2000" dirty="0">
              <a:latin typeface="Courier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 return (</a:t>
            </a:r>
            <a:r>
              <a:rPr lang="en-US" sz="2000" dirty="0" err="1">
                <a:latin typeface="Courier" charset="0"/>
              </a:rPr>
              <a:t>combineTree</a:t>
            </a:r>
            <a:r>
              <a:rPr lang="en-US" sz="2000" dirty="0">
                <a:latin typeface="Courier" charset="0"/>
              </a:rPr>
              <a:t>(</a:t>
            </a:r>
            <a:r>
              <a:rPr lang="en-US" sz="2000" dirty="0" err="1">
                <a:latin typeface="Courier" charset="0"/>
              </a:rPr>
              <a:t>MakeBSP</a:t>
            </a:r>
            <a:r>
              <a:rPr lang="en-US" sz="2000" dirty="0">
                <a:latin typeface="Courier" charset="0"/>
              </a:rPr>
              <a:t>(</a:t>
            </a:r>
            <a:r>
              <a:rPr lang="en-US" sz="2000" dirty="0" err="1">
                <a:latin typeface="Courier" charset="0"/>
              </a:rPr>
              <a:t>frontlist</a:t>
            </a:r>
            <a:r>
              <a:rPr lang="en-US" sz="2000" dirty="0">
                <a:latin typeface="Courier" charset="0"/>
              </a:rPr>
              <a:t>),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                     root,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                     </a:t>
            </a:r>
            <a:r>
              <a:rPr lang="en-US" sz="2000" dirty="0" err="1">
                <a:latin typeface="Courier" charset="0"/>
              </a:rPr>
              <a:t>MakeBSP</a:t>
            </a:r>
            <a:r>
              <a:rPr lang="en-US" sz="2000" dirty="0">
                <a:latin typeface="Courier" charset="0"/>
              </a:rPr>
              <a:t>(backlist)))</a:t>
            </a:r>
          </a:p>
        </p:txBody>
      </p:sp>
    </p:spTree>
    <p:extLst>
      <p:ext uri="{BB962C8B-B14F-4D97-AF65-F5344CB8AC3E}">
        <p14:creationId xmlns:p14="http://schemas.microsoft.com/office/powerpoint/2010/main" val="2264520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BSP Tree: Displaying the Tree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err="1">
                <a:latin typeface="Courier" charset="0"/>
              </a:rPr>
              <a:t>DisplayBSP</a:t>
            </a:r>
            <a:r>
              <a:rPr lang="en-US" sz="1800" dirty="0">
                <a:latin typeface="Courier" charset="0"/>
              </a:rPr>
              <a:t> ( tree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   if ( tree not empty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      if ( viewer in front of root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        </a:t>
            </a:r>
            <a:r>
              <a:rPr lang="en-US" sz="1800" dirty="0" err="1">
                <a:latin typeface="Courier" charset="0"/>
              </a:rPr>
              <a:t>DisplayBSP</a:t>
            </a:r>
            <a:r>
              <a:rPr lang="en-US" sz="1800" dirty="0">
                <a:latin typeface="Courier" charset="0"/>
              </a:rPr>
              <a:t> ( tree -&gt; back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        </a:t>
            </a:r>
            <a:r>
              <a:rPr lang="en-US" sz="1800" dirty="0" err="1">
                <a:latin typeface="Courier" charset="0"/>
              </a:rPr>
              <a:t>DisplayPolygon</a:t>
            </a:r>
            <a:r>
              <a:rPr lang="en-US" sz="1800" dirty="0">
                <a:latin typeface="Courier" charset="0"/>
              </a:rPr>
              <a:t> ( tree -&gt; root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        </a:t>
            </a:r>
            <a:r>
              <a:rPr lang="en-US" sz="1800" dirty="0" err="1">
                <a:latin typeface="Courier" charset="0"/>
              </a:rPr>
              <a:t>DisplayBSP</a:t>
            </a:r>
            <a:r>
              <a:rPr lang="en-US" sz="1800" dirty="0">
                <a:latin typeface="Courier" charset="0"/>
              </a:rPr>
              <a:t> ( tree -&gt; front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      else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        </a:t>
            </a:r>
            <a:r>
              <a:rPr lang="en-US" sz="1800" dirty="0" err="1">
                <a:latin typeface="Courier" charset="0"/>
              </a:rPr>
              <a:t>DisplayBSP</a:t>
            </a:r>
            <a:r>
              <a:rPr lang="en-US" sz="1800" dirty="0">
                <a:latin typeface="Courier" charset="0"/>
              </a:rPr>
              <a:t> ( tree -&gt; front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        </a:t>
            </a:r>
            <a:r>
              <a:rPr lang="en-US" sz="1800" dirty="0" err="1">
                <a:latin typeface="Courier" charset="0"/>
              </a:rPr>
              <a:t>DisplayPolygon</a:t>
            </a:r>
            <a:r>
              <a:rPr lang="en-US" sz="1800" dirty="0">
                <a:latin typeface="Courier" charset="0"/>
              </a:rPr>
              <a:t> ( tree -&gt; root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        </a:t>
            </a:r>
            <a:r>
              <a:rPr lang="en-US" sz="1800" dirty="0" err="1">
                <a:latin typeface="Courier" charset="0"/>
              </a:rPr>
              <a:t>DisplayBSP</a:t>
            </a:r>
            <a:r>
              <a:rPr lang="en-US" sz="1800" dirty="0">
                <a:latin typeface="Courier" charset="0"/>
              </a:rPr>
              <a:t> ( tree -&gt; back 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29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BSP Tree Display</a:t>
            </a:r>
          </a:p>
        </p:txBody>
      </p:sp>
      <p:sp>
        <p:nvSpPr>
          <p:cNvPr id="1167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Built BSP tree 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8"/>
          <a:stretch/>
        </p:blipFill>
        <p:spPr>
          <a:xfrm>
            <a:off x="2971800" y="2324150"/>
            <a:ext cx="5739362" cy="40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42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BSP Tree Display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C in front of 3 (order back/front)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draw 4/5b branch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		C in back of 4 (order front/back)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			nothing in front of 4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			draw 4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			draw 5b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draw 3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draw 1/2/5a branch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		C in back of 2 (order front/back)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			draw 5a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			draw 2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			draw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0"/>
            <a:ext cx="4571999" cy="2892366"/>
          </a:xfrm>
          <a:prstGeom prst="rect">
            <a:avLst/>
          </a:prstGeom>
        </p:spPr>
      </p:pic>
      <p:pic>
        <p:nvPicPr>
          <p:cNvPr id="6" name="Picture 5" descr="BSP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892366"/>
          </a:xfrm>
          <a:prstGeom prst="rect">
            <a:avLst/>
          </a:prstGeom>
        </p:spPr>
      </p:pic>
      <p:pic>
        <p:nvPicPr>
          <p:cNvPr id="7" name="Picture 6" descr="BSP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892366"/>
          </a:xfrm>
          <a:prstGeom prst="rect">
            <a:avLst/>
          </a:prstGeom>
        </p:spPr>
      </p:pic>
      <p:pic>
        <p:nvPicPr>
          <p:cNvPr id="8" name="Picture 7" descr="BSP3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892366"/>
          </a:xfrm>
          <a:prstGeom prst="rect">
            <a:avLst/>
          </a:prstGeom>
        </p:spPr>
      </p:pic>
      <p:pic>
        <p:nvPicPr>
          <p:cNvPr id="9" name="Picture 8" descr="BSP4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892366"/>
          </a:xfrm>
          <a:prstGeom prst="rect">
            <a:avLst/>
          </a:prstGeom>
        </p:spPr>
      </p:pic>
      <p:pic>
        <p:nvPicPr>
          <p:cNvPr id="11" name="Picture 10" descr="BSP5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892366"/>
          </a:xfrm>
          <a:prstGeom prst="rect">
            <a:avLst/>
          </a:prstGeom>
        </p:spPr>
      </p:pic>
      <p:pic>
        <p:nvPicPr>
          <p:cNvPr id="12" name="Picture 11" descr="BSP6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89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3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Visibility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We can convert simple primitives to pixels</a:t>
            </a:r>
          </a:p>
          <a:p>
            <a:pPr eaLnBrk="1" hangingPunct="1"/>
            <a:r>
              <a:rPr lang="en-US" dirty="0">
                <a:latin typeface="Calibri" charset="0"/>
              </a:rPr>
              <a:t>Which primitives (or parts of primitives) should be visible?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Algorithm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4267200" cy="5105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Simply problem by considering only one scanline at a time</a:t>
            </a:r>
          </a:p>
          <a:p>
            <a:pPr eaLnBrk="1" hangingPunct="1"/>
            <a:r>
              <a:rPr lang="en-US">
                <a:latin typeface="Calibri" charset="0"/>
              </a:rPr>
              <a:t>intersection of 3D scene with plane through scanline</a:t>
            </a:r>
          </a:p>
        </p:txBody>
      </p:sp>
      <p:pic>
        <p:nvPicPr>
          <p:cNvPr id="83971" name="Picture 4" descr="visM2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76725"/>
            <a:ext cx="3706813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5" descr="visM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706813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699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5486400" cy="914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Algorithm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5334000" cy="5105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Consider xz slice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Calculate where visibility can change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Decide visibility in each span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57200"/>
            <a:ext cx="2888620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38400"/>
            <a:ext cx="2882900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600" y="4419600"/>
            <a:ext cx="19304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Algorithm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dirty="0">
                <a:latin typeface="Courier" charset="0"/>
              </a:rPr>
              <a:t>Sort polygons into sorted surface table (SST) based on first Y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dirty="0">
                <a:latin typeface="Courier" charset="0"/>
              </a:rPr>
              <a:t>Initialize y and active surface table (AST)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Y = first nonempty </a:t>
            </a:r>
            <a:r>
              <a:rPr lang="en-US" sz="2000" dirty="0" err="1">
                <a:latin typeface="Courier" charset="0"/>
              </a:rPr>
              <a:t>scanline</a:t>
            </a:r>
            <a:endParaRPr lang="en-US" sz="2000" dirty="0">
              <a:latin typeface="Courier" charset="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AST = SST[y]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dirty="0">
                <a:latin typeface="Courier" charset="0"/>
              </a:rPr>
              <a:t>Repeat until AST and SST are empty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Identify spans for this </a:t>
            </a:r>
            <a:r>
              <a:rPr lang="en-US" sz="1800" dirty="0" err="1">
                <a:latin typeface="Courier" charset="0"/>
              </a:rPr>
              <a:t>scanline</a:t>
            </a:r>
            <a:r>
              <a:rPr lang="en-US" sz="1800" dirty="0">
                <a:latin typeface="Courier" charset="0"/>
              </a:rPr>
              <a:t> (sorted on x)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For each span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	determine visible element (based on z)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	fill pixel intensities with values from element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Update AST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	remove exhausted polygons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	y++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	update x intercepts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	resort AST on x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	add entering polygons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dirty="0">
                <a:latin typeface="Courier" charset="0"/>
              </a:rPr>
              <a:t>Display Intensity array</a:t>
            </a:r>
          </a:p>
        </p:txBody>
      </p:sp>
    </p:spTree>
    <p:extLst>
      <p:ext uri="{BB962C8B-B14F-4D97-AF65-F5344CB8AC3E}">
        <p14:creationId xmlns:p14="http://schemas.microsoft.com/office/powerpoint/2010/main" val="2630968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Visibility Algorithm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</a:t>
            </a:r>
            <a:r>
              <a:rPr lang="en-US">
                <a:latin typeface="Calibri" charset="0"/>
                <a:sym typeface="Symbol" charset="0"/>
              </a:rPr>
              <a:t></a:t>
            </a:r>
            <a:endParaRPr lang="en-US">
              <a:latin typeface="Calibri" charset="0"/>
            </a:endParaRPr>
          </a:p>
          <a:p>
            <a:pPr lvl="1" eaLnBrk="1" hangingPunct="1"/>
            <a:r>
              <a:rPr lang="en-US">
                <a:latin typeface="Calibri" charset="0"/>
              </a:rPr>
              <a:t>AST: </a:t>
            </a:r>
            <a:r>
              <a:rPr lang="en-US">
                <a:solidFill>
                  <a:schemeClr val="accent2"/>
                </a:solidFill>
                <a:latin typeface="Calibri" charset="0"/>
              </a:rPr>
              <a:t>ABC</a:t>
            </a:r>
          </a:p>
          <a:p>
            <a:pPr lvl="1" eaLnBrk="1" hangingPunct="1"/>
            <a:r>
              <a:rPr lang="en-US">
                <a:latin typeface="Calibri" charset="0"/>
              </a:rPr>
              <a:t>Spans</a:t>
            </a:r>
          </a:p>
          <a:p>
            <a:pPr lvl="2" eaLnBrk="1" hangingPunct="1"/>
            <a:r>
              <a:rPr lang="en-US">
                <a:latin typeface="Calibri" charset="0"/>
              </a:rPr>
              <a:t>0 -&gt; x</a:t>
            </a:r>
            <a:r>
              <a:rPr lang="en-US" baseline="-10000">
                <a:latin typeface="Calibri" charset="0"/>
              </a:rPr>
              <a:t>1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1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2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2</a:t>
            </a:r>
            <a:r>
              <a:rPr lang="en-US">
                <a:latin typeface="Calibri" charset="0"/>
              </a:rPr>
              <a:t> -&gt; max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79590" name="Text Box 6"/>
          <p:cNvSpPr txBox="1">
            <a:spLocks noChangeArrowheads="1"/>
          </p:cNvSpPr>
          <p:nvPr/>
        </p:nvSpPr>
        <p:spPr bwMode="auto">
          <a:xfrm>
            <a:off x="3124200" y="2743200"/>
            <a:ext cx="20574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ABC</a:t>
            </a:r>
            <a:endParaRPr lang="en-US" sz="2000" dirty="0"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2"/>
                </a:solidFill>
                <a:cs typeface="+mn-cs"/>
              </a:rPr>
              <a:t>background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57300"/>
            <a:ext cx="4038600" cy="270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7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6" grpId="0"/>
      <p:bldP spid="579587" grpId="0" build="p"/>
      <p:bldP spid="5795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Visibility Algorithm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</a:t>
            </a:r>
            <a:r>
              <a:rPr lang="en-US">
                <a:latin typeface="Calibri" charset="0"/>
                <a:sym typeface="Symbol" charset="0"/>
              </a:rPr>
              <a:t></a:t>
            </a:r>
            <a:endParaRPr lang="en-US">
              <a:latin typeface="Calibri" charset="0"/>
            </a:endParaRPr>
          </a:p>
          <a:p>
            <a:pPr lvl="1" eaLnBrk="1" hangingPunct="1"/>
            <a:r>
              <a:rPr lang="en-US">
                <a:latin typeface="Calibri" charset="0"/>
              </a:rPr>
              <a:t>AST: </a:t>
            </a:r>
            <a:r>
              <a:rPr lang="en-US">
                <a:solidFill>
                  <a:schemeClr val="accent2"/>
                </a:solidFill>
                <a:latin typeface="Calibri" charset="0"/>
              </a:rPr>
              <a:t>ABC</a:t>
            </a:r>
            <a:r>
              <a:rPr lang="en-US">
                <a:latin typeface="Calibri" charset="0"/>
              </a:rPr>
              <a:t> </a:t>
            </a:r>
            <a:r>
              <a:rPr lang="en-US">
                <a:solidFill>
                  <a:srgbClr val="FF0000"/>
                </a:solidFill>
                <a:latin typeface="Calibri" charset="0"/>
              </a:rPr>
              <a:t>DEF</a:t>
            </a:r>
            <a:endParaRPr lang="en-US">
              <a:latin typeface="Calibri" charset="0"/>
            </a:endParaRPr>
          </a:p>
          <a:p>
            <a:pPr lvl="1" eaLnBrk="1" hangingPunct="1"/>
            <a:r>
              <a:rPr lang="en-US">
                <a:latin typeface="Calibri" charset="0"/>
              </a:rPr>
              <a:t>Spans</a:t>
            </a:r>
          </a:p>
          <a:p>
            <a:pPr lvl="2" eaLnBrk="1" hangingPunct="1"/>
            <a:r>
              <a:rPr lang="en-US">
                <a:latin typeface="Calibri" charset="0"/>
              </a:rPr>
              <a:t>0 -&gt; x</a:t>
            </a:r>
            <a:r>
              <a:rPr lang="en-US" baseline="-10000">
                <a:latin typeface="Calibri" charset="0"/>
              </a:rPr>
              <a:t>1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1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2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2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3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3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4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4</a:t>
            </a:r>
            <a:r>
              <a:rPr lang="en-US">
                <a:latin typeface="Calibri" charset="0"/>
              </a:rPr>
              <a:t>-&gt; max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81636" name="Text Box 4"/>
          <p:cNvSpPr txBox="1">
            <a:spLocks noChangeArrowheads="1"/>
          </p:cNvSpPr>
          <p:nvPr/>
        </p:nvSpPr>
        <p:spPr bwMode="auto">
          <a:xfrm>
            <a:off x="3124200" y="2743200"/>
            <a:ext cx="2057400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ABC</a:t>
            </a:r>
            <a:endParaRPr lang="en-US" sz="2000" dirty="0"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cs typeface="+mn-cs"/>
              </a:rPr>
              <a:t>DEF</a:t>
            </a:r>
            <a:endParaRPr lang="en-US" sz="2000" dirty="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2"/>
                </a:solidFill>
                <a:cs typeface="+mn-cs"/>
              </a:rPr>
              <a:t>background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145" y="1244600"/>
            <a:ext cx="4050055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1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4" grpId="0"/>
      <p:bldP spid="581635" grpId="0" build="p"/>
      <p:bldP spid="5816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Visibility Algorithm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</a:t>
            </a:r>
            <a:r>
              <a:rPr lang="en-US">
                <a:latin typeface="Calibri" charset="0"/>
                <a:sym typeface="Symbol" charset="0"/>
              </a:rPr>
              <a:t></a:t>
            </a:r>
            <a:endParaRPr lang="en-US">
              <a:latin typeface="Calibri" charset="0"/>
            </a:endParaRPr>
          </a:p>
          <a:p>
            <a:pPr lvl="1" eaLnBrk="1" hangingPunct="1"/>
            <a:r>
              <a:rPr lang="en-US">
                <a:latin typeface="Calibri" charset="0"/>
              </a:rPr>
              <a:t>AST: </a:t>
            </a:r>
            <a:r>
              <a:rPr lang="en-US">
                <a:solidFill>
                  <a:schemeClr val="accent2"/>
                </a:solidFill>
                <a:latin typeface="Calibri" charset="0"/>
              </a:rPr>
              <a:t>ABC</a:t>
            </a:r>
            <a:r>
              <a:rPr lang="en-US">
                <a:latin typeface="Calibri" charset="0"/>
              </a:rPr>
              <a:t> </a:t>
            </a:r>
            <a:r>
              <a:rPr lang="en-US">
                <a:solidFill>
                  <a:srgbClr val="FF0000"/>
                </a:solidFill>
                <a:latin typeface="Calibri" charset="0"/>
              </a:rPr>
              <a:t>DEF</a:t>
            </a:r>
            <a:endParaRPr lang="en-US">
              <a:latin typeface="Calibri" charset="0"/>
            </a:endParaRPr>
          </a:p>
          <a:p>
            <a:pPr lvl="1" eaLnBrk="1" hangingPunct="1"/>
            <a:r>
              <a:rPr lang="en-US">
                <a:latin typeface="Calibri" charset="0"/>
              </a:rPr>
              <a:t>Spans</a:t>
            </a:r>
          </a:p>
          <a:p>
            <a:pPr lvl="2" eaLnBrk="1" hangingPunct="1"/>
            <a:r>
              <a:rPr lang="en-US">
                <a:latin typeface="Calibri" charset="0"/>
              </a:rPr>
              <a:t>0 -&gt; x</a:t>
            </a:r>
            <a:r>
              <a:rPr lang="en-US" baseline="-10000">
                <a:latin typeface="Calibri" charset="0"/>
              </a:rPr>
              <a:t>1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1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2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2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3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3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4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4</a:t>
            </a:r>
            <a:r>
              <a:rPr lang="en-US">
                <a:latin typeface="Calibri" charset="0"/>
              </a:rPr>
              <a:t>-&gt; max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83684" name="Text Box 4"/>
          <p:cNvSpPr txBox="1">
            <a:spLocks noChangeArrowheads="1"/>
          </p:cNvSpPr>
          <p:nvPr/>
        </p:nvSpPr>
        <p:spPr bwMode="auto">
          <a:xfrm>
            <a:off x="3124200" y="2743200"/>
            <a:ext cx="20574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accent2"/>
                </a:solidFill>
                <a:cs typeface="+mn-cs"/>
              </a:rPr>
              <a:t>ABC</a:t>
            </a:r>
            <a:endParaRPr lang="en-US" sz="2000"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cs typeface="+mn-cs"/>
              </a:rPr>
              <a:t>DEF</a:t>
            </a:r>
            <a:endParaRPr lang="en-US" sz="200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cs typeface="+mn-cs"/>
              </a:rPr>
              <a:t>DEF</a:t>
            </a:r>
            <a:endParaRPr lang="en-US" sz="200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tx2"/>
                </a:solidFill>
                <a:cs typeface="+mn-cs"/>
              </a:rPr>
              <a:t>background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19200"/>
            <a:ext cx="4114800" cy="27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0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2" grpId="0"/>
      <p:bldP spid="583683" grpId="0" build="p"/>
      <p:bldP spid="5836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Visibility Algorithm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2514600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</a:rPr>
              <a:t>Scanline </a:t>
            </a:r>
            <a:r>
              <a:rPr lang="en-US" sz="2400">
                <a:latin typeface="Calibri" charset="0"/>
                <a:sym typeface="Symbol" charset="0"/>
              </a:rPr>
              <a:t> + 1</a:t>
            </a:r>
            <a:endParaRPr lang="en-US" sz="2400">
              <a:latin typeface="Calibri" charset="0"/>
            </a:endParaRPr>
          </a:p>
          <a:p>
            <a:pPr lvl="1" eaLnBrk="1" hangingPunct="1"/>
            <a:r>
              <a:rPr lang="en-US" sz="2000">
                <a:latin typeface="Calibri" charset="0"/>
              </a:rPr>
              <a:t>Spans</a:t>
            </a:r>
          </a:p>
          <a:p>
            <a:pPr lvl="2" eaLnBrk="1" hangingPunct="1"/>
            <a:r>
              <a:rPr lang="en-US" sz="1800">
                <a:latin typeface="Calibri" charset="0"/>
              </a:rPr>
              <a:t>0 -&gt; x</a:t>
            </a:r>
            <a:r>
              <a:rPr lang="en-US" sz="1800" baseline="-10000">
                <a:latin typeface="Calibri" charset="0"/>
              </a:rPr>
              <a:t>1</a:t>
            </a:r>
            <a:endParaRPr lang="en-US" sz="1800">
              <a:latin typeface="Calibri" charset="0"/>
            </a:endParaRPr>
          </a:p>
          <a:p>
            <a:pPr lvl="2" eaLnBrk="1" hangingPunct="1"/>
            <a:r>
              <a:rPr lang="en-US" sz="1800">
                <a:latin typeface="Calibri" charset="0"/>
              </a:rPr>
              <a:t>x</a:t>
            </a:r>
            <a:r>
              <a:rPr lang="en-US" sz="1800" baseline="-10000">
                <a:latin typeface="Calibri" charset="0"/>
              </a:rPr>
              <a:t>1</a:t>
            </a:r>
            <a:r>
              <a:rPr lang="en-US" sz="1800">
                <a:latin typeface="Calibri" charset="0"/>
              </a:rPr>
              <a:t> -&gt; x</a:t>
            </a:r>
            <a:r>
              <a:rPr lang="en-US" sz="1800" baseline="-10000">
                <a:latin typeface="Calibri" charset="0"/>
              </a:rPr>
              <a:t>2</a:t>
            </a:r>
            <a:endParaRPr lang="en-US" sz="1800">
              <a:latin typeface="Calibri" charset="0"/>
            </a:endParaRPr>
          </a:p>
          <a:p>
            <a:pPr lvl="2" eaLnBrk="1" hangingPunct="1"/>
            <a:r>
              <a:rPr lang="en-US" sz="1800">
                <a:latin typeface="Calibri" charset="0"/>
              </a:rPr>
              <a:t>x</a:t>
            </a:r>
            <a:r>
              <a:rPr lang="en-US" sz="1800" baseline="-10000">
                <a:latin typeface="Calibri" charset="0"/>
              </a:rPr>
              <a:t>2</a:t>
            </a:r>
            <a:r>
              <a:rPr lang="en-US" sz="1800">
                <a:latin typeface="Calibri" charset="0"/>
              </a:rPr>
              <a:t> -&gt; x</a:t>
            </a:r>
            <a:r>
              <a:rPr lang="en-US" sz="1800" baseline="-10000">
                <a:latin typeface="Calibri" charset="0"/>
              </a:rPr>
              <a:t>3</a:t>
            </a:r>
            <a:endParaRPr lang="en-US" sz="1800">
              <a:latin typeface="Calibri" charset="0"/>
            </a:endParaRPr>
          </a:p>
          <a:p>
            <a:pPr lvl="2" eaLnBrk="1" hangingPunct="1"/>
            <a:r>
              <a:rPr lang="en-US" sz="1800">
                <a:latin typeface="Calibri" charset="0"/>
              </a:rPr>
              <a:t>x</a:t>
            </a:r>
            <a:r>
              <a:rPr lang="en-US" sz="1800" baseline="-10000">
                <a:latin typeface="Calibri" charset="0"/>
              </a:rPr>
              <a:t>3</a:t>
            </a:r>
            <a:r>
              <a:rPr lang="en-US" sz="1800">
                <a:latin typeface="Calibri" charset="0"/>
              </a:rPr>
              <a:t> -&gt; x</a:t>
            </a:r>
            <a:r>
              <a:rPr lang="en-US" sz="1800" baseline="-10000">
                <a:latin typeface="Calibri" charset="0"/>
              </a:rPr>
              <a:t>4</a:t>
            </a:r>
            <a:endParaRPr lang="en-US" sz="1800">
              <a:latin typeface="Calibri" charset="0"/>
            </a:endParaRPr>
          </a:p>
          <a:p>
            <a:pPr lvl="2" eaLnBrk="1" hangingPunct="1"/>
            <a:r>
              <a:rPr lang="en-US" sz="1800">
                <a:latin typeface="Calibri" charset="0"/>
              </a:rPr>
              <a:t>x</a:t>
            </a:r>
            <a:r>
              <a:rPr lang="en-US" sz="1800" baseline="-10000">
                <a:latin typeface="Calibri" charset="0"/>
              </a:rPr>
              <a:t>4</a:t>
            </a:r>
            <a:r>
              <a:rPr lang="en-US" sz="1800">
                <a:latin typeface="Calibri" charset="0"/>
              </a:rPr>
              <a:t>-&gt; max</a:t>
            </a:r>
          </a:p>
        </p:txBody>
      </p:sp>
      <p:sp>
        <p:nvSpPr>
          <p:cNvPr id="585732" name="Text Box 4"/>
          <p:cNvSpPr txBox="1">
            <a:spLocks noChangeArrowheads="1"/>
          </p:cNvSpPr>
          <p:nvPr/>
        </p:nvSpPr>
        <p:spPr bwMode="auto">
          <a:xfrm>
            <a:off x="3124200" y="2209800"/>
            <a:ext cx="20574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accent2"/>
                </a:solidFill>
                <a:cs typeface="+mn-cs"/>
              </a:rPr>
              <a:t>ABC</a:t>
            </a:r>
            <a:endParaRPr lang="en-US" sz="2000"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cs typeface="+mn-cs"/>
              </a:rPr>
              <a:t>DEF</a:t>
            </a:r>
            <a:endParaRPr lang="en-US" sz="200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cs typeface="+mn-cs"/>
              </a:rPr>
              <a:t>DEF</a:t>
            </a:r>
            <a:endParaRPr lang="en-US" sz="200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tx2"/>
                </a:solidFill>
                <a:cs typeface="+mn-cs"/>
              </a:rPr>
              <a:t>background</a:t>
            </a:r>
          </a:p>
        </p:txBody>
      </p:sp>
      <p:sp>
        <p:nvSpPr>
          <p:cNvPr id="585735" name="Text Box 7"/>
          <p:cNvSpPr txBox="1">
            <a:spLocks noChangeArrowheads="1"/>
          </p:cNvSpPr>
          <p:nvPr/>
        </p:nvSpPr>
        <p:spPr bwMode="auto">
          <a:xfrm>
            <a:off x="3124200" y="4800600"/>
            <a:ext cx="20574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accent2"/>
                </a:solidFill>
                <a:cs typeface="+mn-cs"/>
              </a:rPr>
              <a:t>ABC</a:t>
            </a:r>
            <a:endParaRPr lang="en-US" sz="2000"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cs typeface="+mn-cs"/>
              </a:rPr>
              <a:t>DEF</a:t>
            </a:r>
            <a:endParaRPr lang="en-US" sz="200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tx2"/>
                </a:solidFill>
                <a:cs typeface="+mn-cs"/>
              </a:rPr>
              <a:t>background</a:t>
            </a:r>
          </a:p>
        </p:txBody>
      </p:sp>
      <p:sp>
        <p:nvSpPr>
          <p:cNvPr id="585736" name="Rectangle 8"/>
          <p:cNvSpPr>
            <a:spLocks noChangeArrowheads="1"/>
          </p:cNvSpPr>
          <p:nvPr/>
        </p:nvSpPr>
        <p:spPr bwMode="auto">
          <a:xfrm>
            <a:off x="685800" y="3886200"/>
            <a:ext cx="7772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>
                <a:cs typeface="+mn-cs"/>
              </a:rPr>
              <a:t>Scanline </a:t>
            </a:r>
            <a:r>
              <a:rPr lang="en-US">
                <a:cs typeface="+mn-cs"/>
                <a:sym typeface="Symbol" charset="0"/>
              </a:rPr>
              <a:t> + 2</a:t>
            </a:r>
            <a:endParaRPr lang="en-US">
              <a:cs typeface="+mn-cs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000">
                <a:cs typeface="+mn-cs"/>
              </a:rPr>
              <a:t>Spans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en-US" sz="1800">
                <a:cs typeface="+mn-cs"/>
              </a:rPr>
              <a:t>0 -&gt; x</a:t>
            </a:r>
            <a:r>
              <a:rPr lang="en-US" sz="1800" baseline="-10000">
                <a:cs typeface="+mn-cs"/>
              </a:rPr>
              <a:t>1</a:t>
            </a:r>
            <a:endParaRPr lang="en-US" sz="1800">
              <a:cs typeface="+mn-cs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en-US" sz="1800">
                <a:cs typeface="+mn-cs"/>
              </a:rPr>
              <a:t>x</a:t>
            </a:r>
            <a:r>
              <a:rPr lang="en-US" sz="1800" baseline="-10000">
                <a:cs typeface="+mn-cs"/>
              </a:rPr>
              <a:t>1</a:t>
            </a:r>
            <a:r>
              <a:rPr lang="en-US" sz="1800">
                <a:cs typeface="+mn-cs"/>
              </a:rPr>
              <a:t> -&gt; x</a:t>
            </a:r>
            <a:r>
              <a:rPr lang="en-US" sz="1800" baseline="-10000">
                <a:cs typeface="+mn-cs"/>
              </a:rPr>
              <a:t>2</a:t>
            </a:r>
            <a:endParaRPr lang="en-US" sz="1800">
              <a:cs typeface="+mn-cs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en-US" sz="1800">
                <a:cs typeface="+mn-cs"/>
              </a:rPr>
              <a:t>x</a:t>
            </a:r>
            <a:r>
              <a:rPr lang="en-US" sz="1800" baseline="-10000">
                <a:cs typeface="+mn-cs"/>
              </a:rPr>
              <a:t>2</a:t>
            </a:r>
            <a:r>
              <a:rPr lang="en-US" sz="1800">
                <a:cs typeface="+mn-cs"/>
              </a:rPr>
              <a:t> -&gt; x</a:t>
            </a:r>
            <a:r>
              <a:rPr lang="en-US" sz="1800" baseline="-10000">
                <a:cs typeface="+mn-cs"/>
              </a:rPr>
              <a:t>3</a:t>
            </a:r>
            <a:endParaRPr lang="en-US" sz="1800">
              <a:cs typeface="+mn-cs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en-US" sz="1800">
                <a:cs typeface="+mn-cs"/>
              </a:rPr>
              <a:t>x</a:t>
            </a:r>
            <a:r>
              <a:rPr lang="en-US" sz="1800" baseline="-10000">
                <a:cs typeface="+mn-cs"/>
              </a:rPr>
              <a:t>3</a:t>
            </a:r>
            <a:r>
              <a:rPr lang="en-US" sz="1800">
                <a:cs typeface="+mn-cs"/>
              </a:rPr>
              <a:t> -&gt; x</a:t>
            </a:r>
            <a:r>
              <a:rPr lang="en-US" sz="1800" baseline="-10000">
                <a:cs typeface="+mn-cs"/>
              </a:rPr>
              <a:t>4</a:t>
            </a:r>
            <a:endParaRPr lang="en-US" sz="1800">
              <a:cs typeface="+mn-cs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en-US" sz="1800">
                <a:cs typeface="+mn-cs"/>
              </a:rPr>
              <a:t>x</a:t>
            </a:r>
            <a:r>
              <a:rPr lang="en-US" sz="1800" baseline="-10000">
                <a:cs typeface="+mn-cs"/>
              </a:rPr>
              <a:t>4</a:t>
            </a:r>
            <a:r>
              <a:rPr lang="en-US" sz="1800">
                <a:cs typeface="+mn-cs"/>
              </a:rPr>
              <a:t>-&gt; max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400" y="1219200"/>
            <a:ext cx="3479800" cy="242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400" y="3810000"/>
            <a:ext cx="34798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0" grpId="0"/>
      <p:bldP spid="585731" grpId="0" build="p"/>
      <p:bldP spid="585732" grpId="0"/>
      <p:bldP spid="585735" grpId="0"/>
      <p:bldP spid="58573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Characteristics of Scanline Algorithm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Good</a:t>
            </a:r>
          </a:p>
          <a:p>
            <a:pPr lvl="1" eaLnBrk="1" hangingPunct="1"/>
            <a:r>
              <a:rPr lang="en-US">
                <a:latin typeface="Calibri" charset="0"/>
              </a:rPr>
              <a:t>Little memory required</a:t>
            </a:r>
          </a:p>
          <a:p>
            <a:pPr lvl="1" eaLnBrk="1" hangingPunct="1"/>
            <a:r>
              <a:rPr lang="en-US">
                <a:latin typeface="Calibri" charset="0"/>
              </a:rPr>
              <a:t>Can generate scanlines as required</a:t>
            </a:r>
          </a:p>
          <a:p>
            <a:pPr lvl="1" eaLnBrk="1" hangingPunct="1"/>
            <a:r>
              <a:rPr lang="en-US">
                <a:latin typeface="Calibri" charset="0"/>
              </a:rPr>
              <a:t>Can antialias within scanline</a:t>
            </a:r>
          </a:p>
          <a:p>
            <a:pPr lvl="1" eaLnBrk="1" hangingPunct="1"/>
            <a:r>
              <a:rPr lang="en-US">
                <a:latin typeface="Calibri" charset="0"/>
              </a:rPr>
              <a:t>Fast</a:t>
            </a:r>
          </a:p>
          <a:p>
            <a:pPr lvl="2" eaLnBrk="1" hangingPunct="1"/>
            <a:r>
              <a:rPr lang="en-US">
                <a:latin typeface="Calibri" charset="0"/>
              </a:rPr>
              <a:t>Simplification of problem simplifies geometry</a:t>
            </a:r>
          </a:p>
          <a:p>
            <a:pPr lvl="2" eaLnBrk="1" hangingPunct="1"/>
            <a:r>
              <a:rPr lang="en-US">
                <a:latin typeface="Calibri" charset="0"/>
              </a:rPr>
              <a:t>Can exploit coherence</a:t>
            </a:r>
          </a:p>
          <a:p>
            <a:pPr eaLnBrk="1" hangingPunct="1"/>
            <a:r>
              <a:rPr lang="en-US">
                <a:latin typeface="Calibri" charset="0"/>
              </a:rPr>
              <a:t>Bad</a:t>
            </a:r>
          </a:p>
          <a:p>
            <a:pPr lvl="1" eaLnBrk="1" hangingPunct="1"/>
            <a:r>
              <a:rPr lang="en-US">
                <a:latin typeface="Calibri" charset="0"/>
              </a:rPr>
              <a:t>Fairly complicated to implement</a:t>
            </a:r>
          </a:p>
          <a:p>
            <a:pPr lvl="1" eaLnBrk="1" hangingPunct="1"/>
            <a:r>
              <a:rPr lang="en-US">
                <a:latin typeface="Calibri" charset="0"/>
              </a:rPr>
              <a:t>Difficult to antialias between scanlines</a:t>
            </a:r>
          </a:p>
        </p:txBody>
      </p:sp>
    </p:spTree>
    <p:extLst>
      <p:ext uri="{BB962C8B-B14F-4D97-AF65-F5344CB8AC3E}">
        <p14:creationId xmlns:p14="http://schemas.microsoft.com/office/powerpoint/2010/main" val="1336149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Z-Buffer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First polygon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(1, 1, 5), (7, 7, 5), (1, 7, 5)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scan it in with depth</a:t>
            </a:r>
          </a:p>
          <a:p>
            <a:pPr eaLnBrk="1" hangingPunct="1"/>
            <a:r>
              <a:rPr lang="en-US" dirty="0">
                <a:latin typeface="Calibri" charset="0"/>
              </a:rPr>
              <a:t>Second polygon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(3, 5, 9), (10, 5, 9), (10, 9, 9), (3, 9, 9)</a:t>
            </a:r>
          </a:p>
          <a:p>
            <a:pPr eaLnBrk="1" hangingPunct="1"/>
            <a:r>
              <a:rPr lang="en-US" dirty="0">
                <a:latin typeface="Calibri" charset="0"/>
              </a:rPr>
              <a:t>Third polygon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(2, 6, 3), (2, 3, 8), 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(7, 3, 3)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8600"/>
            <a:ext cx="1993900" cy="196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2374900"/>
            <a:ext cx="1993900" cy="1968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4584700"/>
            <a:ext cx="2057400" cy="2044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3100" y="4572000"/>
            <a:ext cx="2070100" cy="20447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Z-Buffer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Originally by Cook, Carpenter, </a:t>
            </a:r>
            <a:r>
              <a:rPr lang="en-US" dirty="0" err="1"/>
              <a:t>Catmull</a:t>
            </a:r>
            <a:endParaRPr lang="en-US" dirty="0"/>
          </a:p>
          <a:p>
            <a:r>
              <a:rPr lang="en-US" dirty="0"/>
              <a:t>Given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List of Polygons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Array of depths: </a:t>
            </a:r>
            <a:r>
              <a:rPr lang="en-US" sz="2000" dirty="0" err="1">
                <a:latin typeface="Courier"/>
                <a:cs typeface="Courier"/>
              </a:rPr>
              <a:t>zbuffer</a:t>
            </a:r>
            <a:r>
              <a:rPr lang="en-US" sz="2000" dirty="0">
                <a:latin typeface="Courier"/>
                <a:cs typeface="Courier"/>
              </a:rPr>
              <a:t>[</a:t>
            </a:r>
            <a:r>
              <a:rPr lang="en-US" sz="2000" dirty="0" err="1">
                <a:latin typeface="Courier"/>
                <a:cs typeface="Courier"/>
              </a:rPr>
              <a:t>x,y</a:t>
            </a:r>
            <a:r>
              <a:rPr lang="en-US" sz="2000" dirty="0">
                <a:latin typeface="Courier"/>
                <a:cs typeface="Courier"/>
              </a:rPr>
              <a:t>] initialized to ∞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Array of colors: color[</a:t>
            </a:r>
            <a:r>
              <a:rPr lang="en-US" sz="2000" dirty="0" err="1">
                <a:latin typeface="Courier"/>
                <a:cs typeface="Courier"/>
              </a:rPr>
              <a:t>x,y</a:t>
            </a:r>
            <a:r>
              <a:rPr lang="en-US" sz="2000" dirty="0">
                <a:latin typeface="Courier"/>
                <a:cs typeface="Courier"/>
              </a:rPr>
              <a:t>]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Algorithm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For each Polygon P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	For each pixel (</a:t>
            </a:r>
            <a:r>
              <a:rPr lang="en-US" sz="2000" dirty="0" err="1">
                <a:latin typeface="Courier"/>
                <a:cs typeface="Courier"/>
              </a:rPr>
              <a:t>x,y,z</a:t>
            </a:r>
            <a:r>
              <a:rPr lang="en-US" sz="2000" dirty="0">
                <a:latin typeface="Courier"/>
                <a:cs typeface="Courier"/>
              </a:rPr>
              <a:t>) in P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		If z &lt; </a:t>
            </a:r>
            <a:r>
              <a:rPr lang="en-US" sz="2000" dirty="0" err="1">
                <a:latin typeface="Courier"/>
                <a:cs typeface="Courier"/>
              </a:rPr>
              <a:t>zbuffer</a:t>
            </a:r>
            <a:r>
              <a:rPr lang="en-US" sz="2000" dirty="0">
                <a:latin typeface="Courier"/>
                <a:cs typeface="Courier"/>
              </a:rPr>
              <a:t>[</a:t>
            </a:r>
            <a:r>
              <a:rPr lang="en-US" sz="2000" dirty="0" err="1">
                <a:latin typeface="Courier"/>
                <a:cs typeface="Courier"/>
              </a:rPr>
              <a:t>x,y</a:t>
            </a:r>
            <a:r>
              <a:rPr lang="en-US" sz="2000" dirty="0">
                <a:latin typeface="Courier"/>
                <a:cs typeface="Courier"/>
              </a:rPr>
              <a:t>]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			</a:t>
            </a:r>
            <a:r>
              <a:rPr lang="en-US" sz="2000" dirty="0" err="1">
                <a:latin typeface="Courier"/>
                <a:cs typeface="Courier"/>
              </a:rPr>
              <a:t>zbuffer</a:t>
            </a:r>
            <a:r>
              <a:rPr lang="en-US" sz="2000" dirty="0">
                <a:latin typeface="Courier"/>
                <a:cs typeface="Courier"/>
              </a:rPr>
              <a:t>[</a:t>
            </a:r>
            <a:r>
              <a:rPr lang="en-US" sz="2000" dirty="0" err="1">
                <a:latin typeface="Courier"/>
                <a:cs typeface="Courier"/>
              </a:rPr>
              <a:t>x,y</a:t>
            </a:r>
            <a:r>
              <a:rPr lang="en-US" sz="2000" dirty="0">
                <a:latin typeface="Courier"/>
                <a:cs typeface="Courier"/>
              </a:rPr>
              <a:t>] = z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			color[</a:t>
            </a:r>
            <a:r>
              <a:rPr lang="en-US" sz="2000" dirty="0" err="1">
                <a:latin typeface="Courier"/>
                <a:cs typeface="Courier"/>
              </a:rPr>
              <a:t>x,y</a:t>
            </a:r>
            <a:r>
              <a:rPr lang="en-US" sz="2000" dirty="0">
                <a:latin typeface="Courier"/>
                <a:cs typeface="Courier"/>
              </a:rPr>
              <a:t>] = color(</a:t>
            </a:r>
            <a:r>
              <a:rPr lang="en-US" sz="2000" dirty="0" err="1">
                <a:latin typeface="Courier"/>
                <a:cs typeface="Courier"/>
              </a:rPr>
              <a:t>P,x,y</a:t>
            </a:r>
            <a:r>
              <a:rPr lang="en-US" sz="2000" dirty="0">
                <a:latin typeface="Courier"/>
                <a:cs typeface="Courier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936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Back-face Culling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5791200" cy="51054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Polygon is back-facing if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ea typeface="+mn-ea"/>
              </a:rPr>
              <a:t>V</a:t>
            </a:r>
            <a:r>
              <a:rPr lang="en-US" dirty="0">
                <a:ea typeface="+mn-ea"/>
                <a:sym typeface="Symbol" charset="0"/>
              </a:rPr>
              <a:t>N &gt; 0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Assuming view is along –Z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ea typeface="+mn-ea"/>
                <a:cs typeface="+mn-cs"/>
              </a:rPr>
              <a:t>V = (0,0,1)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ea typeface="+mn-ea"/>
              </a:rPr>
              <a:t>V</a:t>
            </a:r>
            <a:r>
              <a:rPr lang="en-US" dirty="0">
                <a:ea typeface="+mn-ea"/>
                <a:sym typeface="Symbol" charset="0"/>
              </a:rPr>
              <a:t>N = 0 + 0 + </a:t>
            </a:r>
            <a:r>
              <a:rPr lang="en-US" dirty="0" err="1">
                <a:ea typeface="+mn-ea"/>
                <a:sym typeface="Symbol" charset="0"/>
              </a:rPr>
              <a:t>N</a:t>
            </a:r>
            <a:r>
              <a:rPr lang="en-US" baseline="-10000" dirty="0" err="1">
                <a:ea typeface="+mn-ea"/>
              </a:rPr>
              <a:t>z</a:t>
            </a:r>
            <a:endParaRPr lang="en-US" dirty="0">
              <a:ea typeface="+mn-ea"/>
              <a:sym typeface="Symbol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  <a:sym typeface="Symbol" charset="0"/>
              </a:rPr>
              <a:t>Simplifying further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  <a:sym typeface="Symbol" charset="0"/>
              </a:rPr>
              <a:t>If </a:t>
            </a:r>
            <a:r>
              <a:rPr lang="en-US" dirty="0" err="1">
                <a:ea typeface="+mn-ea"/>
                <a:sym typeface="Symbol" charset="0"/>
              </a:rPr>
              <a:t>N</a:t>
            </a:r>
            <a:r>
              <a:rPr lang="en-US" baseline="-10000" dirty="0" err="1">
                <a:ea typeface="+mn-ea"/>
              </a:rPr>
              <a:t>z</a:t>
            </a:r>
            <a:r>
              <a:rPr lang="en-US" baseline="-10000" dirty="0">
                <a:ea typeface="+mn-ea"/>
              </a:rPr>
              <a:t> </a:t>
            </a:r>
            <a:r>
              <a:rPr lang="en-US" dirty="0">
                <a:ea typeface="+mn-ea"/>
              </a:rPr>
              <a:t>≤ 0, then cull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Works for non-overlapping convex </a:t>
            </a:r>
            <a:r>
              <a:rPr lang="en-US" dirty="0" err="1">
                <a:ea typeface="+mn-ea"/>
                <a:cs typeface="+mn-cs"/>
              </a:rPr>
              <a:t>polyhedra</a:t>
            </a: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With concave </a:t>
            </a:r>
            <a:r>
              <a:rPr lang="en-US" dirty="0" err="1">
                <a:ea typeface="+mn-ea"/>
                <a:cs typeface="+mn-cs"/>
              </a:rPr>
              <a:t>polyhedra</a:t>
            </a:r>
            <a:r>
              <a:rPr lang="en-US" dirty="0">
                <a:ea typeface="+mn-ea"/>
                <a:cs typeface="+mn-cs"/>
              </a:rPr>
              <a:t>, some hidden surfaces will not be culled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495800"/>
            <a:ext cx="26416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999" y="1905000"/>
            <a:ext cx="2455333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Z-Buffer Characteristics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Good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Easy to implement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Requires no sorting of surfaces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Easy to put in hardware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Bad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Requires lots of memory (about 8MB for 1920x1080 * 4 bytes per Z)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Can alias badly (only one sample per pixel)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Cannot handle transparent surfaces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A-Buffer Method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5562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>
                <a:ea typeface="+mn-ea"/>
                <a:cs typeface="+mn-cs"/>
              </a:rPr>
              <a:t>Basically z-buffer with additional memory to consider contribution of multiple surfaces to a pixel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>
                <a:ea typeface="+mn-ea"/>
                <a:cs typeface="+mn-cs"/>
              </a:rPr>
              <a:t>Need to store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>
                <a:ea typeface="+mn-ea"/>
              </a:rPr>
              <a:t>Color (rgb triple)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>
                <a:ea typeface="+mn-ea"/>
              </a:rPr>
              <a:t>Opacity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>
                <a:ea typeface="+mn-ea"/>
              </a:rPr>
              <a:t>Depth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>
                <a:ea typeface="+mn-ea"/>
              </a:rPr>
              <a:t>Percent area covered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>
                <a:ea typeface="+mn-ea"/>
              </a:rPr>
              <a:t>Surface ID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>
                <a:ea typeface="+mn-ea"/>
              </a:rPr>
              <a:t>Misc rendering parameters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>
                <a:ea typeface="+mn-ea"/>
              </a:rPr>
              <a:t>Pointer to next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514600"/>
            <a:ext cx="4419600" cy="17018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914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Taxonomy of Visibility Algorithms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Ivan Sutherland — A Characterization of Ten Hidden Surface Algorithms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Basic design choices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Space for operations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Object 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Image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Object space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Loop over objects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Decide the visibility of each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Timing of object sort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Sort-first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Sort-last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895600"/>
            <a:ext cx="35179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914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Taxonomy of Visibility Algorithms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Image space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Loop over pixels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Decide what</a:t>
            </a:r>
            <a:r>
              <a:rPr lang="en-US" altLang="ja-JP" dirty="0">
                <a:latin typeface="Arial" charset="0"/>
              </a:rPr>
              <a:t>’</a:t>
            </a:r>
            <a:r>
              <a:rPr lang="en-US" altLang="ja-JP" dirty="0">
                <a:latin typeface="Calibri" charset="0"/>
              </a:rPr>
              <a:t>s visible at each</a:t>
            </a:r>
          </a:p>
          <a:p>
            <a:pPr eaLnBrk="1" hangingPunct="1"/>
            <a:r>
              <a:rPr lang="en-US" dirty="0">
                <a:latin typeface="Calibri" charset="0"/>
              </a:rPr>
              <a:t>Timing of sort at pixel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Sort first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Sort last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Subdivide to simplify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819400"/>
            <a:ext cx="35814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Taxonomy Revisted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Another dimension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Point-sampling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Continuous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743200"/>
            <a:ext cx="6083300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586740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Painter</a:t>
            </a:r>
            <a:r>
              <a:rPr lang="en-US" dirty="0">
                <a:latin typeface="Arial" charset="0"/>
              </a:rPr>
              <a:t>’</a:t>
            </a:r>
            <a:r>
              <a:rPr lang="en-US" altLang="ja-JP" dirty="0">
                <a:latin typeface="Calibri" charset="0"/>
              </a:rPr>
              <a:t>s Algorithm</a:t>
            </a:r>
            <a:endParaRPr lang="en-US" dirty="0">
              <a:latin typeface="Calibri" charset="0"/>
            </a:endParaRPr>
          </a:p>
        </p:txBody>
      </p:sp>
      <p:sp>
        <p:nvSpPr>
          <p:cNvPr id="540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5867400" cy="510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First polygon: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(6,3,10),  (11, 5,10), (2,2,10)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Second polygon: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(1,2,8), (12,2,8), (12,6,8), (1,6,8)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Third polygon: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(6,5,5), (14,5,5), </a:t>
            </a:r>
            <a:br>
              <a:rPr lang="en-US" dirty="0">
                <a:ea typeface="+mn-ea"/>
              </a:rPr>
            </a:br>
            <a:r>
              <a:rPr lang="en-US" dirty="0">
                <a:ea typeface="+mn-ea"/>
              </a:rPr>
              <a:t>(14,10,5),( 6,10,5)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28600"/>
            <a:ext cx="2070100" cy="2070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2438400"/>
            <a:ext cx="2070100" cy="2070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4648200"/>
            <a:ext cx="2070100" cy="2070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Painter’s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List of polygons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Array of colors: color[</a:t>
            </a:r>
            <a:r>
              <a:rPr lang="en-US" sz="2000" dirty="0" err="1">
                <a:latin typeface="Courier"/>
                <a:cs typeface="Courier"/>
              </a:rPr>
              <a:t>x,y</a:t>
            </a:r>
            <a:r>
              <a:rPr lang="en-US" sz="2000" dirty="0">
                <a:latin typeface="Courier"/>
                <a:cs typeface="Courier"/>
              </a:rPr>
              <a:t>]</a:t>
            </a:r>
          </a:p>
          <a:p>
            <a:r>
              <a:rPr lang="en-US" dirty="0"/>
              <a:t>Algorithm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Sort polygons on minimum z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For each polygon P in sorted list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	For each pixel (</a:t>
            </a:r>
            <a:r>
              <a:rPr lang="en-US" sz="2000" dirty="0" err="1">
                <a:latin typeface="Courier"/>
                <a:cs typeface="Courier"/>
              </a:rPr>
              <a:t>x,y,z</a:t>
            </a:r>
            <a:r>
              <a:rPr lang="en-US" sz="2000" dirty="0">
                <a:latin typeface="Courier"/>
                <a:cs typeface="Courier"/>
              </a:rPr>
              <a:t>) in P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		color[</a:t>
            </a:r>
            <a:r>
              <a:rPr lang="en-US" sz="2000" dirty="0" err="1">
                <a:latin typeface="Courier"/>
                <a:cs typeface="Courier"/>
              </a:rPr>
              <a:t>x,y</a:t>
            </a:r>
            <a:r>
              <a:rPr lang="en-US" sz="2000" dirty="0">
                <a:latin typeface="Courier"/>
                <a:cs typeface="Courier"/>
              </a:rPr>
              <a:t>] = color(</a:t>
            </a:r>
            <a:r>
              <a:rPr lang="en-US" sz="2000" dirty="0" err="1">
                <a:latin typeface="Courier"/>
                <a:cs typeface="Courier"/>
              </a:rPr>
              <a:t>P,x,y</a:t>
            </a:r>
            <a:r>
              <a:rPr lang="en-US" sz="2000" dirty="0">
                <a:latin typeface="Courier"/>
                <a:cs typeface="Courier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5877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Painter</a:t>
            </a:r>
            <a:r>
              <a:rPr lang="en-US" dirty="0">
                <a:latin typeface="Arial" charset="0"/>
              </a:rPr>
              <a:t>’</a:t>
            </a:r>
            <a:r>
              <a:rPr lang="en-US" altLang="ja-JP" dirty="0">
                <a:latin typeface="Calibri" charset="0"/>
              </a:rPr>
              <a:t>s Algorithm: Cycles</a:t>
            </a:r>
            <a:endParaRPr lang="en-US" dirty="0">
              <a:latin typeface="Calibri" charset="0"/>
            </a:endParaRPr>
          </a:p>
        </p:txBody>
      </p:sp>
      <p:sp>
        <p:nvSpPr>
          <p:cNvPr id="546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Which to scan first?</a:t>
            </a:r>
          </a:p>
        </p:txBody>
      </p:sp>
      <p:sp>
        <p:nvSpPr>
          <p:cNvPr id="546821" name="Text Box 5"/>
          <p:cNvSpPr txBox="1">
            <a:spLocks noChangeArrowheads="1"/>
          </p:cNvSpPr>
          <p:nvPr/>
        </p:nvSpPr>
        <p:spPr bwMode="auto">
          <a:xfrm>
            <a:off x="533400" y="4800600"/>
            <a:ext cx="815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>
                <a:cs typeface="+mn-cs"/>
              </a:rPr>
              <a:t>Split along line, then scan 1,2,3,4 (or split another polygon and scan accordingly)</a:t>
            </a:r>
          </a:p>
        </p:txBody>
      </p:sp>
      <p:sp>
        <p:nvSpPr>
          <p:cNvPr id="546823" name="Text Box 7"/>
          <p:cNvSpPr txBox="1">
            <a:spLocks noChangeArrowheads="1"/>
          </p:cNvSpPr>
          <p:nvPr/>
        </p:nvSpPr>
        <p:spPr bwMode="auto">
          <a:xfrm>
            <a:off x="609600" y="5638800"/>
            <a:ext cx="815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>
                <a:cs typeface="+mn-cs"/>
              </a:rPr>
              <a:t>Moral: Painter</a:t>
            </a:r>
            <a:r>
              <a:rPr lang="ja-JP" altLang="en-US">
                <a:latin typeface="Arial"/>
                <a:cs typeface="+mn-cs"/>
              </a:rPr>
              <a:t>’</a:t>
            </a:r>
            <a:r>
              <a:rPr lang="en-US">
                <a:cs typeface="+mn-cs"/>
              </a:rPr>
              <a:t>s algorithm is fast and easy, except for detecting and splitting cycles and other ambiguities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133600"/>
            <a:ext cx="3124200" cy="273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133600"/>
            <a:ext cx="3124200" cy="273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21" grpId="0"/>
      <p:bldP spid="5468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Depth-sort: Overlapping Surfaces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5638800" cy="5105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Assume you have sorted by maximum Z</a:t>
            </a:r>
          </a:p>
          <a:p>
            <a:pPr lvl="1" eaLnBrk="1" hangingPunct="1"/>
            <a:r>
              <a:rPr lang="en-US">
                <a:latin typeface="Calibri" charset="0"/>
              </a:rPr>
              <a:t>Then if Z</a:t>
            </a:r>
            <a:r>
              <a:rPr lang="en-US" baseline="-10000">
                <a:latin typeface="Calibri" charset="0"/>
              </a:rPr>
              <a:t>min</a:t>
            </a:r>
            <a:r>
              <a:rPr lang="en-US">
                <a:latin typeface="Calibri" charset="0"/>
              </a:rPr>
              <a:t> &gt; Z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 baseline="-10000">
                <a:latin typeface="Calibri" charset="0"/>
              </a:rPr>
              <a:t>max</a:t>
            </a:r>
            <a:r>
              <a:rPr lang="en-US" altLang="ja-JP">
                <a:latin typeface="Calibri" charset="0"/>
              </a:rPr>
              <a:t>, the surfaces do not overlap each other (minimax test)</a:t>
            </a:r>
          </a:p>
          <a:p>
            <a:pPr eaLnBrk="1" hangingPunct="1"/>
            <a:r>
              <a:rPr lang="en-US">
                <a:latin typeface="Calibri" charset="0"/>
              </a:rPr>
              <a:t>Correct order of overlapping surfaces may be ambiguous. Check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752600"/>
            <a:ext cx="2222500" cy="2146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Depth-sort: Overlapping Surfaces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idx="1"/>
          </p:nvPr>
        </p:nvSpPr>
        <p:spPr>
          <a:xfrm>
            <a:off x="3276600" y="1295400"/>
            <a:ext cx="5181600" cy="6858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>
                <a:ea typeface="+mn-ea"/>
                <a:cs typeface="+mn-cs"/>
              </a:rPr>
              <a:t>No problem: paint S, then S</a:t>
            </a:r>
            <a:r>
              <a:rPr lang="ja-JP" altLang="en-US">
                <a:latin typeface="Arial"/>
                <a:ea typeface="+mn-ea"/>
                <a:cs typeface="+mn-cs"/>
              </a:rPr>
              <a:t>’</a:t>
            </a:r>
            <a:r>
              <a:rPr lang="en-US">
                <a:ea typeface="+mn-ea"/>
                <a:cs typeface="+mn-cs"/>
              </a:rPr>
              <a:t> </a:t>
            </a:r>
          </a:p>
        </p:txBody>
      </p:sp>
      <p:sp>
        <p:nvSpPr>
          <p:cNvPr id="550919" name="Rectangle 7"/>
          <p:cNvSpPr>
            <a:spLocks noChangeArrowheads="1"/>
          </p:cNvSpPr>
          <p:nvPr/>
        </p:nvSpPr>
        <p:spPr bwMode="auto">
          <a:xfrm>
            <a:off x="3352800" y="3200400"/>
            <a:ext cx="518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>
                <a:cs typeface="+mn-cs"/>
              </a:rPr>
              <a:t>Problem: painting in either order gives incorrect result </a:t>
            </a:r>
          </a:p>
        </p:txBody>
      </p:sp>
      <p:sp>
        <p:nvSpPr>
          <p:cNvPr id="550920" name="Rectangle 8"/>
          <p:cNvSpPr>
            <a:spLocks noChangeArrowheads="1"/>
          </p:cNvSpPr>
          <p:nvPr/>
        </p:nvSpPr>
        <p:spPr bwMode="auto">
          <a:xfrm>
            <a:off x="3429000" y="5105400"/>
            <a:ext cx="518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>
                <a:cs typeface="+mn-cs"/>
              </a:rPr>
              <a:t>Problem? Naïve order S S</a:t>
            </a:r>
            <a:r>
              <a:rPr lang="ja-JP" altLang="en-US" sz="2800">
                <a:latin typeface="Arial"/>
                <a:cs typeface="+mn-cs"/>
              </a:rPr>
              <a:t>’</a:t>
            </a:r>
            <a:r>
              <a:rPr lang="en-US" sz="2800">
                <a:cs typeface="+mn-cs"/>
              </a:rPr>
              <a:t> S</a:t>
            </a:r>
            <a:r>
              <a:rPr lang="ja-JP" altLang="en-US" sz="2800">
                <a:latin typeface="Arial"/>
                <a:cs typeface="+mn-cs"/>
              </a:rPr>
              <a:t>”</a:t>
            </a:r>
            <a:r>
              <a:rPr lang="en-US" sz="2800">
                <a:cs typeface="+mn-cs"/>
              </a:rPr>
              <a:t>; correct order S</a:t>
            </a:r>
            <a:r>
              <a:rPr lang="ja-JP" altLang="en-US" sz="2800">
                <a:latin typeface="Arial"/>
                <a:cs typeface="+mn-cs"/>
              </a:rPr>
              <a:t>’</a:t>
            </a:r>
            <a:r>
              <a:rPr lang="en-US" sz="2800">
                <a:cs typeface="+mn-cs"/>
              </a:rPr>
              <a:t> S</a:t>
            </a:r>
            <a:r>
              <a:rPr lang="ja-JP" altLang="en-US" sz="2800">
                <a:latin typeface="Arial"/>
                <a:cs typeface="+mn-cs"/>
              </a:rPr>
              <a:t>”</a:t>
            </a:r>
            <a:r>
              <a:rPr lang="en-US" sz="2800">
                <a:cs typeface="+mn-cs"/>
              </a:rPr>
              <a:t> 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71600"/>
            <a:ext cx="1651000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124200"/>
            <a:ext cx="1651000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4876800"/>
            <a:ext cx="16510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4" grpId="0"/>
      <p:bldP spid="550915" grpId="0" build="p"/>
      <p:bldP spid="550919" grpId="0"/>
      <p:bldP spid="5509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Depth-sort: Order Ambiguity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6172200" cy="5105400"/>
          </a:xfrm>
        </p:spPr>
        <p:txBody>
          <a:bodyPr rtlCol="0">
            <a:normAutofit fontScale="92500" lnSpcReduction="10000"/>
          </a:bodyPr>
          <a:lstStyle/>
          <a:p>
            <a:pPr marL="533400" indent="-5334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atin typeface="Times New Roman" charset="0"/>
                <a:cs typeface="+mn-cs"/>
              </a:rPr>
              <a:t>Bounding rectangles in </a:t>
            </a:r>
            <a:r>
              <a:rPr lang="en-US" dirty="0" err="1">
                <a:latin typeface="Times New Roman" charset="0"/>
                <a:cs typeface="+mn-cs"/>
              </a:rPr>
              <a:t>xy</a:t>
            </a:r>
            <a:r>
              <a:rPr lang="en-US" dirty="0">
                <a:latin typeface="Times New Roman" charset="0"/>
                <a:cs typeface="+mn-cs"/>
              </a:rPr>
              <a:t> plane do not overlap	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Times New Roman" charset="0"/>
              </a:rPr>
              <a:t>Check overlap in x</a:t>
            </a:r>
          </a:p>
          <a:p>
            <a:pPr marL="1295400" lvl="2" indent="-3810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>
                <a:latin typeface="Times New Roman" charset="0"/>
              </a:rPr>
              <a:t>x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baseline="-10000" dirty="0">
                <a:latin typeface="Times New Roman" charset="0"/>
              </a:rPr>
              <a:t>min</a:t>
            </a:r>
            <a:r>
              <a:rPr lang="en-US" altLang="ja-JP" dirty="0">
                <a:latin typeface="Times New Roman" charset="0"/>
              </a:rPr>
              <a:t> &gt; </a:t>
            </a:r>
            <a:r>
              <a:rPr lang="en-US" altLang="ja-JP" dirty="0" err="1">
                <a:latin typeface="Times New Roman" charset="0"/>
              </a:rPr>
              <a:t>x</a:t>
            </a:r>
            <a:r>
              <a:rPr lang="en-US" altLang="ja-JP" baseline="-10000" dirty="0" err="1">
                <a:latin typeface="Times New Roman" charset="0"/>
              </a:rPr>
              <a:t>max</a:t>
            </a:r>
            <a:r>
              <a:rPr lang="en-US" altLang="ja-JP" dirty="0">
                <a:latin typeface="Times New Roman" charset="0"/>
              </a:rPr>
              <a:t> or </a:t>
            </a:r>
            <a:r>
              <a:rPr lang="en-US" altLang="ja-JP" dirty="0" err="1">
                <a:latin typeface="Times New Roman" charset="0"/>
              </a:rPr>
              <a:t>x</a:t>
            </a:r>
            <a:r>
              <a:rPr lang="en-US" altLang="ja-JP" baseline="-10000" dirty="0" err="1">
                <a:latin typeface="Times New Roman" charset="0"/>
              </a:rPr>
              <a:t>min</a:t>
            </a:r>
            <a:r>
              <a:rPr lang="en-US" altLang="ja-JP" dirty="0">
                <a:latin typeface="Times New Roman" charset="0"/>
              </a:rPr>
              <a:t> &gt; x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baseline="-10000" dirty="0">
                <a:latin typeface="Times New Roman" charset="0"/>
              </a:rPr>
              <a:t>max</a:t>
            </a:r>
            <a:r>
              <a:rPr lang="en-US" altLang="ja-JP" dirty="0">
                <a:latin typeface="Times New Roman" charset="0"/>
              </a:rPr>
              <a:t> → no overlap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Times New Roman" charset="0"/>
              </a:rPr>
              <a:t>Check overlap in y</a:t>
            </a:r>
          </a:p>
          <a:p>
            <a:pPr marL="1295400" lvl="2" indent="-3810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>
                <a:latin typeface="Times New Roman" charset="0"/>
              </a:rPr>
              <a:t>y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baseline="-10000" dirty="0">
                <a:latin typeface="Times New Roman" charset="0"/>
              </a:rPr>
              <a:t>min</a:t>
            </a:r>
            <a:r>
              <a:rPr lang="en-US" altLang="ja-JP" dirty="0">
                <a:latin typeface="Times New Roman" charset="0"/>
              </a:rPr>
              <a:t> &gt; </a:t>
            </a:r>
            <a:r>
              <a:rPr lang="en-US" altLang="ja-JP" dirty="0" err="1">
                <a:latin typeface="Times New Roman" charset="0"/>
              </a:rPr>
              <a:t>y</a:t>
            </a:r>
            <a:r>
              <a:rPr lang="en-US" altLang="ja-JP" baseline="-10000" dirty="0" err="1">
                <a:latin typeface="Times New Roman" charset="0"/>
              </a:rPr>
              <a:t>max</a:t>
            </a:r>
            <a:r>
              <a:rPr lang="en-US" altLang="ja-JP" dirty="0">
                <a:latin typeface="Times New Roman" charset="0"/>
              </a:rPr>
              <a:t> or </a:t>
            </a:r>
            <a:r>
              <a:rPr lang="en-US" altLang="ja-JP" dirty="0" err="1">
                <a:latin typeface="Times New Roman" charset="0"/>
              </a:rPr>
              <a:t>y</a:t>
            </a:r>
            <a:r>
              <a:rPr lang="en-US" altLang="ja-JP" baseline="-10000" dirty="0" err="1">
                <a:latin typeface="Times New Roman" charset="0"/>
              </a:rPr>
              <a:t>min</a:t>
            </a:r>
            <a:r>
              <a:rPr lang="en-US" altLang="ja-JP" dirty="0">
                <a:latin typeface="Times New Roman" charset="0"/>
              </a:rPr>
              <a:t> &gt; y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baseline="-10000" dirty="0">
                <a:latin typeface="Times New Roman" charset="0"/>
              </a:rPr>
              <a:t>max</a:t>
            </a:r>
            <a:r>
              <a:rPr lang="en-US" altLang="ja-JP" dirty="0">
                <a:latin typeface="Times New Roman" charset="0"/>
              </a:rPr>
              <a:t> → no overlap</a:t>
            </a:r>
          </a:p>
          <a:p>
            <a:pPr marL="1295400" lvl="2" indent="-38100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latin typeface="Times New Roman" charset="0"/>
            </a:endParaRPr>
          </a:p>
          <a:p>
            <a:pPr marL="533400" indent="-5334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atin typeface="Times New Roman" charset="0"/>
                <a:cs typeface="+mn-cs"/>
              </a:rPr>
              <a:t>Surface S is completely behind S</a:t>
            </a:r>
            <a:r>
              <a:rPr lang="ja-JP" altLang="en-US" dirty="0">
                <a:latin typeface="Arial" charset="0"/>
                <a:cs typeface="+mn-cs"/>
              </a:rPr>
              <a:t>’</a:t>
            </a:r>
            <a:r>
              <a:rPr lang="en-US" altLang="ja-JP" dirty="0">
                <a:latin typeface="Times New Roman" charset="0"/>
                <a:cs typeface="+mn-cs"/>
              </a:rPr>
              <a:t> relative to viewing direction.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Times New Roman" charset="0"/>
              </a:rPr>
              <a:t>Substitute all vertices of S into plane equation for S</a:t>
            </a:r>
            <a:r>
              <a:rPr lang="en-US" dirty="0">
                <a:latin typeface="Arial" charset="0"/>
              </a:rPr>
              <a:t>’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altLang="ja-JP" dirty="0">
                <a:latin typeface="Times New Roman" charset="0"/>
              </a:rPr>
              <a:t>if all are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>
                <a:latin typeface="Times New Roman" charset="0"/>
              </a:rPr>
              <a:t>inside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altLang="ja-JP" dirty="0">
                <a:latin typeface="Times New Roman" charset="0"/>
              </a:rPr>
              <a:t> (&lt; 0), no ambiguity</a:t>
            </a:r>
            <a:endParaRPr lang="en-US" dirty="0">
              <a:latin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057400"/>
            <a:ext cx="2160973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267199"/>
            <a:ext cx="2057400" cy="13917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34273</TotalTime>
  <Words>1475</Words>
  <Application>Microsoft Macintosh PowerPoint</Application>
  <PresentationFormat>On-screen Show (4:3)</PresentationFormat>
  <Paragraphs>311</Paragraphs>
  <Slides>34</Slides>
  <Notes>32</Notes>
  <HiddenSlides>11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Courier</vt:lpstr>
      <vt:lpstr>Courier New</vt:lpstr>
      <vt:lpstr>Times New Roman</vt:lpstr>
      <vt:lpstr>Office Theme</vt:lpstr>
      <vt:lpstr>Graphics Pipeline Hidden Surfaces</vt:lpstr>
      <vt:lpstr>Visibility</vt:lpstr>
      <vt:lpstr>Back-face Culling</vt:lpstr>
      <vt:lpstr>Painter’s Algorithm</vt:lpstr>
      <vt:lpstr>Painter’s Algorithm</vt:lpstr>
      <vt:lpstr>Painter’s Algorithm: Cycles</vt:lpstr>
      <vt:lpstr>Depth-sort: Overlapping Surfaces</vt:lpstr>
      <vt:lpstr>Depth-sort: Overlapping Surfaces</vt:lpstr>
      <vt:lpstr>Depth-sort: Order Ambiguity</vt:lpstr>
      <vt:lpstr>Depth-sort: Order Ambiguity</vt:lpstr>
      <vt:lpstr>Binary Space Partitioning</vt:lpstr>
      <vt:lpstr>Building a BSP Tree</vt:lpstr>
      <vt:lpstr>Building a BSP Tree</vt:lpstr>
      <vt:lpstr>Building a BSP Tree</vt:lpstr>
      <vt:lpstr>Building a BSP Tree</vt:lpstr>
      <vt:lpstr>BSP Tree: Building the Tree</vt:lpstr>
      <vt:lpstr>BSP Tree: Displaying the Tree</vt:lpstr>
      <vt:lpstr>BSP Tree Display</vt:lpstr>
      <vt:lpstr>BSP Tree Display</vt:lpstr>
      <vt:lpstr>Scanline Algorithm</vt:lpstr>
      <vt:lpstr>Scanline Algorithm</vt:lpstr>
      <vt:lpstr>Scanline Algorithm</vt:lpstr>
      <vt:lpstr>Scanline Visibility Algorithm</vt:lpstr>
      <vt:lpstr>Scanline Visibility Algorithm</vt:lpstr>
      <vt:lpstr>Scanline Visibility Algorithm</vt:lpstr>
      <vt:lpstr>Scanline Visibility Algorithm</vt:lpstr>
      <vt:lpstr>Characteristics of Scanline Algorithm</vt:lpstr>
      <vt:lpstr>Z-Buffer</vt:lpstr>
      <vt:lpstr>Z-Buffer Algorithm</vt:lpstr>
      <vt:lpstr>Z-Buffer Characteristics</vt:lpstr>
      <vt:lpstr>A-Buffer Method</vt:lpstr>
      <vt:lpstr>Taxonomy of Visibility Algorithms</vt:lpstr>
      <vt:lpstr>Taxonomy of Visibility Algorithms</vt:lpstr>
      <vt:lpstr>Taxonomy Revisted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635 Advanced Computer Graphics</dc:title>
  <dc:creator> </dc:creator>
  <cp:lastModifiedBy>Marc Olano</cp:lastModifiedBy>
  <cp:revision>228</cp:revision>
  <cp:lastPrinted>2010-10-04T14:32:16Z</cp:lastPrinted>
  <dcterms:created xsi:type="dcterms:W3CDTF">1996-09-30T18:28:10Z</dcterms:created>
  <dcterms:modified xsi:type="dcterms:W3CDTF">2020-04-15T21:37:59Z</dcterms:modified>
</cp:coreProperties>
</file>