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436" r:id="rId3"/>
    <p:sldId id="437" r:id="rId4"/>
    <p:sldId id="418" r:id="rId5"/>
    <p:sldId id="419" r:id="rId6"/>
    <p:sldId id="420" r:id="rId7"/>
    <p:sldId id="421" r:id="rId8"/>
    <p:sldId id="424" r:id="rId9"/>
    <p:sldId id="426" r:id="rId10"/>
    <p:sldId id="427" r:id="rId11"/>
    <p:sldId id="428" r:id="rId12"/>
    <p:sldId id="429" r:id="rId13"/>
    <p:sldId id="435" r:id="rId14"/>
    <p:sldId id="430" r:id="rId15"/>
    <p:sldId id="431" r:id="rId16"/>
    <p:sldId id="432" r:id="rId17"/>
    <p:sldId id="433" r:id="rId18"/>
    <p:sldId id="43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63"/>
    <p:restoredTop sz="94694"/>
  </p:normalViewPr>
  <p:slideViewPr>
    <p:cSldViewPr snapToGrid="0">
      <p:cViewPr varScale="1">
        <p:scale>
          <a:sx n="117" d="100"/>
          <a:sy n="117" d="100"/>
        </p:scale>
        <p:origin x="15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7522D27B-E1D6-034E-98EB-3921059C4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69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58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8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8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7F4B455-1C94-CF46-A735-2490D17B9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72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697829-884D-F943-9C42-A6338B8D3530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32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2E4E57-26D4-C44D-A1EC-EFC6A01514CA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41CD37-EF2A-814E-8B39-1C8D9C59DDF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E14203-5BCD-334F-BA8B-C74D5E62C952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sp>
        <p:nvSpPr>
          <p:cNvPr id="706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06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D9CB4B-E2C9-874B-BF3D-9A5865453DB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  <p:sp>
        <p:nvSpPr>
          <p:cNvPr id="7168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168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E1E0BC5-37BB-C143-BEB3-61B6AA67802D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  <p:sp>
        <p:nvSpPr>
          <p:cNvPr id="7270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270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4E6E2B-C8AF-1A4A-8F62-E6DAA4964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  <p:sp>
        <p:nvSpPr>
          <p:cNvPr id="737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37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E66B56-8DF0-8A45-B0A3-F6A7D8826F56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  <p:sp>
        <p:nvSpPr>
          <p:cNvPr id="7475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7475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938DAE-6DFE-F345-8B90-94CB8498385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761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76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86DA33C-5496-F84F-9B17-E17E6FFEEB9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4198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198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44A93-6A28-CD4F-A060-73872AD59E5F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4300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301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763DD-E49B-C34B-A2DD-74D1DB9DA7AF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4403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403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A53DC2-6243-4041-8E0C-8769A337A3E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45057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5058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74B981-7F30-E043-907A-EAB2ACA1E73E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812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4813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AFFB445-9039-8946-869A-7B21BAE3FA37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A3166-521A-484C-914A-FCF3C8C902F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0" y="693738"/>
            <a:ext cx="1588" cy="1587"/>
          </a:xfrm>
          <a:solidFill>
            <a:srgbClr val="FFFFFF"/>
          </a:solidFill>
          <a:ln/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7988" cy="4033837"/>
          </a:xfrm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8DC3E-2C6B-4943-9E0F-C7C176B2B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6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249FF-A275-AA4A-9563-E73EADB9E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4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13DE4-28D9-7946-A7E9-100B443F3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1D2A-BBDB-FA49-83AE-824ACE95D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A0E1-F21A-8949-AD18-49824E5C6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1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DBAC15-F159-6C49-9A93-66C0B5D2F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87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9854B-6CAB-3742-A0F5-F87E246E4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E3768-59F8-A946-B737-93B6B2EF4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FABAC-A9C1-A34E-A299-2847FA96E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80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BD67-ECBA-CA46-800C-E6A07B410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1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A1AD-1A0A-F142-8692-39A3090E7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4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54BE4D8-135C-0E48-AE14-4EB8087D24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11" Type="http://schemas.openxmlformats.org/officeDocument/2006/relationships/image" Target="../media/image13.emf"/><Relationship Id="rId5" Type="http://schemas.openxmlformats.org/officeDocument/2006/relationships/image" Target="../media/image7.emf"/><Relationship Id="rId10" Type="http://schemas.openxmlformats.org/officeDocument/2006/relationships/image" Target="../media/image12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  <a:cs typeface="+mj-cs"/>
              </a:rPr>
              <a:t>Graphics Pipeline</a:t>
            </a:r>
            <a:br>
              <a:rPr lang="en-US">
                <a:ea typeface="+mj-ea"/>
                <a:cs typeface="+mj-cs"/>
              </a:rPr>
            </a:br>
            <a:r>
              <a:rPr lang="en-US">
                <a:ea typeface="+mj-ea"/>
                <a:cs typeface="+mj-cs"/>
              </a:rPr>
              <a:t>Clipping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2"/>
                </a:solidFill>
                <a:latin typeface="Calibri" charset="0"/>
              </a:rPr>
              <a:t>CMSC 435/634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Efficient Computation of Bit-Code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Compute each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First bit is the sign bit of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Second bit is 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 – </a:t>
            </a:r>
            <a:r>
              <a:rPr lang="en-GB" i="1">
                <a:latin typeface="Calibri" charset="0"/>
              </a:rPr>
              <a:t>y</a:t>
            </a:r>
            <a:r>
              <a:rPr lang="en-GB" i="1" baseline="-33000">
                <a:latin typeface="Calibri" charset="0"/>
              </a:rPr>
              <a:t>min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Third bit is the sign bit of x</a:t>
            </a:r>
            <a:r>
              <a:rPr lang="en-GB" baseline="-33000">
                <a:latin typeface="Calibri" charset="0"/>
              </a:rPr>
              <a:t>max</a:t>
            </a:r>
            <a:r>
              <a:rPr lang="en-GB">
                <a:latin typeface="Calibri" charset="0"/>
              </a:rPr>
              <a:t> – x 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Forth bit is x – x</a:t>
            </a:r>
            <a:r>
              <a:rPr lang="en-GB" baseline="-33000">
                <a:latin typeface="Calibri" charset="0"/>
              </a:rPr>
              <a:t>min</a:t>
            </a:r>
            <a:r>
              <a:rPr lang="en-GB">
                <a:latin typeface="Calibri" charset="0"/>
              </a:rPr>
              <a:t>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0609E-7C73-9C40-AE16-CC4B63ECBF00}" type="slidenum">
              <a:rPr lang="en-GB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Bit-Code Trivial Rejects and Accepts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both bit codes are zero – trivial accept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endpoints are both outside of same edge, they will share that bit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This can easily be computed as a logical </a:t>
            </a:r>
            <a:r>
              <a:rPr lang="en-GB" b="1">
                <a:latin typeface="Calibri" charset="0"/>
              </a:rPr>
              <a:t>and</a:t>
            </a:r>
            <a:r>
              <a:rPr lang="en-GB">
                <a:latin typeface="Calibri" charset="0"/>
              </a:rPr>
              <a:t> operation – trivial reject if non-zero result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If not, then need to split line at clip edge, discard portion outside, continue testing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8FF757-8BFE-434A-87B7-2FB3C9CF8E1C}" type="slidenum">
              <a:rPr lang="en-GB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60350"/>
            <a:ext cx="8709025" cy="11715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>
                <a:ea typeface="+mj-ea"/>
                <a:cs typeface="+mj-cs"/>
              </a:rPr>
              <a:t>Cohen-Sutherland </a:t>
            </a:r>
            <a:br>
              <a:rPr lang="en-GB">
                <a:ea typeface="+mj-ea"/>
                <a:cs typeface="+mj-cs"/>
              </a:rPr>
            </a:br>
            <a:r>
              <a:rPr lang="en-GB">
                <a:ea typeface="+mj-ea"/>
                <a:cs typeface="+mj-cs"/>
              </a:rPr>
              <a:t>Line Clipping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F5DF3B-8E81-9F4D-894D-B0837C7A96C9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14338" y="1576388"/>
            <a:ext cx="8294687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500" i="1" dirty="0"/>
              <a:t>code1</a:t>
            </a:r>
            <a:r>
              <a:rPr lang="en-GB" sz="2500" dirty="0"/>
              <a:t> = </a:t>
            </a:r>
            <a:r>
              <a:rPr lang="en-GB" sz="2500" dirty="0" err="1"/>
              <a:t>outcode</a:t>
            </a:r>
            <a:r>
              <a:rPr lang="en-GB" sz="2500" dirty="0"/>
              <a:t> from endpoint1</a:t>
            </a:r>
          </a:p>
          <a:p>
            <a:pPr>
              <a:defRPr/>
            </a:pPr>
            <a:r>
              <a:rPr lang="en-GB" sz="2500" i="1" dirty="0"/>
              <a:t>code2</a:t>
            </a:r>
            <a:r>
              <a:rPr lang="en-GB" sz="2500" dirty="0"/>
              <a:t> = </a:t>
            </a:r>
            <a:r>
              <a:rPr lang="en-GB" sz="2500" dirty="0" err="1"/>
              <a:t>outcode</a:t>
            </a:r>
            <a:r>
              <a:rPr lang="en-GB" sz="2500" dirty="0"/>
              <a:t> from endpoint2</a:t>
            </a:r>
          </a:p>
          <a:p>
            <a:pPr>
              <a:defRPr/>
            </a:pPr>
            <a:r>
              <a:rPr lang="en-GB" sz="2500" b="1" dirty="0"/>
              <a:t>if</a:t>
            </a:r>
            <a:r>
              <a:rPr lang="en-GB" sz="2500" dirty="0"/>
              <a:t> (</a:t>
            </a:r>
            <a:r>
              <a:rPr lang="en-GB" sz="2500" i="1" dirty="0"/>
              <a:t>code1</a:t>
            </a:r>
            <a:r>
              <a:rPr lang="en-GB" sz="2500" dirty="0"/>
              <a:t> | code2 == 0)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dirty="0" err="1"/>
              <a:t>trivial_accept</a:t>
            </a:r>
            <a:endParaRPr lang="en-GB" sz="2500" dirty="0"/>
          </a:p>
          <a:p>
            <a:pPr>
              <a:defRPr/>
            </a:pPr>
            <a:r>
              <a:rPr lang="en-GB" sz="2500" b="1" dirty="0"/>
              <a:t>else if</a:t>
            </a:r>
            <a:r>
              <a:rPr lang="en-GB" sz="2500" dirty="0"/>
              <a:t> (</a:t>
            </a:r>
            <a:r>
              <a:rPr lang="en-GB" sz="2500" i="1" dirty="0"/>
              <a:t>code1</a:t>
            </a:r>
            <a:r>
              <a:rPr lang="en-GB" sz="2500" dirty="0"/>
              <a:t> &amp; </a:t>
            </a:r>
            <a:r>
              <a:rPr lang="en-GB" sz="2500" i="1" dirty="0"/>
              <a:t>code2</a:t>
            </a:r>
            <a:r>
              <a:rPr lang="en-GB" sz="2500" dirty="0"/>
              <a:t> != 0)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dirty="0" err="1"/>
              <a:t>trivial_reject</a:t>
            </a:r>
            <a:endParaRPr lang="en-GB" sz="2500" dirty="0"/>
          </a:p>
          <a:p>
            <a:pPr>
              <a:defRPr/>
            </a:pPr>
            <a:r>
              <a:rPr lang="en-GB" sz="2500" b="1" dirty="0"/>
              <a:t>else</a:t>
            </a:r>
          </a:p>
          <a:p>
            <a:pPr>
              <a:defRPr/>
            </a:pPr>
            <a:r>
              <a:rPr lang="en-GB" sz="2500" dirty="0"/>
              <a:t>	clip against left</a:t>
            </a:r>
          </a:p>
          <a:p>
            <a:pPr>
              <a:defRPr/>
            </a:pPr>
            <a:r>
              <a:rPr lang="en-GB" sz="2500" dirty="0"/>
              <a:t>	clip against right</a:t>
            </a:r>
          </a:p>
          <a:p>
            <a:pPr>
              <a:defRPr/>
            </a:pPr>
            <a:r>
              <a:rPr lang="en-GB" sz="2500" dirty="0"/>
              <a:t>	clip against bottom</a:t>
            </a:r>
          </a:p>
          <a:p>
            <a:pPr>
              <a:defRPr/>
            </a:pPr>
            <a:r>
              <a:rPr lang="en-GB" sz="2500" dirty="0"/>
              <a:t>	clip against top</a:t>
            </a:r>
          </a:p>
          <a:p>
            <a:pPr>
              <a:defRPr/>
            </a:pPr>
            <a:r>
              <a:rPr lang="en-GB" sz="2500" dirty="0"/>
              <a:t>	</a:t>
            </a:r>
            <a:r>
              <a:rPr lang="en-GB" sz="2500" b="1" dirty="0"/>
              <a:t>if </a:t>
            </a:r>
            <a:r>
              <a:rPr lang="en-GB" sz="2500" dirty="0"/>
              <a:t>(anything is left) </a:t>
            </a:r>
            <a:r>
              <a:rPr lang="en-GB" sz="2500" b="1" dirty="0"/>
              <a:t>then</a:t>
            </a:r>
          </a:p>
          <a:p>
            <a:pPr>
              <a:defRPr/>
            </a:pPr>
            <a:r>
              <a:rPr lang="en-GB" sz="2500" dirty="0"/>
              <a:t>		accept clipped segment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charset="0"/>
              </a:rPr>
              <a:t>Homogeneous Clipping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alibri" charset="0"/>
              </a:rPr>
              <a:t>Works for 3D planes</a:t>
            </a:r>
          </a:p>
          <a:p>
            <a:r>
              <a:rPr lang="en-US" dirty="0">
                <a:latin typeface="Calibri" charset="0"/>
              </a:rPr>
              <a:t>If point is inside clipping plane:</a:t>
            </a:r>
          </a:p>
          <a:p>
            <a:pPr marL="0" indent="0">
              <a:buNone/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Point on line:</a:t>
            </a:r>
          </a:p>
          <a:p>
            <a:pPr>
              <a:lnSpc>
                <a:spcPct val="50000"/>
              </a:lnSpc>
            </a:pPr>
            <a:endParaRPr lang="en-US" dirty="0">
              <a:latin typeface="Calibri" charset="0"/>
            </a:endParaRPr>
          </a:p>
          <a:p>
            <a:r>
              <a:rPr lang="en-US" dirty="0">
                <a:latin typeface="Calibri" charset="0"/>
              </a:rPr>
              <a:t>Intersection:</a:t>
            </a:r>
          </a:p>
        </p:txBody>
      </p:sp>
      <p:pic>
        <p:nvPicPr>
          <p:cNvPr id="37891" name="Picture 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2600" y="2908300"/>
            <a:ext cx="37211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8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3467100"/>
            <a:ext cx="48895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11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114800"/>
            <a:ext cx="2971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7400" y="2895600"/>
            <a:ext cx="4673600" cy="3683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48300" y="2921000"/>
            <a:ext cx="1892300" cy="317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03700" y="2921000"/>
            <a:ext cx="2527300" cy="31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95600" y="2921000"/>
            <a:ext cx="3835400" cy="304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73300" y="2921000"/>
            <a:ext cx="4457700" cy="317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95900" y="2832100"/>
            <a:ext cx="1447800" cy="393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76400" y="2857500"/>
            <a:ext cx="5054600" cy="44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Polygon Clipping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Many cases (new edges, discarded edges)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Multiple polygons may result after clipping a single polygon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69D68-8ECE-E243-8D32-9A7CE55A028A}" type="slidenum">
              <a:rPr lang="en-GB"/>
              <a:pPr>
                <a:defRPr/>
              </a:pPr>
              <a:t>14</a:t>
            </a:fld>
            <a:endParaRPr lang="en-GB"/>
          </a:p>
        </p:txBody>
      </p:sp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638" y="3684588"/>
            <a:ext cx="5545137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Divide and conquer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Simple problem is to clip polygon against a single infinite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Sequence of 4 clips against clipping rectangle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440689-6D70-4145-A89C-D91D150A291B}" type="slidenum">
              <a:rPr lang="en-GB"/>
              <a:pPr>
                <a:defRPr/>
              </a:pPr>
              <a:t>15</a:t>
            </a:fld>
            <a:endParaRPr lang="en-GB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938" y="4005263"/>
            <a:ext cx="4557712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Algorithm moves around the polygon from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  <a:r>
              <a:rPr lang="en-GB">
                <a:latin typeface="Calibri" charset="0"/>
              </a:rPr>
              <a:t>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1</a:t>
            </a:r>
            <a:r>
              <a:rPr lang="en-GB">
                <a:latin typeface="Calibri" charset="0"/>
              </a:rPr>
              <a:t> and then on back to </a:t>
            </a:r>
            <a:r>
              <a:rPr lang="en-GB" i="1">
                <a:latin typeface="Calibri" charset="0"/>
              </a:rPr>
              <a:t>v</a:t>
            </a:r>
            <a:r>
              <a:rPr lang="en-GB" i="1" baseline="-33000">
                <a:latin typeface="Calibri" charset="0"/>
              </a:rPr>
              <a:t>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Check (v</a:t>
            </a:r>
            <a:r>
              <a:rPr lang="en-GB" baseline="-25000">
                <a:latin typeface="Calibri" charset="0"/>
              </a:rPr>
              <a:t>i</a:t>
            </a:r>
            <a:r>
              <a:rPr lang="en-GB">
                <a:latin typeface="Calibri" charset="0"/>
              </a:rPr>
              <a:t> to v</a:t>
            </a:r>
            <a:r>
              <a:rPr lang="en-GB" baseline="-25000">
                <a:latin typeface="Calibri" charset="0"/>
              </a:rPr>
              <a:t>i+1</a:t>
            </a:r>
            <a:r>
              <a:rPr lang="en-GB">
                <a:latin typeface="Calibri" charset="0"/>
              </a:rPr>
              <a:t>) line against the clip edge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Add zero, one, or two vertices to the output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4FF87-A338-4B43-B760-9443CBDDDC60}" type="slidenum">
              <a:rPr lang="en-GB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 sz="3800">
                <a:latin typeface="Calibri" charset="0"/>
              </a:rPr>
              <a:t>Sutherland-Hodgman Polygon Clipping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At each step, 1 of 4 possible cases arises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1) Edge is completely inside clip boundary, so add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to the output list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2)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is output as vertex because it intersects with boundary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3) Both vertices are outside boundary, so neither is output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sz="2200">
                <a:latin typeface="Calibri" charset="0"/>
              </a:rPr>
              <a:t>4) Intersection </a:t>
            </a:r>
            <a:r>
              <a:rPr lang="en-GB" sz="2200" i="1">
                <a:latin typeface="Calibri" charset="0"/>
              </a:rPr>
              <a:t>i</a:t>
            </a:r>
            <a:r>
              <a:rPr lang="en-GB" sz="2200">
                <a:latin typeface="Calibri" charset="0"/>
              </a:rPr>
              <a:t> and vertex </a:t>
            </a:r>
            <a:r>
              <a:rPr lang="en-GB" sz="2200" i="1">
                <a:latin typeface="Calibri" charset="0"/>
              </a:rPr>
              <a:t>p</a:t>
            </a:r>
            <a:r>
              <a:rPr lang="en-GB" sz="2200">
                <a:latin typeface="Calibri" charset="0"/>
              </a:rPr>
              <a:t> both added to output list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3731D-A681-004A-AF82-2E3C34DB72DD}" type="slidenum">
              <a:rPr lang="en-GB"/>
              <a:pPr>
                <a:defRPr/>
              </a:pPr>
              <a:t>17</a:t>
            </a:fld>
            <a:endParaRPr lang="en-GB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25" y="4395788"/>
            <a:ext cx="6888163" cy="243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Sutherland-Hodgman Algorithm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2B59C-C5B4-0A42-A8DF-029D0C1D0758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20675" y="1576388"/>
            <a:ext cx="8502650" cy="4646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800" dirty="0" err="1">
                <a:solidFill>
                  <a:srgbClr val="000000"/>
                </a:solidFill>
                <a:latin typeface="Liberation Sans" charset="0"/>
                <a:cs typeface="DejaVu Sans" charset="0"/>
              </a:rPr>
              <a:t>Sutherland-Hodgman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 length(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) - 1 ]</a:t>
            </a:r>
          </a:p>
          <a:p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for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j = 0 ; j &lt; length(array) ; j++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do</a:t>
            </a:r>
          </a:p>
          <a:p>
            <a:pPr lvl="2"/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vertex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array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[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j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]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		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 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1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</a:t>
            </a:r>
            <a:r>
              <a:rPr lang="en-US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4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ComputeIntersection(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, clip plane ) 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	Output(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)‏</a:t>
            </a:r>
          </a:p>
          <a:p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else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if 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(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is inside clip plane ) 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then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2 */</a:t>
            </a:r>
            <a:endParaRPr lang="en-GB" sz="1800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Output( ComputeIntersection( P, S, clip plane ) )‏</a:t>
            </a: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</a:t>
            </a:r>
            <a:r>
              <a:rPr lang="en-GB" sz="1800" b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else						</a:t>
            </a:r>
            <a:r>
              <a:rPr lang="en-GB" sz="1800" dirty="0">
                <a:solidFill>
                  <a:schemeClr val="accent2"/>
                </a:solidFill>
                <a:latin typeface="Liberation Sans" charset="0"/>
                <a:cs typeface="DejaVu Sans" charset="0"/>
              </a:rPr>
              <a:t>/* case 3 */</a:t>
            </a:r>
            <a:endParaRPr lang="en-GB" sz="1800" b="1" dirty="0">
              <a:solidFill>
                <a:srgbClr val="000000"/>
              </a:solidFill>
              <a:latin typeface="Liberation Sans" charset="0"/>
              <a:cs typeface="DejaVu Sans" charset="0"/>
            </a:endParaRPr>
          </a:p>
          <a:p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	no op</a:t>
            </a:r>
          </a:p>
          <a:p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		S</a:t>
            </a:r>
            <a:r>
              <a:rPr lang="en-GB" sz="1800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 = </a:t>
            </a:r>
            <a:r>
              <a:rPr lang="en-GB" sz="1800" i="1" dirty="0">
                <a:solidFill>
                  <a:srgbClr val="000000"/>
                </a:solidFill>
                <a:latin typeface="Liberation Sans" charset="0"/>
                <a:cs typeface="DejaVu Sans" charset="0"/>
              </a:rPr>
              <a:t>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Graphics Pipeline</a:t>
            </a:r>
          </a:p>
        </p:txBody>
      </p:sp>
      <p:sp>
        <p:nvSpPr>
          <p:cNvPr id="5304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ea typeface="+mn-ea"/>
                <a:cs typeface="+mn-cs"/>
              </a:rPr>
              <a:t>Object-order approach to rendering</a:t>
            </a:r>
          </a:p>
        </p:txBody>
      </p:sp>
      <p:sp>
        <p:nvSpPr>
          <p:cNvPr id="2" name="Rectangle 1"/>
          <p:cNvSpPr/>
          <p:nvPr/>
        </p:nvSpPr>
        <p:spPr>
          <a:xfrm>
            <a:off x="914400" y="2303462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Vertex Processing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3164087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Clipping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14400" y="3988594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>
                <a:solidFill>
                  <a:schemeClr val="tx1"/>
                </a:solidFill>
              </a:rPr>
              <a:t>Rasterization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831160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Fragment Processing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14400" y="5673725"/>
            <a:ext cx="2362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Visibility &amp; Blending</a:t>
            </a:r>
          </a:p>
        </p:txBody>
      </p:sp>
      <p:cxnSp>
        <p:nvCxnSpPr>
          <p:cNvPr id="6" name="Straight Arrow Connector 5"/>
          <p:cNvCxnSpPr>
            <a:stCxn id="2" idx="2"/>
            <a:endCxn id="8" idx="0"/>
          </p:cNvCxnSpPr>
          <p:nvPr/>
        </p:nvCxnSpPr>
        <p:spPr>
          <a:xfrm>
            <a:off x="2095500" y="2913062"/>
            <a:ext cx="0" cy="25102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2"/>
            <a:endCxn id="9" idx="0"/>
          </p:cNvCxnSpPr>
          <p:nvPr/>
        </p:nvCxnSpPr>
        <p:spPr>
          <a:xfrm>
            <a:off x="2095500" y="3773687"/>
            <a:ext cx="0" cy="214907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9" idx="2"/>
            <a:endCxn id="10" idx="0"/>
          </p:cNvCxnSpPr>
          <p:nvPr/>
        </p:nvCxnSpPr>
        <p:spPr>
          <a:xfrm>
            <a:off x="2095500" y="4598194"/>
            <a:ext cx="0" cy="232966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2095500" y="5440760"/>
            <a:ext cx="0" cy="245665"/>
          </a:xfrm>
          <a:prstGeom prst="straightConnector1">
            <a:avLst/>
          </a:prstGeom>
          <a:ln>
            <a:solidFill>
              <a:schemeClr val="tx1"/>
            </a:solidFill>
            <a:headEnd w="lg" len="lg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276600" y="2171858"/>
            <a:ext cx="586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Transformations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Vertex components of shading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76600" y="3238055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Find the visible parts of primitives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76600" y="4062562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Break primitives into fragments/pixels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76600" y="4905128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Fragment components of shading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76600" y="5747693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>
                <a:latin typeface="+mn-lt"/>
              </a:rPr>
              <a:t>Which do we see, how do they combine?</a:t>
            </a: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Clip?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Window sides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Some rasterization algorithms need everything on screen</a:t>
            </a:r>
          </a:p>
          <a:p>
            <a:r>
              <a:rPr lang="en-US" dirty="0"/>
              <a:t>Near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b="1" dirty="0"/>
              <a:t>Don’t divide by 0</a:t>
            </a:r>
            <a:endParaRPr lang="en-US" dirty="0"/>
          </a:p>
          <a:p>
            <a:pPr lvl="1"/>
            <a:r>
              <a:rPr lang="en-US" b="1" dirty="0"/>
              <a:t>Don’t divide by negative z</a:t>
            </a:r>
            <a:endParaRPr lang="en-US" dirty="0"/>
          </a:p>
          <a:p>
            <a:r>
              <a:rPr lang="en-US" dirty="0"/>
              <a:t>Far</a:t>
            </a:r>
          </a:p>
          <a:p>
            <a:pPr lvl="1"/>
            <a:r>
              <a:rPr lang="en-US" dirty="0"/>
              <a:t>Draw less</a:t>
            </a:r>
          </a:p>
          <a:p>
            <a:pPr lvl="1"/>
            <a:r>
              <a:rPr lang="en-US" dirty="0"/>
              <a:t>Constrain Z range</a:t>
            </a:r>
          </a:p>
        </p:txBody>
      </p:sp>
    </p:spTree>
    <p:extLst>
      <p:ext uri="{BB962C8B-B14F-4D97-AF65-F5344CB8AC3E}">
        <p14:creationId xmlns:p14="http://schemas.microsoft.com/office/powerpoint/2010/main" val="1252358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&amp; Culling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Cull: decide not to draw an object at all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Clip: slice to keep </a:t>
            </a:r>
            <a:r>
              <a:rPr lang="en-GB" b="1">
                <a:latin typeface="Calibri" charset="0"/>
              </a:rPr>
              <a:t>just</a:t>
            </a:r>
            <a:r>
              <a:rPr lang="en-GB">
                <a:latin typeface="Calibri" charset="0"/>
              </a:rPr>
              <a:t> the visible parts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Reject: Entirely off-screen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Trivial Accept: Entirely on screen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E3641-A3FC-7B42-8841-95E9E827A31A}" type="slidenum">
              <a:rPr lang="en-GB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Lines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Lines intersecting a rectangular clip region are always clipped into a single line segment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 dirty="0">
                <a:latin typeface="Calibri" charset="0"/>
              </a:rPr>
              <a:t>Clip against one window edge at a time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4E2E4-9DA2-C848-9CBE-1A821C1CA167}" type="slidenum">
              <a:rPr lang="en-GB"/>
              <a:pPr>
                <a:defRPr/>
              </a:pPr>
              <a:t>5</a:t>
            </a:fld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33210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86250" y="3276600"/>
            <a:ext cx="0" cy="29337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24100" y="42862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24100" y="5251450"/>
            <a:ext cx="2970213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21050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2000250" y="5725209"/>
            <a:ext cx="111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Clip Rectangle</a:t>
            </a:r>
          </a:p>
        </p:txBody>
      </p:sp>
      <p:cxnSp>
        <p:nvCxnSpPr>
          <p:cNvPr id="22" name="Straight Arrow Connector 21"/>
          <p:cNvCxnSpPr>
            <a:endCxn id="18" idx="1"/>
          </p:cNvCxnSpPr>
          <p:nvPr/>
        </p:nvCxnSpPr>
        <p:spPr>
          <a:xfrm flipV="1">
            <a:off x="2559050" y="4768850"/>
            <a:ext cx="762000" cy="9461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863433" y="4286250"/>
            <a:ext cx="965200" cy="9652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3365821" y="4430296"/>
            <a:ext cx="448110" cy="781884"/>
            <a:chOff x="3365821" y="4430296"/>
            <a:chExt cx="448110" cy="781884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913438" y="4430296"/>
            <a:ext cx="448110" cy="781884"/>
            <a:chOff x="3365821" y="4430296"/>
            <a:chExt cx="448110" cy="781884"/>
          </a:xfrm>
        </p:grpSpPr>
        <p:cxnSp>
          <p:nvCxnSpPr>
            <p:cNvPr id="50" name="Straight Connector 49"/>
            <p:cNvCxnSpPr/>
            <p:nvPr/>
          </p:nvCxnSpPr>
          <p:spPr>
            <a:xfrm flipV="1">
              <a:off x="3530600" y="4606925"/>
              <a:ext cx="120650" cy="406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Oval 50"/>
            <p:cNvSpPr/>
            <p:nvPr/>
          </p:nvSpPr>
          <p:spPr>
            <a:xfrm>
              <a:off x="3589337" y="4538662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3464719" y="49474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510643" y="487362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A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365821" y="4430296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B</a:t>
              </a:r>
            </a:p>
          </p:txBody>
        </p:sp>
      </p:grpSp>
      <p:grpSp>
        <p:nvGrpSpPr>
          <p:cNvPr id="7175" name="Group 7174"/>
          <p:cNvGrpSpPr/>
          <p:nvPr/>
        </p:nvGrpSpPr>
        <p:grpSpPr>
          <a:xfrm>
            <a:off x="3793370" y="3428861"/>
            <a:ext cx="425214" cy="1464230"/>
            <a:chOff x="3793370" y="3428861"/>
            <a:chExt cx="425214" cy="1464230"/>
          </a:xfrm>
        </p:grpSpPr>
        <p:cxnSp>
          <p:nvCxnSpPr>
            <p:cNvPr id="56" name="Straight Connector 55"/>
            <p:cNvCxnSpPr/>
            <p:nvPr/>
          </p:nvCxnSpPr>
          <p:spPr>
            <a:xfrm flipV="1">
              <a:off x="3944182" y="3598138"/>
              <a:ext cx="211696" cy="102424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4093171" y="35354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3878301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03985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793370" y="3428861"/>
              <a:ext cx="31130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D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</p:grpSp>
      <p:grpSp>
        <p:nvGrpSpPr>
          <p:cNvPr id="7173" name="Group 7172"/>
          <p:cNvGrpSpPr/>
          <p:nvPr/>
        </p:nvGrpSpPr>
        <p:grpSpPr>
          <a:xfrm>
            <a:off x="3725824" y="4000536"/>
            <a:ext cx="362792" cy="349367"/>
            <a:chOff x="3725824" y="4000536"/>
            <a:chExt cx="362792" cy="349367"/>
          </a:xfrm>
        </p:grpSpPr>
        <p:sp>
          <p:nvSpPr>
            <p:cNvPr id="62" name="TextBox 61"/>
            <p:cNvSpPr txBox="1"/>
            <p:nvPr/>
          </p:nvSpPr>
          <p:spPr>
            <a:xfrm>
              <a:off x="3725824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3950095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70" name="Group 7169"/>
          <p:cNvGrpSpPr/>
          <p:nvPr/>
        </p:nvGrpSpPr>
        <p:grpSpPr>
          <a:xfrm>
            <a:off x="6270700" y="4000536"/>
            <a:ext cx="481449" cy="892555"/>
            <a:chOff x="6270700" y="4000536"/>
            <a:chExt cx="481449" cy="892555"/>
          </a:xfrm>
        </p:grpSpPr>
        <p:sp>
          <p:nvSpPr>
            <p:cNvPr id="74" name="Oval 73"/>
            <p:cNvSpPr/>
            <p:nvPr/>
          </p:nvSpPr>
          <p:spPr>
            <a:xfrm>
              <a:off x="6423177" y="455650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48861" y="4554537"/>
              <a:ext cx="30328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C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70700" y="4000536"/>
              <a:ext cx="36279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D’</a:t>
              </a: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6485883" y="4286250"/>
              <a:ext cx="62707" cy="32067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/>
            <p:cNvSpPr/>
            <p:nvPr/>
          </p:nvSpPr>
          <p:spPr>
            <a:xfrm>
              <a:off x="6494971" y="422449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2070195" y="3228254"/>
            <a:ext cx="1175096" cy="1942067"/>
            <a:chOff x="2070195" y="3228254"/>
            <a:chExt cx="1175096" cy="1942067"/>
          </a:xfrm>
        </p:grpSpPr>
        <p:sp>
          <p:nvSpPr>
            <p:cNvPr id="90" name="Oval 89"/>
            <p:cNvSpPr/>
            <p:nvPr/>
          </p:nvSpPr>
          <p:spPr>
            <a:xfrm>
              <a:off x="2091965" y="475313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77" name="Straight Connector 7176"/>
            <p:cNvCxnSpPr/>
            <p:nvPr/>
          </p:nvCxnSpPr>
          <p:spPr>
            <a:xfrm flipV="1">
              <a:off x="2149368" y="3465342"/>
              <a:ext cx="725130" cy="135049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2816983" y="339753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070195" y="4831767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E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959635" y="3228254"/>
              <a:ext cx="28565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F</a:t>
              </a:r>
            </a:p>
          </p:txBody>
        </p:sp>
      </p:grpSp>
      <p:grpSp>
        <p:nvGrpSpPr>
          <p:cNvPr id="7187" name="Group 7186"/>
          <p:cNvGrpSpPr/>
          <p:nvPr/>
        </p:nvGrpSpPr>
        <p:grpSpPr>
          <a:xfrm>
            <a:off x="3617208" y="4318317"/>
            <a:ext cx="1172260" cy="1438669"/>
            <a:chOff x="3617208" y="4318317"/>
            <a:chExt cx="1172260" cy="1438669"/>
          </a:xfrm>
        </p:grpSpPr>
        <p:cxnSp>
          <p:nvCxnSpPr>
            <p:cNvPr id="7184" name="Straight Connector 7183"/>
            <p:cNvCxnSpPr/>
            <p:nvPr/>
          </p:nvCxnSpPr>
          <p:spPr>
            <a:xfrm flipV="1">
              <a:off x="3711757" y="4487594"/>
              <a:ext cx="733634" cy="940216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Oval 107"/>
            <p:cNvSpPr/>
            <p:nvPr/>
          </p:nvSpPr>
          <p:spPr>
            <a:xfrm>
              <a:off x="3649050" y="537448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Oval 108"/>
            <p:cNvSpPr/>
            <p:nvPr/>
          </p:nvSpPr>
          <p:spPr>
            <a:xfrm>
              <a:off x="4377995" y="4434985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617208" y="5418432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474958" y="4318317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</a:t>
              </a:r>
            </a:p>
          </p:txBody>
        </p:sp>
      </p:grpSp>
      <p:grpSp>
        <p:nvGrpSpPr>
          <p:cNvPr id="7188" name="Group 7187"/>
          <p:cNvGrpSpPr/>
          <p:nvPr/>
        </p:nvGrpSpPr>
        <p:grpSpPr>
          <a:xfrm>
            <a:off x="3793370" y="5188734"/>
            <a:ext cx="413804" cy="338554"/>
            <a:chOff x="3793370" y="5188734"/>
            <a:chExt cx="413804" cy="338554"/>
          </a:xfrm>
        </p:grpSpPr>
        <p:sp>
          <p:nvSpPr>
            <p:cNvPr id="113" name="Oval 112"/>
            <p:cNvSpPr/>
            <p:nvPr/>
          </p:nvSpPr>
          <p:spPr>
            <a:xfrm>
              <a:off x="3793370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841368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189" name="Group 7188"/>
          <p:cNvGrpSpPr/>
          <p:nvPr/>
        </p:nvGrpSpPr>
        <p:grpSpPr>
          <a:xfrm>
            <a:off x="4228232" y="4608889"/>
            <a:ext cx="405068" cy="338554"/>
            <a:chOff x="4223543" y="4608889"/>
            <a:chExt cx="405068" cy="338554"/>
          </a:xfrm>
        </p:grpSpPr>
        <p:sp>
          <p:nvSpPr>
            <p:cNvPr id="116" name="Oval 115"/>
            <p:cNvSpPr/>
            <p:nvPr/>
          </p:nvSpPr>
          <p:spPr>
            <a:xfrm>
              <a:off x="4223543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262805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</p:grpSp>
      <p:grpSp>
        <p:nvGrpSpPr>
          <p:cNvPr id="7200" name="Group 7199"/>
          <p:cNvGrpSpPr/>
          <p:nvPr/>
        </p:nvGrpSpPr>
        <p:grpSpPr>
          <a:xfrm>
            <a:off x="6338345" y="4608889"/>
            <a:ext cx="839930" cy="918399"/>
            <a:chOff x="6338345" y="4608889"/>
            <a:chExt cx="839930" cy="918399"/>
          </a:xfrm>
        </p:grpSpPr>
        <p:sp>
          <p:nvSpPr>
            <p:cNvPr id="131" name="TextBox 130"/>
            <p:cNvSpPr txBox="1"/>
            <p:nvPr/>
          </p:nvSpPr>
          <p:spPr>
            <a:xfrm>
              <a:off x="6812469" y="4608889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H’</a:t>
              </a:r>
            </a:p>
          </p:txBody>
        </p:sp>
        <p:cxnSp>
          <p:nvCxnSpPr>
            <p:cNvPr id="7198" name="Straight Connector 7197"/>
            <p:cNvCxnSpPr/>
            <p:nvPr/>
          </p:nvCxnSpPr>
          <p:spPr>
            <a:xfrm flipV="1">
              <a:off x="6399041" y="4684183"/>
              <a:ext cx="434862" cy="56102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Oval 129"/>
            <p:cNvSpPr/>
            <p:nvPr/>
          </p:nvSpPr>
          <p:spPr>
            <a:xfrm>
              <a:off x="6773207" y="462772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Oval 126"/>
            <p:cNvSpPr/>
            <p:nvPr/>
          </p:nvSpPr>
          <p:spPr>
            <a:xfrm>
              <a:off x="6338345" y="5188743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6386343" y="5188734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G’</a:t>
              </a:r>
            </a:p>
          </p:txBody>
        </p:sp>
      </p:grpSp>
      <p:grpSp>
        <p:nvGrpSpPr>
          <p:cNvPr id="7205" name="Group 7204"/>
          <p:cNvGrpSpPr/>
          <p:nvPr/>
        </p:nvGrpSpPr>
        <p:grpSpPr>
          <a:xfrm>
            <a:off x="3763379" y="4775994"/>
            <a:ext cx="1112128" cy="1371082"/>
            <a:chOff x="3763379" y="4775994"/>
            <a:chExt cx="1112128" cy="1371082"/>
          </a:xfrm>
        </p:grpSpPr>
        <p:cxnSp>
          <p:nvCxnSpPr>
            <p:cNvPr id="7202" name="Straight Connector 7201"/>
            <p:cNvCxnSpPr/>
            <p:nvPr/>
          </p:nvCxnSpPr>
          <p:spPr>
            <a:xfrm flipV="1">
              <a:off x="4038600" y="4943210"/>
              <a:ext cx="550334" cy="103425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Oval 139"/>
            <p:cNvSpPr/>
            <p:nvPr/>
          </p:nvSpPr>
          <p:spPr>
            <a:xfrm>
              <a:off x="3975893" y="5914760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4526227" y="4893091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3763379" y="5808522"/>
              <a:ext cx="2359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I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4625117" y="4775994"/>
              <a:ext cx="25039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J</a:t>
              </a:r>
            </a:p>
          </p:txBody>
        </p:sp>
      </p:grpSp>
      <p:grpSp>
        <p:nvGrpSpPr>
          <p:cNvPr id="7206" name="Group 7205"/>
          <p:cNvGrpSpPr/>
          <p:nvPr/>
        </p:nvGrpSpPr>
        <p:grpSpPr>
          <a:xfrm>
            <a:off x="4228232" y="5437186"/>
            <a:ext cx="361034" cy="338554"/>
            <a:chOff x="4228232" y="5437186"/>
            <a:chExt cx="361034" cy="338554"/>
          </a:xfrm>
        </p:grpSpPr>
        <p:sp>
          <p:nvSpPr>
            <p:cNvPr id="145" name="Oval 144"/>
            <p:cNvSpPr/>
            <p:nvPr/>
          </p:nvSpPr>
          <p:spPr>
            <a:xfrm>
              <a:off x="4228232" y="5437187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302008" y="5437186"/>
              <a:ext cx="28725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1"/>
                  </a:solidFill>
                  <a:latin typeface="+mn-lt"/>
                </a:rPr>
                <a:t>I’</a:t>
              </a:r>
            </a:p>
          </p:txBody>
        </p:sp>
      </p:grpSp>
      <p:grpSp>
        <p:nvGrpSpPr>
          <p:cNvPr id="7207" name="Group 7206"/>
          <p:cNvGrpSpPr/>
          <p:nvPr/>
        </p:nvGrpSpPr>
        <p:grpSpPr>
          <a:xfrm>
            <a:off x="4370565" y="5182499"/>
            <a:ext cx="366917" cy="364636"/>
            <a:chOff x="4370565" y="5182499"/>
            <a:chExt cx="366917" cy="364636"/>
          </a:xfrm>
        </p:grpSpPr>
        <p:sp>
          <p:nvSpPr>
            <p:cNvPr id="100" name="TextBox 99"/>
            <p:cNvSpPr txBox="1"/>
            <p:nvPr/>
          </p:nvSpPr>
          <p:spPr>
            <a:xfrm>
              <a:off x="4435796" y="5208581"/>
              <a:ext cx="30168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>
                  <a:solidFill>
                    <a:schemeClr val="accent1"/>
                  </a:solidFill>
                  <a:latin typeface="+mn-lt"/>
                </a:rPr>
                <a:t>J’</a:t>
              </a:r>
              <a:endParaRPr lang="en-US" sz="1600" dirty="0">
                <a:solidFill>
                  <a:schemeClr val="accent1"/>
                </a:solidFill>
                <a:latin typeface="+mn-lt"/>
              </a:endParaRPr>
            </a:p>
          </p:txBody>
        </p:sp>
        <p:sp>
          <p:nvSpPr>
            <p:cNvPr id="101" name="Oval 100"/>
            <p:cNvSpPr/>
            <p:nvPr/>
          </p:nvSpPr>
          <p:spPr>
            <a:xfrm>
              <a:off x="4370565" y="5182499"/>
              <a:ext cx="125413" cy="125413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273050"/>
            <a:ext cx="8709025" cy="114617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Endpoints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For a point at (</a:t>
            </a:r>
            <a:r>
              <a:rPr lang="en-GB" i="1">
                <a:latin typeface="Calibri" charset="0"/>
              </a:rPr>
              <a:t>x</a:t>
            </a:r>
            <a:r>
              <a:rPr lang="en-GB">
                <a:latin typeface="Calibri" charset="0"/>
              </a:rPr>
              <a:t>,</a:t>
            </a:r>
            <a:r>
              <a:rPr lang="en-GB" i="1">
                <a:latin typeface="Calibri" charset="0"/>
              </a:rPr>
              <a:t>y</a:t>
            </a:r>
            <a:r>
              <a:rPr lang="en-GB">
                <a:latin typeface="Calibri" charset="0"/>
              </a:rPr>
              <a:t>) to be inside the clipping rectangle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585E5-6379-4F4A-98DD-6201CC2DB3B0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14638" y="2768600"/>
            <a:ext cx="3481387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ＭＳ Ｐゴシック" charset="0"/>
                <a:cs typeface="DejaVu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5pPr>
            <a:lvl6pPr marL="15367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6pPr>
            <a:lvl7pPr marL="19939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7pPr>
            <a:lvl8pPr marL="24511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8pPr>
            <a:lvl9pPr marL="2908300" indent="-215900"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Liberation Sans" charset="0"/>
                <a:ea typeface="DejaVu Sans" charset="0"/>
                <a:cs typeface="DejaVu Sans" charset="0"/>
              </a:defRPr>
            </a:lvl9pPr>
          </a:lstStyle>
          <a:p>
            <a:pPr>
              <a:defRPr/>
            </a:pPr>
            <a:r>
              <a:rPr lang="en-GB" sz="2200" i="1" dirty="0" err="1"/>
              <a:t>x</a:t>
            </a:r>
            <a:r>
              <a:rPr lang="en-GB" sz="2200" i="1" baseline="-33000" dirty="0" err="1"/>
              <a:t>min</a:t>
            </a:r>
            <a:r>
              <a:rPr lang="en-GB" sz="2200" i="1" baseline="-33000" dirty="0"/>
              <a:t>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x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</a:t>
            </a:r>
            <a:r>
              <a:rPr lang="en-GB" sz="2200" i="1" dirty="0" err="1"/>
              <a:t>x</a:t>
            </a:r>
            <a:r>
              <a:rPr lang="en-GB" sz="2200" i="1" baseline="-33000" dirty="0" err="1"/>
              <a:t>max</a:t>
            </a:r>
            <a:r>
              <a:rPr lang="en-GB" sz="2200" i="1" dirty="0"/>
              <a:t>, </a:t>
            </a:r>
            <a:r>
              <a:rPr lang="en-GB" sz="2200" i="1" dirty="0" err="1"/>
              <a:t>y</a:t>
            </a:r>
            <a:r>
              <a:rPr lang="en-GB" sz="2200" i="1" baseline="-33000" dirty="0" err="1"/>
              <a:t>min</a:t>
            </a:r>
            <a:r>
              <a:rPr lang="en-GB" sz="2200" i="1" baseline="-33000" dirty="0"/>
              <a:t>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y </a:t>
            </a:r>
            <a:r>
              <a:rPr lang="en-GB" sz="2200" i="1" dirty="0">
                <a:cs typeface="Liberation Sans" charset="0"/>
              </a:rPr>
              <a:t>≤</a:t>
            </a:r>
            <a:r>
              <a:rPr lang="en-GB" sz="2200" i="1" dirty="0"/>
              <a:t> </a:t>
            </a:r>
            <a:r>
              <a:rPr lang="en-GB" sz="2200" i="1" dirty="0" err="1"/>
              <a:t>y</a:t>
            </a:r>
            <a:r>
              <a:rPr lang="en-GB" sz="2200" i="1" baseline="-33000" dirty="0" err="1"/>
              <a:t>max</a:t>
            </a:r>
            <a:r>
              <a:rPr lang="en-GB" sz="2200" i="1" dirty="0"/>
              <a:t> 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3519488"/>
            <a:ext cx="3987800" cy="288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Clipping Conditions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endpoints are inside (AB)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One endpoint in, another end outside (CD)</a:t>
            </a:r>
          </a:p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Both outside (EF, GH, IJ)</a:t>
            </a:r>
          </a:p>
          <a:p>
            <a:pPr lvl="1"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GB">
                <a:latin typeface="Calibri" charset="0"/>
              </a:rPr>
              <a:t>May or may not be in, further calculations needed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1BBEB-9CE8-9049-9D91-232312C720BE}" type="slidenum">
              <a:rPr lang="en-GB"/>
              <a:pPr>
                <a:defRPr/>
              </a:pPr>
              <a:t>7</a:t>
            </a:fld>
            <a:endParaRPr lang="en-GB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2163" y="4284663"/>
            <a:ext cx="2481262" cy="230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/>
          <a:lstStyle/>
          <a:p>
            <a:pPr eaLnBrk="1" hangingPunct="1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  <a:tab pos="8535988" algn="l"/>
              </a:tabLst>
            </a:pPr>
            <a:r>
              <a:rPr lang="en-GB">
                <a:latin typeface="Calibri" charset="0"/>
              </a:rPr>
              <a:t>Cohen-Sutherland Line Clipping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444658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GB" dirty="0">
              <a:ea typeface="+mn-ea"/>
              <a:cs typeface="+mn-cs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First, endpoint pairs are checked for trivial acceptance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not, region checks are performed in order to trivially reject certain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x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lies outside (EF)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If both y pairs are &lt;0 or &gt;1, </a:t>
            </a:r>
            <a:br>
              <a:rPr lang="en-GB" dirty="0">
                <a:ea typeface="+mn-ea"/>
              </a:rPr>
            </a:br>
            <a:r>
              <a:rPr lang="en-GB" dirty="0">
                <a:ea typeface="+mn-ea"/>
              </a:rPr>
              <a:t>then it too lies outside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959C-387C-1641-BBEE-D5B423E7FC82}" type="slidenum">
              <a:rPr lang="en-GB"/>
              <a:pPr>
                <a:defRPr/>
              </a:pPr>
              <a:t>8</a:t>
            </a:fld>
            <a:endParaRPr lang="en-GB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4325938"/>
            <a:ext cx="2260600" cy="210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207963" y="314325"/>
            <a:ext cx="8709025" cy="10636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  <a:defRPr/>
            </a:pPr>
            <a:r>
              <a:rPr lang="en-GB" dirty="0">
                <a:ea typeface="+mj-ea"/>
                <a:cs typeface="+mj-cs"/>
              </a:rPr>
              <a:t>Cohen-Sutherland Line Clipping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601788"/>
            <a:ext cx="8228013" cy="5216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Create bit code for each </a:t>
            </a:r>
            <a:r>
              <a:rPr lang="en-GB" dirty="0" err="1">
                <a:ea typeface="+mn-ea"/>
                <a:cs typeface="+mn-cs"/>
              </a:rPr>
              <a:t>endopint</a:t>
            </a:r>
            <a:endParaRPr lang="en-GB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  <a:cs typeface="+mn-cs"/>
              </a:rPr>
              <a:t>Each region is assigned a 4-bit code (</a:t>
            </a:r>
            <a:r>
              <a:rPr lang="en-GB" dirty="0" err="1">
                <a:ea typeface="+mn-ea"/>
                <a:cs typeface="+mn-cs"/>
              </a:rPr>
              <a:t>outcode</a:t>
            </a:r>
            <a:r>
              <a:rPr lang="en-GB" dirty="0">
                <a:ea typeface="+mn-ea"/>
                <a:cs typeface="+mn-cs"/>
              </a:rPr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 1</a:t>
            </a:r>
            <a:r>
              <a:rPr lang="en-GB" baseline="33000" dirty="0">
                <a:ea typeface="+mn-ea"/>
              </a:rPr>
              <a:t>st</a:t>
            </a:r>
            <a:r>
              <a:rPr lang="en-GB" dirty="0">
                <a:ea typeface="+mn-ea"/>
              </a:rPr>
              <a:t> bit – above top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</a:t>
            </a:r>
            <a:r>
              <a:rPr lang="en-GB" dirty="0">
                <a:ea typeface="+mn-ea"/>
              </a:rPr>
              <a:t> &gt; </a:t>
            </a:r>
            <a:r>
              <a:rPr lang="en-GB" i="1" dirty="0" err="1">
                <a:ea typeface="+mn-ea"/>
              </a:rPr>
              <a:t>y</a:t>
            </a:r>
            <a:r>
              <a:rPr lang="en-GB" i="1" baseline="-33000" dirty="0" err="1">
                <a:ea typeface="+mn-ea"/>
              </a:rPr>
              <a:t>max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2</a:t>
            </a:r>
            <a:r>
              <a:rPr lang="en-GB" baseline="33000" dirty="0">
                <a:ea typeface="+mn-ea"/>
              </a:rPr>
              <a:t>nd</a:t>
            </a:r>
            <a:r>
              <a:rPr lang="en-GB" dirty="0">
                <a:ea typeface="+mn-ea"/>
              </a:rPr>
              <a:t> bit – below bottom edge 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y &lt; </a:t>
            </a:r>
            <a:r>
              <a:rPr lang="en-GB" i="1" dirty="0" err="1">
                <a:ea typeface="+mn-ea"/>
              </a:rPr>
              <a:t>y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3</a:t>
            </a:r>
            <a:r>
              <a:rPr lang="en-GB" baseline="33000" dirty="0">
                <a:ea typeface="+mn-ea"/>
              </a:rPr>
              <a:t>rd</a:t>
            </a:r>
            <a:r>
              <a:rPr lang="en-GB" dirty="0">
                <a:ea typeface="+mn-ea"/>
              </a:rPr>
              <a:t> bit – right of right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&gt;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max</a:t>
            </a:r>
            <a:endParaRPr lang="en-GB" i="1" baseline="-33000" dirty="0">
              <a:ea typeface="+mn-ea"/>
            </a:endParaRPr>
          </a:p>
          <a:p>
            <a:pPr lvl="1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dirty="0">
                <a:ea typeface="+mn-ea"/>
              </a:rPr>
              <a:t>4</a:t>
            </a:r>
            <a:r>
              <a:rPr lang="en-GB" baseline="33000" dirty="0">
                <a:ea typeface="+mn-ea"/>
              </a:rPr>
              <a:t>th</a:t>
            </a:r>
            <a:r>
              <a:rPr lang="en-GB" dirty="0">
                <a:ea typeface="+mn-ea"/>
              </a:rPr>
              <a:t>  bit – left of left edge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lang="en-GB" i="1" dirty="0">
                <a:ea typeface="+mn-ea"/>
              </a:rPr>
              <a:t>x &lt; </a:t>
            </a:r>
            <a:r>
              <a:rPr lang="en-GB" i="1" dirty="0" err="1">
                <a:ea typeface="+mn-ea"/>
              </a:rPr>
              <a:t>x</a:t>
            </a:r>
            <a:r>
              <a:rPr lang="en-GB" i="1" baseline="-33000" dirty="0" err="1">
                <a:ea typeface="+mn-ea"/>
              </a:rPr>
              <a:t>min</a:t>
            </a:r>
            <a:endParaRPr lang="en-GB" i="1" baseline="-33000" dirty="0"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DC48DB-FF65-DF48-AC29-C68571AD5C7B}" type="slidenum">
              <a:rPr lang="en-GB"/>
              <a:pPr>
                <a:defRPr/>
              </a:pPr>
              <a:t>9</a:t>
            </a:fld>
            <a:endParaRPr lang="en-GB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150" y="3382963"/>
            <a:ext cx="34163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32839</TotalTime>
  <Words>917</Words>
  <Application>Microsoft Office PowerPoint</Application>
  <PresentationFormat>On-screen Show (4:3)</PresentationFormat>
  <Paragraphs>177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Graphics Pipeline Clipping</vt:lpstr>
      <vt:lpstr>Graphics Pipeline</vt:lpstr>
      <vt:lpstr>Why Clip?</vt:lpstr>
      <vt:lpstr>Clipping &amp; Culling</vt:lpstr>
      <vt:lpstr>Clipping Lines</vt:lpstr>
      <vt:lpstr>Clipping Endpoints</vt:lpstr>
      <vt:lpstr>Clipping Conditions</vt:lpstr>
      <vt:lpstr>Cohen-Sutherland Line Clipping</vt:lpstr>
      <vt:lpstr>Cohen-Sutherland Line Clipping</vt:lpstr>
      <vt:lpstr>Efficient Computation of Bit-Code</vt:lpstr>
      <vt:lpstr>Bit-Code Trivial Rejects and Accepts</vt:lpstr>
      <vt:lpstr>Cohen-Sutherland  Line Clipping Algorithm</vt:lpstr>
      <vt:lpstr>Homogeneous Clipping</vt:lpstr>
      <vt:lpstr>Polygon Clipping</vt:lpstr>
      <vt:lpstr>Sutherland-Hodgman Polygon Clipping</vt:lpstr>
      <vt:lpstr>Sutherland-Hodgman Polygon Clipping</vt:lpstr>
      <vt:lpstr>Sutherland-Hodgman Polygon Clipping</vt:lpstr>
      <vt:lpstr>Sutherland-Hodgman Algorithm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635 Advanced Computer Graphics</dc:title>
  <dc:creator> </dc:creator>
  <cp:lastModifiedBy>Marc Olano</cp:lastModifiedBy>
  <cp:revision>194</cp:revision>
  <cp:lastPrinted>2010-10-04T14:32:16Z</cp:lastPrinted>
  <dcterms:created xsi:type="dcterms:W3CDTF">1996-09-30T18:28:10Z</dcterms:created>
  <dcterms:modified xsi:type="dcterms:W3CDTF">2020-04-08T18:13:56Z</dcterms:modified>
</cp:coreProperties>
</file>