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  <p:sldMasterId id="2147483686" r:id="rId2"/>
  </p:sldMasterIdLst>
  <p:notesMasterIdLst>
    <p:notesMasterId r:id="rId52"/>
  </p:notesMasterIdLst>
  <p:sldIdLst>
    <p:sldId id="256" r:id="rId3"/>
    <p:sldId id="264" r:id="rId4"/>
    <p:sldId id="265" r:id="rId5"/>
    <p:sldId id="266" r:id="rId6"/>
    <p:sldId id="330" r:id="rId7"/>
    <p:sldId id="331" r:id="rId8"/>
    <p:sldId id="272" r:id="rId9"/>
    <p:sldId id="273" r:id="rId10"/>
    <p:sldId id="274" r:id="rId11"/>
    <p:sldId id="332" r:id="rId12"/>
    <p:sldId id="279" r:id="rId13"/>
    <p:sldId id="298" r:id="rId14"/>
    <p:sldId id="276" r:id="rId15"/>
    <p:sldId id="277" r:id="rId16"/>
    <p:sldId id="278" r:id="rId17"/>
    <p:sldId id="280" r:id="rId18"/>
    <p:sldId id="281" r:id="rId19"/>
    <p:sldId id="283" r:id="rId20"/>
    <p:sldId id="284" r:id="rId21"/>
    <p:sldId id="282" r:id="rId22"/>
    <p:sldId id="286" r:id="rId23"/>
    <p:sldId id="299" r:id="rId24"/>
    <p:sldId id="300" r:id="rId25"/>
    <p:sldId id="301" r:id="rId26"/>
    <p:sldId id="303" r:id="rId27"/>
    <p:sldId id="325" r:id="rId28"/>
    <p:sldId id="304" r:id="rId29"/>
    <p:sldId id="329" r:id="rId30"/>
    <p:sldId id="326" r:id="rId31"/>
    <p:sldId id="327" r:id="rId32"/>
    <p:sldId id="328" r:id="rId33"/>
    <p:sldId id="305" r:id="rId34"/>
    <p:sldId id="309" r:id="rId35"/>
    <p:sldId id="308" r:id="rId36"/>
    <p:sldId id="307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9" r:id="rId46"/>
    <p:sldId id="320" r:id="rId47"/>
    <p:sldId id="321" r:id="rId48"/>
    <p:sldId id="322" r:id="rId49"/>
    <p:sldId id="323" r:id="rId50"/>
    <p:sldId id="324" r:id="rId51"/>
  </p:sldIdLst>
  <p:sldSz cx="10080625" cy="7559675"/>
  <p:notesSz cx="7772400" cy="10058400"/>
  <p:defaultTextStyle>
    <a:defPPr>
      <a:defRPr lang="en-GB"/>
    </a:defPPr>
    <a:lvl1pPr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1pPr>
    <a:lvl2pPr marL="431576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2pPr>
    <a:lvl3pPr marL="647364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3pPr>
    <a:lvl4pPr marL="863153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4pPr>
    <a:lvl5pPr marL="1078940" indent="-215790" algn="l" defTabSz="456963" rtl="0" fontAlgn="base" hangingPunct="0">
      <a:lnSpc>
        <a:spcPct val="8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0"/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5pPr>
    <a:lvl6pPr marL="2284815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6pPr>
    <a:lvl7pPr marL="2741778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7pPr>
    <a:lvl8pPr marL="3198741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8pPr>
    <a:lvl9pPr marL="3655704" algn="l" defTabSz="456963" rtl="0" eaLnBrk="1" latinLnBrk="0" hangingPunct="1">
      <a:defRPr kern="1200">
        <a:solidFill>
          <a:schemeClr val="tx1"/>
        </a:solidFill>
        <a:latin typeface="Liberation Sans" charset="0"/>
        <a:ea typeface="ＭＳ Ｐゴシック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3" autoAdjust="0"/>
    <p:restoredTop sz="90915"/>
  </p:normalViewPr>
  <p:slideViewPr>
    <p:cSldViewPr>
      <p:cViewPr>
        <p:scale>
          <a:sx n="112" d="100"/>
          <a:sy n="112" d="100"/>
        </p:scale>
        <p:origin x="1496" y="184"/>
      </p:cViewPr>
      <p:guideLst>
        <p:guide orient="horz" pos="2929"/>
        <p:guide pos="2208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6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Liberation Serif" charset="0"/>
              </a:defRPr>
            </a:lvl1pPr>
          </a:lstStyle>
          <a:p>
            <a:fld id="{55AA6C62-FD0A-8D4B-87B1-15467818E145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99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565" indent="-28560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2406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599371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6334" indent="-228483" algn="l" defTabSz="4569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4815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78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41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04" algn="l" defTabSz="4569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6A68F3-C3DA-6343-9295-D7A296A8554B}" type="slidenum">
              <a:rPr lang="en-GB"/>
              <a:pPr/>
              <a:t>1</a:t>
            </a:fld>
            <a:endParaRPr lang="en-GB"/>
          </a:p>
        </p:txBody>
      </p:sp>
      <p:sp>
        <p:nvSpPr>
          <p:cNvPr id="67585" name="Text Box 1025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7586" name="Text Box 102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653B54-F500-9448-93EE-0CD49C0F42FA}" type="slidenum">
              <a:rPr lang="en-US"/>
              <a:pPr/>
              <a:t>14</a:t>
            </a:fld>
            <a:endParaRPr 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D4B8C0-D510-7044-A732-80ACC58872A2}" type="slidenum">
              <a:rPr lang="en-US"/>
              <a:pPr/>
              <a:t>15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F2AFE-5434-114C-B9C8-F9181E62C31F}" type="slidenum">
              <a:rPr lang="en-US"/>
              <a:pPr/>
              <a:t>16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E18605-FC5E-1B4A-8C81-2D0608E743FA}" type="slidenum">
              <a:rPr lang="en-US"/>
              <a:pPr/>
              <a:t>17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94893-EF6D-E14F-A32D-BD1D133A8826}" type="slidenum">
              <a:rPr lang="en-US"/>
              <a:pPr/>
              <a:t>18</a:t>
            </a:fld>
            <a:endParaRPr lang="en-US"/>
          </a:p>
        </p:txBody>
      </p:sp>
      <p:sp>
        <p:nvSpPr>
          <p:cNvPr id="5672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9B97B-1627-9144-B629-CDD022E7904D}" type="slidenum">
              <a:rPr lang="en-US"/>
              <a:pPr/>
              <a:t>19</a:t>
            </a:fld>
            <a:endParaRPr lang="en-US"/>
          </a:p>
        </p:txBody>
      </p:sp>
      <p:sp>
        <p:nvSpPr>
          <p:cNvPr id="5693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973F87-FBE5-1C4C-9563-65A2DB0853BE}" type="slidenum">
              <a:rPr lang="en-US"/>
              <a:pPr/>
              <a:t>20</a:t>
            </a:fld>
            <a:endParaRPr lang="en-US"/>
          </a:p>
        </p:txBody>
      </p:sp>
      <p:sp>
        <p:nvSpPr>
          <p:cNvPr id="5652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26B4BB-8418-3742-A089-4492DF7ED913}" type="slidenum">
              <a:rPr lang="en-US"/>
              <a:pPr/>
              <a:t>21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54063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6320" y="4777740"/>
            <a:ext cx="5699760" cy="45262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22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24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3529BF-74F4-5246-A5F0-B60EC70F6672}" type="slidenum">
              <a:rPr lang="en-US"/>
              <a:pPr/>
              <a:t>2</a:t>
            </a:fld>
            <a:endParaRPr lang="en-US"/>
          </a:p>
        </p:txBody>
      </p:sp>
      <p:sp>
        <p:nvSpPr>
          <p:cNvPr id="624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25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358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43706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32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33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BC91-CD4F-AC43-96D3-6EB10443C3BE}" type="slidenum">
              <a:rPr lang="en-US"/>
              <a:pPr/>
              <a:t>34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514B2-37D1-284E-8A37-2A9209207577}" type="slidenum">
              <a:rPr lang="en-US"/>
              <a:pPr/>
              <a:t>35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6676A6-6EAF-0447-A905-16ADF418C03B}" type="slidenum">
              <a:rPr lang="en-US"/>
              <a:pPr/>
              <a:t>3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BDC248-3E37-E44F-8194-DFC3C74ACD81}" type="slidenum">
              <a:rPr lang="en-US"/>
              <a:pPr/>
              <a:t>4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536D0B-4B41-4D40-8082-7076302BB5F2}" type="slidenum">
              <a:rPr lang="en-US"/>
              <a:pPr/>
              <a:t>7</a:t>
            </a:fld>
            <a:endParaRPr lang="en-US"/>
          </a:p>
        </p:txBody>
      </p:sp>
      <p:sp>
        <p:nvSpPr>
          <p:cNvPr id="544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4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3B09C-B446-B14F-BFB5-5F4F61976200}" type="slidenum">
              <a:rPr lang="en-US"/>
              <a:pPr/>
              <a:t>8</a:t>
            </a:fld>
            <a:endParaRPr 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02E022-AA89-2944-AE22-2B362D35D594}" type="slidenum">
              <a:rPr lang="en-US"/>
              <a:pPr/>
              <a:t>9</a:t>
            </a:fld>
            <a:endParaRPr 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9C789-3086-A14F-AA6C-ABA8BF006C3E}" type="slidenum">
              <a:rPr lang="en-US"/>
              <a:pPr/>
              <a:t>11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DC915-2F2E-0A44-B33B-0974494E3510}" type="slidenum">
              <a:rPr lang="en-US"/>
              <a:pPr/>
              <a:t>13</a:t>
            </a:fld>
            <a:endParaRPr 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3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2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A02D0-0C72-1E4D-AD42-0EB5F9A57EB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C35F2-C50E-B84F-AF67-81C4520CECD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1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1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00F433-E6ED-2C45-838D-EA140BC5909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2348402"/>
            <a:ext cx="8568531" cy="16204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4283818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0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7535E-4500-4546-9561-DC0853AE5CC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390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33C93-FEA5-C949-8F91-65BC3E8ABD9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4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6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6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4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3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2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9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4116B-DBDE-AF45-9E7A-A54A72B9BF7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7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A09B64-1572-B94E-A0BA-D43E4C8A787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68" indent="0">
              <a:buNone/>
              <a:defRPr sz="2200" b="1"/>
            </a:lvl2pPr>
            <a:lvl3pPr marL="1007734" indent="0">
              <a:buNone/>
              <a:defRPr sz="2000" b="1"/>
            </a:lvl3pPr>
            <a:lvl4pPr marL="1511602" indent="0">
              <a:buNone/>
              <a:defRPr sz="1800" b="1"/>
            </a:lvl4pPr>
            <a:lvl5pPr marL="2015468" indent="0">
              <a:buNone/>
              <a:defRPr sz="1800" b="1"/>
            </a:lvl5pPr>
            <a:lvl6pPr marL="2519335" indent="0">
              <a:buNone/>
              <a:defRPr sz="1800" b="1"/>
            </a:lvl6pPr>
            <a:lvl7pPr marL="3023201" indent="0">
              <a:buNone/>
              <a:defRPr sz="1800" b="1"/>
            </a:lvl7pPr>
            <a:lvl8pPr marL="3527069" indent="0">
              <a:buNone/>
              <a:defRPr sz="1800" b="1"/>
            </a:lvl8pPr>
            <a:lvl9pPr marL="4030936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586C9-3D15-8B48-A658-BE732F56C6B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BBCE-D7CE-6C46-B9A0-E11833B298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3F3ED-5CEB-554C-9678-4895758C832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7" y="300990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5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FEE72-1D88-2043-8A76-7B191A6B34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72176-F279-454F-988E-CB11DC4CE52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423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68" indent="0">
              <a:buNone/>
              <a:defRPr sz="3100"/>
            </a:lvl2pPr>
            <a:lvl3pPr marL="1007734" indent="0">
              <a:buNone/>
              <a:defRPr sz="2600"/>
            </a:lvl3pPr>
            <a:lvl4pPr marL="1511602" indent="0">
              <a:buNone/>
              <a:defRPr sz="2200"/>
            </a:lvl4pPr>
            <a:lvl5pPr marL="2015468" indent="0">
              <a:buNone/>
              <a:defRPr sz="2200"/>
            </a:lvl5pPr>
            <a:lvl6pPr marL="2519335" indent="0">
              <a:buNone/>
              <a:defRPr sz="2200"/>
            </a:lvl6pPr>
            <a:lvl7pPr marL="3023201" indent="0">
              <a:buNone/>
              <a:defRPr sz="2200"/>
            </a:lvl7pPr>
            <a:lvl8pPr marL="3527069" indent="0">
              <a:buNone/>
              <a:defRPr sz="2200"/>
            </a:lvl8pPr>
            <a:lvl9pPr marL="4030936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68" indent="0">
              <a:buNone/>
              <a:defRPr sz="1300"/>
            </a:lvl2pPr>
            <a:lvl3pPr marL="1007734" indent="0">
              <a:buNone/>
              <a:defRPr sz="1100"/>
            </a:lvl3pPr>
            <a:lvl4pPr marL="1511602" indent="0">
              <a:buNone/>
              <a:defRPr sz="1000"/>
            </a:lvl4pPr>
            <a:lvl5pPr marL="2015468" indent="0">
              <a:buNone/>
              <a:defRPr sz="1000"/>
            </a:lvl5pPr>
            <a:lvl6pPr marL="2519335" indent="0">
              <a:buNone/>
              <a:defRPr sz="1000"/>
            </a:lvl6pPr>
            <a:lvl7pPr marL="3023201" indent="0">
              <a:buNone/>
              <a:defRPr sz="1000"/>
            </a:lvl7pPr>
            <a:lvl8pPr marL="3527069" indent="0">
              <a:buNone/>
              <a:defRPr sz="1000"/>
            </a:lvl8pPr>
            <a:lvl9pPr marL="403093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4CCFB-B05C-E848-8D76-CF03CBBFC7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E1CFE-9C91-314B-931E-5C0E3DCAEC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7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4" y="302740"/>
            <a:ext cx="2268141" cy="645022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40"/>
            <a:ext cx="6636411" cy="64502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61EEA-2A4D-694B-805B-BA544346607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06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00" y="4857795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3204117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4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2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0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28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6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05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ECDEF-DB03-1D4C-8B6B-5D8DC78564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8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8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A7F3F-B8B2-734C-87F8-4846A7B8871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9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9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16" indent="0">
              <a:buNone/>
              <a:defRPr sz="2200" b="1"/>
            </a:lvl2pPr>
            <a:lvl3pPr marL="1007630" indent="0">
              <a:buNone/>
              <a:defRPr sz="2000" b="1"/>
            </a:lvl3pPr>
            <a:lvl4pPr marL="1511445" indent="0">
              <a:buNone/>
              <a:defRPr sz="1800" b="1"/>
            </a:lvl4pPr>
            <a:lvl5pPr marL="2015259" indent="0">
              <a:buNone/>
              <a:defRPr sz="1800" b="1"/>
            </a:lvl5pPr>
            <a:lvl6pPr marL="2519074" indent="0">
              <a:buNone/>
              <a:defRPr sz="1800" b="1"/>
            </a:lvl6pPr>
            <a:lvl7pPr marL="3022888" indent="0">
              <a:buNone/>
              <a:defRPr sz="1800" b="1"/>
            </a:lvl7pPr>
            <a:lvl8pPr marL="3526703" indent="0">
              <a:buNone/>
              <a:defRPr sz="1800" b="1"/>
            </a:lvl8pPr>
            <a:lvl9pPr marL="403051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EBD42-61E7-E242-9091-7B40CA4949E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93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7C4FC-31E5-5B45-AC15-B17A1D0CAF4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650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FC8A1-30F2-5847-8767-7225C08A79A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9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4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8" y="300991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4" y="1581936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0F464-A3D6-9748-8E02-83F7B4AD80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60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816" indent="0">
              <a:buNone/>
              <a:defRPr sz="3100"/>
            </a:lvl2pPr>
            <a:lvl3pPr marL="1007630" indent="0">
              <a:buNone/>
              <a:defRPr sz="2600"/>
            </a:lvl3pPr>
            <a:lvl4pPr marL="1511445" indent="0">
              <a:buNone/>
              <a:defRPr sz="2200"/>
            </a:lvl4pPr>
            <a:lvl5pPr marL="2015259" indent="0">
              <a:buNone/>
              <a:defRPr sz="2200"/>
            </a:lvl5pPr>
            <a:lvl6pPr marL="2519074" indent="0">
              <a:buNone/>
              <a:defRPr sz="2200"/>
            </a:lvl6pPr>
            <a:lvl7pPr marL="3022888" indent="0">
              <a:buNone/>
              <a:defRPr sz="2200"/>
            </a:lvl7pPr>
            <a:lvl8pPr marL="3526703" indent="0">
              <a:buNone/>
              <a:defRPr sz="2200"/>
            </a:lvl8pPr>
            <a:lvl9pPr marL="403051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816" indent="0">
              <a:buNone/>
              <a:defRPr sz="1300"/>
            </a:lvl2pPr>
            <a:lvl3pPr marL="1007630" indent="0">
              <a:buNone/>
              <a:defRPr sz="1100"/>
            </a:lvl3pPr>
            <a:lvl4pPr marL="1511445" indent="0">
              <a:buNone/>
              <a:defRPr sz="1000"/>
            </a:lvl4pPr>
            <a:lvl5pPr marL="2015259" indent="0">
              <a:buNone/>
              <a:defRPr sz="1000"/>
            </a:lvl5pPr>
            <a:lvl6pPr marL="2519074" indent="0">
              <a:buNone/>
              <a:defRPr sz="1000"/>
            </a:lvl6pPr>
            <a:lvl7pPr marL="3022888" indent="0">
              <a:buNone/>
              <a:defRPr sz="1000"/>
            </a:lvl7pPr>
            <a:lvl8pPr marL="3526703" indent="0">
              <a:buNone/>
              <a:defRPr sz="1000"/>
            </a:lvl8pPr>
            <a:lvl9pPr marL="403051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F56FF-B7DE-C542-A741-DF797225AF4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27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61" tIns="50382" rIns="100761" bIns="503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8"/>
            <a:ext cx="9072563" cy="4989036"/>
          </a:xfrm>
          <a:prstGeom prst="rect">
            <a:avLst/>
          </a:prstGeom>
        </p:spPr>
        <p:txBody>
          <a:bodyPr vert="horz" lIns="100761" tIns="50382" rIns="100761" bIns="503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2"/>
            <a:ext cx="3192198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2"/>
            <a:ext cx="2352146" cy="402483"/>
          </a:xfrm>
          <a:prstGeom prst="rect">
            <a:avLst/>
          </a:prstGeom>
        </p:spPr>
        <p:txBody>
          <a:bodyPr vert="horz" lIns="100761" tIns="50382" rIns="100761" bIns="503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503816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861" indent="-377861" algn="l" defTabSz="503816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699" indent="-314883" algn="l" defTabSz="503816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539" indent="-251908" algn="l" defTabSz="50381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352" indent="-251908" algn="l" defTabSz="50381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167" indent="-251908" algn="l" defTabSz="50381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098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4797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8612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426" indent="-251908" algn="l" defTabSz="50381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16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630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445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259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074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288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6703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518" algn="l" defTabSz="50381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72" tIns="50387" rIns="100772" bIns="5038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7"/>
            <a:ext cx="9072563" cy="4989036"/>
          </a:xfrm>
          <a:prstGeom prst="rect">
            <a:avLst/>
          </a:prstGeom>
        </p:spPr>
        <p:txBody>
          <a:bodyPr vert="horz" lIns="100772" tIns="50387" rIns="100772" bIns="503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006701"/>
            <a:ext cx="3192198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006701"/>
            <a:ext cx="2352146" cy="402483"/>
          </a:xfrm>
          <a:prstGeom prst="rect">
            <a:avLst/>
          </a:prstGeom>
        </p:spPr>
        <p:txBody>
          <a:bodyPr vert="horz" lIns="100772" tIns="50387" rIns="100772" bIns="5038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C9518-03F2-4B4F-9C99-BF595CE08B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2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503868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00" indent="-377900" algn="l" defTabSz="503868" rtl="0" eaLnBrk="1" latinLnBrk="0" hangingPunct="1">
        <a:spcBef>
          <a:spcPct val="20000"/>
        </a:spcBef>
        <a:buFont typeface="Arial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784" indent="-314916" algn="l" defTabSz="503868" rtl="0" eaLnBrk="1" latinLnBrk="0" hangingPunct="1">
        <a:spcBef>
          <a:spcPct val="20000"/>
        </a:spcBef>
        <a:buFont typeface="Arial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69" indent="-251934" algn="l" defTabSz="503868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534" indent="-251934" algn="l" defTabSz="503868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402" indent="-251934" algn="l" defTabSz="503868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269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136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003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2870" indent="-251934" algn="l" defTabSz="503868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34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02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468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335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201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069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0936" algn="l" defTabSz="503868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emf"/><Relationship Id="rId12" Type="http://schemas.openxmlformats.org/officeDocument/2006/relationships/image" Target="../media/image70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5" Type="http://schemas.openxmlformats.org/officeDocument/2006/relationships/image" Target="../media/image93.emf"/><Relationship Id="rId6" Type="http://schemas.openxmlformats.org/officeDocument/2006/relationships/image" Target="../media/image94.emf"/><Relationship Id="rId7" Type="http://schemas.openxmlformats.org/officeDocument/2006/relationships/image" Target="../media/image95.emf"/><Relationship Id="rId8" Type="http://schemas.openxmlformats.org/officeDocument/2006/relationships/image" Target="../media/image96.emf"/><Relationship Id="rId9" Type="http://schemas.openxmlformats.org/officeDocument/2006/relationships/image" Target="../media/image97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90.emf"/><Relationship Id="rId7" Type="http://schemas.openxmlformats.org/officeDocument/2006/relationships/image" Target="../media/image92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0.emf"/><Relationship Id="rId5" Type="http://schemas.openxmlformats.org/officeDocument/2006/relationships/image" Target="../media/image92.emf"/><Relationship Id="rId6" Type="http://schemas.openxmlformats.org/officeDocument/2006/relationships/image" Target="../media/image100.emf"/><Relationship Id="rId7" Type="http://schemas.openxmlformats.org/officeDocument/2006/relationships/image" Target="../media/image99.emf"/><Relationship Id="rId8" Type="http://schemas.openxmlformats.org/officeDocument/2006/relationships/image" Target="../media/image101.e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2.emf"/><Relationship Id="rId3" Type="http://schemas.openxmlformats.org/officeDocument/2006/relationships/image" Target="../media/image10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31.emf"/><Relationship Id="rId7" Type="http://schemas.openxmlformats.org/officeDocument/2006/relationships/image" Target="../media/image32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ctrTitle"/>
          </p:nvPr>
        </p:nvSpPr>
        <p:spPr>
          <a:ln/>
        </p:spPr>
        <p:txBody>
          <a:bodyPr/>
          <a:lstStyle/>
          <a:p>
            <a:pPr>
              <a:tabLst>
                <a:tab pos="723525" algn="l"/>
                <a:tab pos="1447045" algn="l"/>
                <a:tab pos="2170575" algn="l"/>
                <a:tab pos="2894099" algn="l"/>
                <a:tab pos="3617623" algn="l"/>
                <a:tab pos="4341150" algn="l"/>
                <a:tab pos="5064674" algn="l"/>
                <a:tab pos="5788199" algn="l"/>
                <a:tab pos="6511723" algn="l"/>
                <a:tab pos="7235249" algn="l"/>
                <a:tab pos="7958774" algn="l"/>
                <a:tab pos="8682298" algn="l"/>
                <a:tab pos="9405822" algn="l"/>
              </a:tabLst>
            </a:pPr>
            <a:r>
              <a:rPr lang="en-GB" dirty="0" smtClean="0"/>
              <a:t>Basic Ray Tracing</a:t>
            </a:r>
            <a:endParaRPr lang="en-GB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CMSC 435/634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Ray-Sphere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can</a:t>
            </a:r>
            <a:br>
              <a:rPr lang="en-US" dirty="0" smtClean="0"/>
            </a:br>
            <a:r>
              <a:rPr lang="en-US" dirty="0" smtClean="0"/>
              <a:t>go bad?</a:t>
            </a:r>
          </a:p>
          <a:p>
            <a:r>
              <a:rPr lang="en-US" dirty="0" smtClean="0"/>
              <a:t>Division by 0?</a:t>
            </a:r>
          </a:p>
          <a:p>
            <a:pPr lvl="1"/>
            <a:r>
              <a:rPr lang="en-US" dirty="0" smtClean="0"/>
              <a:t>Only if                , aka ray direction = 0</a:t>
            </a:r>
          </a:p>
          <a:p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No real intersections</a:t>
            </a:r>
          </a:p>
          <a:p>
            <a:pPr lvl="1"/>
            <a:r>
              <a:rPr lang="en-US" dirty="0" smtClean="0"/>
              <a:t>Happens when ray misses the 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912" y="1562683"/>
            <a:ext cx="5829300" cy="952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912" y="3637520"/>
            <a:ext cx="1230923" cy="366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12" y="4157823"/>
            <a:ext cx="542290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Ray-Triangle Intersection</a:t>
            </a:r>
          </a:p>
        </p:txBody>
      </p:sp>
      <p:sp>
        <p:nvSpPr>
          <p:cNvPr id="542723" name="Rectangle 1027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Intersection of ray with </a:t>
            </a:r>
            <a:r>
              <a:rPr lang="en-US" sz="2600" i="1" dirty="0" err="1"/>
              <a:t>barycentric</a:t>
            </a:r>
            <a:r>
              <a:rPr lang="en-US" sz="2600" dirty="0"/>
              <a:t> triangle</a:t>
            </a:r>
          </a:p>
          <a:p>
            <a:pPr>
              <a:lnSpc>
                <a:spcPct val="90000"/>
              </a:lnSpc>
            </a:pPr>
            <a:endParaRPr lang="en-US" sz="2600" dirty="0"/>
          </a:p>
          <a:p>
            <a:pPr marL="503868" lvl="1" indent="0">
              <a:lnSpc>
                <a:spcPct val="90000"/>
              </a:lnSpc>
              <a:buNone/>
            </a:pPr>
            <a:endParaRPr lang="en-US" sz="2200" dirty="0" smtClean="0"/>
          </a:p>
          <a:p>
            <a:pPr lvl="1">
              <a:lnSpc>
                <a:spcPct val="90000"/>
              </a:lnSpc>
            </a:pPr>
            <a:r>
              <a:rPr lang="en-US" sz="2200" dirty="0"/>
              <a:t>4</a:t>
            </a:r>
            <a:r>
              <a:rPr lang="en-US" sz="2200" dirty="0" smtClean="0"/>
              <a:t> linear equations (</a:t>
            </a:r>
            <a:r>
              <a:rPr lang="en-US" sz="2200" dirty="0" err="1" smtClean="0"/>
              <a:t>x,y,z</a:t>
            </a:r>
            <a:r>
              <a:rPr lang="en-US" sz="2200" dirty="0" smtClean="0"/>
              <a:t> and </a:t>
            </a:r>
            <a:r>
              <a:rPr lang="en-US" sz="2200" dirty="0" err="1" smtClean="0"/>
              <a:t>barycentric</a:t>
            </a:r>
            <a:r>
              <a:rPr lang="en-US" sz="2200" dirty="0" smtClean="0"/>
              <a:t> sum) in </a:t>
            </a:r>
            <a:r>
              <a:rPr lang="en-US" sz="2200" smtClean="0"/>
              <a:t>4 unknowns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/>
              <a:t>In </a:t>
            </a:r>
            <a:r>
              <a:rPr lang="en-US" sz="2200" dirty="0"/>
              <a:t>triangle if </a:t>
            </a:r>
            <a:r>
              <a:rPr lang="en-US" sz="2200" dirty="0" smtClean="0">
                <a:sym typeface="Symbol" charset="0"/>
              </a:rPr>
              <a:t>α </a:t>
            </a:r>
            <a:r>
              <a:rPr lang="en-US" sz="2200" dirty="0">
                <a:sym typeface="Symbol" charset="0"/>
              </a:rPr>
              <a:t>≥ 0,  </a:t>
            </a:r>
            <a:r>
              <a:rPr lang="en-US" sz="2200" dirty="0" smtClean="0">
                <a:sym typeface="Symbol" charset="0"/>
              </a:rPr>
              <a:t>≥ </a:t>
            </a:r>
            <a:r>
              <a:rPr lang="en-US" sz="2200" dirty="0">
                <a:sym typeface="Symbol" charset="0"/>
              </a:rPr>
              <a:t>0,  </a:t>
            </a:r>
            <a:r>
              <a:rPr lang="en-US" sz="2200" dirty="0" smtClean="0">
                <a:sym typeface="Symbol" charset="0"/>
              </a:rPr>
              <a:t>≥ 0</a:t>
            </a:r>
          </a:p>
          <a:p>
            <a:pPr lvl="1">
              <a:lnSpc>
                <a:spcPct val="90000"/>
              </a:lnSpc>
            </a:pPr>
            <a:r>
              <a:rPr lang="en-US" sz="2200" dirty="0" smtClean="0">
                <a:sym typeface="Symbol" charset="0"/>
              </a:rPr>
              <a:t>To avoid computing all three, can replace α </a:t>
            </a:r>
            <a:r>
              <a:rPr lang="en-US" sz="2200" dirty="0">
                <a:sym typeface="Symbol" charset="0"/>
              </a:rPr>
              <a:t>≥ </a:t>
            </a:r>
            <a:r>
              <a:rPr lang="en-US" sz="2200" dirty="0" smtClean="0">
                <a:sym typeface="Symbol" charset="0"/>
              </a:rPr>
              <a:t>0  with </a:t>
            </a:r>
            <a:r>
              <a:rPr lang="en-US" sz="2200" dirty="0">
                <a:sym typeface="Symbol" charset="0"/>
              </a:rPr>
              <a:t>+  </a:t>
            </a:r>
            <a:r>
              <a:rPr lang="en-US" sz="2200" dirty="0" smtClean="0">
                <a:sym typeface="Symbol" charset="0"/>
              </a:rPr>
              <a:t>≤ </a:t>
            </a:r>
            <a:r>
              <a:rPr lang="en-US" sz="2200" dirty="0">
                <a:sym typeface="Symbol" charset="0"/>
              </a:rPr>
              <a:t>1</a:t>
            </a:r>
          </a:p>
          <a:p>
            <a:pPr lvl="1">
              <a:lnSpc>
                <a:spcPct val="90000"/>
              </a:lnSpc>
            </a:pPr>
            <a:endParaRPr lang="en-US" sz="2200" dirty="0">
              <a:sym typeface="Symbol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err="1">
                <a:latin typeface="Courier" charset="0"/>
              </a:rPr>
              <a:t>boolean</a:t>
            </a:r>
            <a:r>
              <a:rPr lang="en-US" sz="2000" dirty="0">
                <a:latin typeface="Courier" charset="0"/>
              </a:rPr>
              <a:t> </a:t>
            </a:r>
            <a:r>
              <a:rPr lang="en-US" sz="2000" dirty="0" err="1">
                <a:latin typeface="Courier" charset="0"/>
              </a:rPr>
              <a:t>raytri</a:t>
            </a:r>
            <a:r>
              <a:rPr lang="en-US" sz="2000" dirty="0">
                <a:latin typeface="Courier" charset="0"/>
              </a:rPr>
              <a:t> (ray r, vector p0, </a:t>
            </a:r>
            <a:r>
              <a:rPr lang="en-US" sz="2000" dirty="0" smtClean="0">
                <a:latin typeface="Courier" charset="0"/>
              </a:rPr>
              <a:t>p1</a:t>
            </a:r>
            <a:r>
              <a:rPr lang="en-US" sz="2000" dirty="0">
                <a:latin typeface="Courier" charset="0"/>
              </a:rPr>
              <a:t>, </a:t>
            </a:r>
            <a:r>
              <a:rPr lang="en-US" sz="2000" dirty="0" smtClean="0">
                <a:latin typeface="Courier" charset="0"/>
              </a:rPr>
              <a:t>p2, interval </a:t>
            </a:r>
            <a:r>
              <a:rPr lang="en-US" sz="2000" dirty="0">
                <a:latin typeface="Courier" charset="0"/>
              </a:rPr>
              <a:t>[t</a:t>
            </a:r>
            <a:r>
              <a:rPr lang="en-US" sz="2000" baseline="-25000" dirty="0">
                <a:latin typeface="Courier" charset="0"/>
              </a:rPr>
              <a:t>0</a:t>
            </a:r>
            <a:r>
              <a:rPr lang="en-US" sz="2000" dirty="0">
                <a:latin typeface="Courier" charset="0"/>
              </a:rPr>
              <a:t>,t</a:t>
            </a:r>
            <a:r>
              <a:rPr lang="en-US" sz="2000" baseline="-25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] </a:t>
            </a:r>
            <a:r>
              <a:rPr lang="en-US" sz="2000" dirty="0" smtClean="0">
                <a:latin typeface="Courier" charset="0"/>
              </a:rPr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latin typeface="Courier" charset="0"/>
              </a:rPr>
              <a:t>{</a:t>
            </a:r>
            <a:r>
              <a:rPr lang="en-US" sz="2000" dirty="0" smtClean="0">
                <a:solidFill>
                  <a:schemeClr val="tx2"/>
                </a:solidFill>
                <a:latin typeface="Courier" charset="0"/>
              </a:rPr>
              <a:t>    </a:t>
            </a:r>
            <a:endParaRPr lang="en-US" sz="2000" dirty="0">
              <a:solidFill>
                <a:schemeClr val="tx2"/>
              </a:solidFill>
              <a:latin typeface="Courier" charset="0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t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 t &lt; t</a:t>
            </a:r>
            <a:r>
              <a:rPr lang="en-US" sz="2000" baseline="-25000" dirty="0">
                <a:latin typeface="Courier" charset="0"/>
              </a:rPr>
              <a:t>0</a:t>
            </a:r>
            <a:r>
              <a:rPr lang="en-US" sz="2000" dirty="0">
                <a:latin typeface="Courier" charset="0"/>
              </a:rPr>
              <a:t> ) or (t &gt; t</a:t>
            </a:r>
            <a:r>
              <a:rPr lang="en-US" sz="2000" baseline="-25000" dirty="0">
                <a:latin typeface="Courier" charset="0"/>
              </a:rPr>
              <a:t>1</a:t>
            </a:r>
            <a:r>
              <a:rPr lang="en-US" sz="2000" dirty="0">
                <a:latin typeface="Courier" charset="0"/>
              </a:rPr>
              <a:t>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  <a:r>
              <a:rPr lang="en-US" sz="2000" dirty="0">
                <a:latin typeface="Courier" charset="0"/>
              </a:rPr>
              <a:t> &lt; 0 ) or (</a:t>
            </a:r>
            <a:r>
              <a:rPr lang="en-US" sz="2000" dirty="0">
                <a:latin typeface="Courier" charset="0"/>
                <a:sym typeface="Symbol" charset="0"/>
              </a:rPr>
              <a:t></a:t>
            </a:r>
            <a:r>
              <a:rPr lang="en-US" sz="2000" dirty="0">
                <a:latin typeface="Courier" charset="0"/>
              </a:rPr>
              <a:t> &gt; 1))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compute </a:t>
            </a:r>
            <a:r>
              <a:rPr lang="en-US" sz="2000" dirty="0">
                <a:latin typeface="Courier" charset="0"/>
                <a:sym typeface="Symbol" charset="0"/>
              </a:rPr>
              <a:t>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if ((</a:t>
            </a:r>
            <a:r>
              <a:rPr lang="en-US" sz="2000" dirty="0">
                <a:latin typeface="Courier" charset="0"/>
                <a:sym typeface="Symbol" charset="0"/>
              </a:rPr>
              <a:t></a:t>
            </a:r>
            <a:r>
              <a:rPr lang="en-US" sz="2000" dirty="0">
                <a:latin typeface="Courier" charset="0"/>
              </a:rPr>
              <a:t> &lt; 0 ) or (</a:t>
            </a:r>
            <a:r>
              <a:rPr lang="en-US" sz="2000" dirty="0">
                <a:latin typeface="Courier" charset="0"/>
                <a:sym typeface="Symbol" charset="0"/>
              </a:rPr>
              <a:t>+</a:t>
            </a:r>
            <a:r>
              <a:rPr lang="en-US" sz="2000" dirty="0" smtClean="0">
                <a:latin typeface="Courier" charset="0"/>
              </a:rPr>
              <a:t> </a:t>
            </a:r>
            <a:r>
              <a:rPr lang="en-US" sz="2000" dirty="0">
                <a:latin typeface="Courier" charset="0"/>
              </a:rPr>
              <a:t>&gt; 1))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        return ( false )</a:t>
            </a:r>
            <a:r>
              <a:rPr lang="en-US" sz="2200" dirty="0">
                <a:latin typeface="Courier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200" dirty="0">
                <a:latin typeface="Courier" charset="0"/>
              </a:rPr>
              <a:t>   return true</a:t>
            </a:r>
            <a:endParaRPr lang="en-US" sz="2000" dirty="0">
              <a:latin typeface="Courier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Courier" charset="0"/>
              </a:rPr>
              <a:t>}</a:t>
            </a:r>
          </a:p>
          <a:p>
            <a:pPr lvl="1">
              <a:lnSpc>
                <a:spcPct val="90000"/>
              </a:lnSpc>
            </a:pPr>
            <a:endParaRPr lang="en-US" sz="2200" dirty="0">
              <a:sym typeface="Symbo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312" y="2179637"/>
            <a:ext cx="3162300" cy="26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912" y="2103437"/>
            <a:ext cx="3581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4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Ray-Polygon Intersection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Given ray and plane containing polygon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What is ray/plane intersection?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Is intersection point inside polygon?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4351337"/>
            <a:ext cx="4076700" cy="419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513" y="5049837"/>
            <a:ext cx="2057400" cy="711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3119437"/>
            <a:ext cx="2921000" cy="3556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13" y="2446336"/>
            <a:ext cx="1714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2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in Polygon?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P in polygon?</a:t>
            </a:r>
          </a:p>
          <a:p>
            <a:r>
              <a:rPr lang="en-US" dirty="0"/>
              <a:t>Cast ray from P to infinity</a:t>
            </a:r>
          </a:p>
          <a:p>
            <a:pPr lvl="1"/>
            <a:r>
              <a:rPr lang="en-US" dirty="0" smtClean="0"/>
              <a:t>1 crossing = </a:t>
            </a:r>
            <a:r>
              <a:rPr lang="en-US" dirty="0"/>
              <a:t>inside</a:t>
            </a:r>
          </a:p>
          <a:p>
            <a:pPr lvl="1"/>
            <a:r>
              <a:rPr lang="en-US" dirty="0"/>
              <a:t>0</a:t>
            </a:r>
            <a:r>
              <a:rPr lang="en-US" dirty="0" smtClean="0"/>
              <a:t>, 2 crossings = </a:t>
            </a:r>
            <a:r>
              <a:rPr lang="en-US" dirty="0"/>
              <a:t>outside</a:t>
            </a:r>
          </a:p>
        </p:txBody>
      </p:sp>
      <p:pic>
        <p:nvPicPr>
          <p:cNvPr id="3" name="Content Placeholder 2" descr="tri-ray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18" r="-26018"/>
          <a:stretch>
            <a:fillRect/>
          </a:stretch>
        </p:blipFill>
        <p:spPr>
          <a:xfrm>
            <a:off x="5124450" y="1763713"/>
            <a:ext cx="4452938" cy="4989512"/>
          </a:xfrm>
        </p:spPr>
      </p:pic>
    </p:spTree>
    <p:extLst>
      <p:ext uri="{BB962C8B-B14F-4D97-AF65-F5344CB8AC3E}">
        <p14:creationId xmlns:p14="http://schemas.microsoft.com/office/powerpoint/2010/main" val="16698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Point in Polygon?</a:t>
            </a:r>
          </a:p>
        </p:txBody>
      </p:sp>
      <p:sp>
        <p:nvSpPr>
          <p:cNvPr id="536579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 P in concave polygon?</a:t>
            </a:r>
          </a:p>
          <a:p>
            <a:r>
              <a:rPr lang="en-US" dirty="0"/>
              <a:t>Cast ray from P to infinity</a:t>
            </a:r>
          </a:p>
          <a:p>
            <a:pPr lvl="1"/>
            <a:r>
              <a:rPr lang="en-US" dirty="0"/>
              <a:t>Odd crossings </a:t>
            </a:r>
            <a:r>
              <a:rPr lang="en-US" dirty="0" smtClean="0"/>
              <a:t>= inside</a:t>
            </a:r>
            <a:endParaRPr lang="en-US" dirty="0"/>
          </a:p>
          <a:p>
            <a:pPr lvl="1"/>
            <a:r>
              <a:rPr lang="en-US" dirty="0"/>
              <a:t>Even crossings </a:t>
            </a:r>
            <a:r>
              <a:rPr lang="en-US" dirty="0" smtClean="0"/>
              <a:t>= outside</a:t>
            </a:r>
            <a:endParaRPr lang="en-US" dirty="0"/>
          </a:p>
        </p:txBody>
      </p:sp>
      <p:pic>
        <p:nvPicPr>
          <p:cNvPr id="3" name="Content Placeholder 2" descr="poly-ray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14" r="-26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7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57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dirty="0" smtClean="0"/>
              <a:t>Happens</a:t>
            </a:r>
            <a:r>
              <a:rPr lang="en-US" dirty="0"/>
              <a:t>?</a:t>
            </a:r>
          </a:p>
        </p:txBody>
      </p:sp>
      <p:pic>
        <p:nvPicPr>
          <p:cNvPr id="2" name="Content Placeholder 1" descr="star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41" r="-332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439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 Characteristics</a:t>
            </a:r>
          </a:p>
        </p:txBody>
      </p:sp>
      <p:sp>
        <p:nvSpPr>
          <p:cNvPr id="4956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Good</a:t>
            </a:r>
          </a:p>
          <a:p>
            <a:pPr lvl="1"/>
            <a:r>
              <a:rPr lang="en-US"/>
              <a:t>Simple to implement</a:t>
            </a:r>
          </a:p>
          <a:p>
            <a:pPr lvl="1"/>
            <a:r>
              <a:rPr lang="en-US"/>
              <a:t>Minimal memory required</a:t>
            </a:r>
          </a:p>
          <a:p>
            <a:pPr lvl="1"/>
            <a:r>
              <a:rPr lang="en-US"/>
              <a:t>Easy to extend</a:t>
            </a:r>
          </a:p>
          <a:p>
            <a:r>
              <a:rPr lang="en-US"/>
              <a:t>Bad</a:t>
            </a:r>
          </a:p>
          <a:p>
            <a:pPr lvl="1"/>
            <a:r>
              <a:rPr lang="en-US"/>
              <a:t>Aliasing</a:t>
            </a:r>
          </a:p>
          <a:p>
            <a:pPr lvl="1"/>
            <a:r>
              <a:rPr lang="en-US"/>
              <a:t>Computationally intensive</a:t>
            </a:r>
          </a:p>
          <a:p>
            <a:pPr lvl="2"/>
            <a:r>
              <a:rPr lang="en-US"/>
              <a:t>Intersections expensive (75-90% of rendering time)</a:t>
            </a:r>
          </a:p>
          <a:p>
            <a:pPr lvl="2"/>
            <a:r>
              <a:rPr lang="en-US"/>
              <a:t>Lots of rays</a:t>
            </a:r>
          </a:p>
        </p:txBody>
      </p:sp>
    </p:spTree>
    <p:extLst>
      <p:ext uri="{BB962C8B-B14F-4D97-AF65-F5344CB8AC3E}">
        <p14:creationId xmlns:p14="http://schemas.microsoft.com/office/powerpoint/2010/main" val="117939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</a:t>
            </a:r>
            <a:r>
              <a:rPr lang="en-US" dirty="0" smtClean="0"/>
              <a:t>Illumination Concepts</a:t>
            </a:r>
            <a:endParaRPr lang="en-US" dirty="0"/>
          </a:p>
        </p:txBody>
      </p:sp>
      <p:sp>
        <p:nvSpPr>
          <p:cNvPr id="562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Terms</a:t>
            </a:r>
          </a:p>
          <a:p>
            <a:pPr lvl="1"/>
            <a:r>
              <a:rPr lang="en-US" dirty="0"/>
              <a:t>Illumination: calculating light intensity at a point (object space; equation) based loosely on physical laws</a:t>
            </a:r>
          </a:p>
          <a:p>
            <a:pPr lvl="1"/>
            <a:r>
              <a:rPr lang="en-US" dirty="0"/>
              <a:t>Shading: algorithm for calculating intensities at pixels (image space; algorithm) </a:t>
            </a:r>
          </a:p>
          <a:p>
            <a:r>
              <a:rPr lang="en-US" dirty="0"/>
              <a:t>Objects</a:t>
            </a:r>
          </a:p>
          <a:p>
            <a:pPr lvl="1"/>
            <a:r>
              <a:rPr lang="en-US" dirty="0"/>
              <a:t>Light sources: light-emitting</a:t>
            </a:r>
          </a:p>
          <a:p>
            <a:pPr lvl="1"/>
            <a:r>
              <a:rPr lang="en-US" dirty="0"/>
              <a:t>Other objects: light-reflecting</a:t>
            </a:r>
          </a:p>
          <a:p>
            <a:r>
              <a:rPr lang="en-US" dirty="0"/>
              <a:t>Light sources</a:t>
            </a:r>
          </a:p>
          <a:p>
            <a:pPr lvl="1"/>
            <a:r>
              <a:rPr lang="en-US" dirty="0"/>
              <a:t>Point (special case: at infinity)</a:t>
            </a:r>
          </a:p>
          <a:p>
            <a:pPr lvl="1"/>
            <a:r>
              <a:rPr lang="en-US" dirty="0" smtClean="0"/>
              <a:t>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7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Intensity of reflected light related to orientation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 descr="lambe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313" y="2713040"/>
            <a:ext cx="22098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</a:p>
        </p:txBody>
      </p:sp>
      <p:sp>
        <p:nvSpPr>
          <p:cNvPr id="568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Specifically: the radiant energy from any small surface area </a:t>
            </a:r>
            <a:r>
              <a:rPr lang="en-US" dirty="0" err="1"/>
              <a:t>dA</a:t>
            </a:r>
            <a:r>
              <a:rPr lang="en-US" dirty="0"/>
              <a:t> in any direction </a:t>
            </a:r>
            <a:r>
              <a:rPr lang="en-US" dirty="0">
                <a:sym typeface="Symbol" charset="0"/>
              </a:rPr>
              <a:t></a:t>
            </a:r>
            <a:r>
              <a:rPr lang="en-US" dirty="0"/>
              <a:t> relative to the surface normal is proportional to </a:t>
            </a:r>
            <a:r>
              <a:rPr lang="en-US" dirty="0" err="1"/>
              <a:t>cos</a:t>
            </a:r>
            <a:r>
              <a:rPr lang="en-US" dirty="0"/>
              <a:t> </a:t>
            </a:r>
            <a:r>
              <a:rPr lang="en-US" dirty="0">
                <a:sym typeface="Symbol" charset="0"/>
              </a:rPr>
              <a:t>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68325" name="Rectangle 5"/>
          <p:cNvSpPr>
            <a:spLocks noChangeArrowheads="1"/>
          </p:cNvSpPr>
          <p:nvPr/>
        </p:nvSpPr>
        <p:spPr bwMode="auto">
          <a:xfrm>
            <a:off x="9343833" y="3198865"/>
            <a:ext cx="203446" cy="3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39" tIns="50372" rIns="100739" bIns="50372">
            <a:spAutoFit/>
          </a:bodyPr>
          <a:lstStyle/>
          <a:p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13" y="3779837"/>
            <a:ext cx="2679700" cy="762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13" y="4618037"/>
            <a:ext cx="3111500" cy="35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12" y="4008437"/>
            <a:ext cx="5486400" cy="296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Visibility Problem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Rendering: converting a model to an </a:t>
            </a:r>
            <a:r>
              <a:rPr lang="en-US" dirty="0" smtClean="0"/>
              <a:t>image</a:t>
            </a:r>
          </a:p>
          <a:p>
            <a:r>
              <a:rPr lang="en-US" dirty="0" smtClean="0"/>
              <a:t>Visibility</a:t>
            </a:r>
            <a:r>
              <a:rPr lang="en-US" dirty="0"/>
              <a:t>: deciding which objects (or parts) will appear in the image</a:t>
            </a:r>
          </a:p>
          <a:p>
            <a:pPr lvl="1"/>
            <a:r>
              <a:rPr lang="en-US" dirty="0"/>
              <a:t>Object-</a:t>
            </a:r>
            <a:r>
              <a:rPr lang="en-US" dirty="0" smtClean="0"/>
              <a:t>order</a:t>
            </a:r>
          </a:p>
          <a:p>
            <a:pPr lvl="2"/>
            <a:r>
              <a:rPr lang="en-US" dirty="0" smtClean="0"/>
              <a:t>OpenGL (later)</a:t>
            </a:r>
            <a:endParaRPr lang="en-US" dirty="0"/>
          </a:p>
          <a:p>
            <a:pPr lvl="1"/>
            <a:r>
              <a:rPr lang="en-US" dirty="0"/>
              <a:t>Image-order </a:t>
            </a:r>
            <a:endParaRPr lang="en-US" dirty="0" smtClean="0"/>
          </a:p>
          <a:p>
            <a:pPr lvl="2"/>
            <a:r>
              <a:rPr lang="en-US" dirty="0" smtClean="0"/>
              <a:t>Ray Tracing (now)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5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Ambient Light</a:t>
            </a:r>
            <a:endParaRPr lang="en-US" dirty="0"/>
          </a:p>
        </p:txBody>
      </p:sp>
      <p:sp>
        <p:nvSpPr>
          <p:cNvPr id="564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Additional light bounces we’re not counting</a:t>
            </a:r>
          </a:p>
          <a:p>
            <a:r>
              <a:rPr lang="en-US" dirty="0" smtClean="0"/>
              <a:t>Approximate them as a constant</a:t>
            </a:r>
          </a:p>
          <a:p>
            <a:pPr marL="503868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= Amount of extra light coming into this surface</a:t>
            </a:r>
          </a:p>
          <a:p>
            <a:pPr marL="503868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= Amount that bounces off of this surface</a:t>
            </a:r>
          </a:p>
          <a:p>
            <a:pPr marL="503868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</a:t>
            </a:r>
          </a:p>
          <a:p>
            <a:pPr marL="503868" lvl="1" indent="0">
              <a:buNone/>
            </a:pPr>
            <a:r>
              <a:rPr lang="en-US" dirty="0"/>
              <a:t>	</a:t>
            </a:r>
            <a:r>
              <a:rPr lang="en-US" dirty="0" smtClean="0"/>
              <a:t>Total extra light bouncing off this surface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3170237"/>
            <a:ext cx="419100" cy="444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3703637"/>
            <a:ext cx="609600" cy="444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2" y="4237037"/>
            <a:ext cx="24765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Combined Model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Adding </a:t>
            </a:r>
            <a:r>
              <a:rPr lang="en-US" dirty="0" smtClean="0">
                <a:sym typeface="Symbol" charset="0"/>
              </a:rPr>
              <a:t>color:</a:t>
            </a: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endParaRPr lang="en-US" dirty="0" smtClean="0">
              <a:sym typeface="Symbol" charset="0"/>
            </a:endParaRPr>
          </a:p>
          <a:p>
            <a:pPr>
              <a:buFontTx/>
              <a:buNone/>
            </a:pPr>
            <a:endParaRPr lang="en-US" dirty="0">
              <a:sym typeface="Symbol" charset="0"/>
            </a:endParaRPr>
          </a:p>
          <a:p>
            <a:pPr>
              <a:buFontTx/>
              <a:buNone/>
            </a:pPr>
            <a:r>
              <a:rPr lang="en-US" dirty="0">
                <a:sym typeface="Symbol" charset="0"/>
              </a:rPr>
              <a:t>For any wavelength </a:t>
            </a:r>
            <a:r>
              <a:rPr lang="en-US" dirty="0" smtClean="0">
                <a:sym typeface="Symbol" charset="0"/>
              </a:rPr>
              <a:t>:</a:t>
            </a:r>
            <a:endParaRPr lang="en-US" dirty="0">
              <a:sym typeface="Symbol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" y="2090737"/>
            <a:ext cx="6286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703636"/>
            <a:ext cx="6858000" cy="160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6218237"/>
            <a:ext cx="65532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3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C084BF-1686-D542-A34C-8C051B6F23AC}" type="slidenum">
              <a:rPr lang="en-GB"/>
              <a:pPr/>
              <a:t>22</a:t>
            </a:fld>
            <a:endParaRPr lang="en-GB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Shadows</a:t>
            </a:r>
            <a:endParaRPr lang="en-GB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239" y="1765300"/>
            <a:ext cx="9070975" cy="4902200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What if there is an object between the surface and light?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7912" y="3275859"/>
            <a:ext cx="2843213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85803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Trace a ray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Start = point on surface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End = light source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t=0 at </a:t>
            </a:r>
            <a:r>
              <a:rPr lang="en-GB" dirty="0" err="1" smtClean="0"/>
              <a:t>Suface</a:t>
            </a:r>
            <a:r>
              <a:rPr lang="en-GB" dirty="0" smtClean="0"/>
              <a:t>, t=1 at Light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“Bias” to avoid </a:t>
            </a:r>
            <a:r>
              <a:rPr lang="en-GB" i="1" dirty="0" smtClean="0"/>
              <a:t>surface acne</a:t>
            </a:r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Test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Bias ≤ t ≤ 1 = shadow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t &lt; Bias or t &gt; 1 = use this light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20416" y="4031827"/>
            <a:ext cx="2843213" cy="3313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90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Mirror Reflection</a:t>
            </a:r>
            <a:endParaRPr lang="en-GB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The Dark Side of the Trees - Gilles Tran, Spheres - Martin K. B.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794CB-B8B7-D248-8319-AF7E99739F4A}" type="slidenum">
              <a:rPr lang="en-GB"/>
              <a:pPr/>
              <a:t>24</a:t>
            </a:fld>
            <a:endParaRPr lang="en-GB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512764" y="2351899"/>
            <a:ext cx="9051925" cy="3835400"/>
            <a:chOff x="323" y="1700"/>
            <a:chExt cx="5702" cy="2416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66052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D61924-DE18-1642-97C6-7117DC551BAB}" type="slidenum">
              <a:rPr lang="en-GB"/>
              <a:pPr/>
              <a:t>25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46076"/>
            <a:ext cx="9601200" cy="1173163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  <a:tab pos="9409724" algn="l"/>
              </a:tabLst>
            </a:pPr>
            <a:r>
              <a:rPr lang="en-GB" dirty="0" smtClean="0"/>
              <a:t>Ray Tracing Reflection</a:t>
            </a:r>
            <a:endParaRPr lang="en-GB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03239" y="1765300"/>
            <a:ext cx="9070975" cy="4902200"/>
          </a:xfrm>
          <a:ln/>
        </p:spPr>
        <p:txBody>
          <a:bodyPr/>
          <a:lstStyle/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Viewer </a:t>
            </a:r>
            <a:r>
              <a:rPr lang="en-GB" dirty="0"/>
              <a:t>looking in direction </a:t>
            </a:r>
            <a:r>
              <a:rPr lang="en-GB" b="1" i="1" dirty="0"/>
              <a:t>d </a:t>
            </a:r>
            <a:r>
              <a:rPr lang="en-GB" i="1" dirty="0" smtClean="0"/>
              <a:t>sees whatever the viewer “below” the surface sees looking in direction</a:t>
            </a:r>
            <a:r>
              <a:rPr lang="en-GB" b="1" i="1" dirty="0" smtClean="0"/>
              <a:t> </a:t>
            </a:r>
            <a:r>
              <a:rPr lang="en-GB" b="1" i="1" dirty="0"/>
              <a:t>r</a:t>
            </a:r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In the real world 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Energy loss on the bounce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/>
              <a:t>Loss different for different </a:t>
            </a:r>
            <a:r>
              <a:rPr lang="en-GB" dirty="0" err="1" smtClean="0"/>
              <a:t>colors</a:t>
            </a:r>
            <a:endParaRPr lang="en-GB" dirty="0" smtClean="0"/>
          </a:p>
          <a:p>
            <a:pPr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New ray</a:t>
            </a:r>
          </a:p>
          <a:p>
            <a:pPr lvl="1">
              <a:tabLst>
                <a:tab pos="723825" algn="l"/>
                <a:tab pos="1447649" algn="l"/>
                <a:tab pos="2171475" algn="l"/>
                <a:tab pos="2895300" algn="l"/>
                <a:tab pos="3619124" algn="l"/>
                <a:tab pos="4342950" algn="l"/>
                <a:tab pos="5066775" algn="l"/>
                <a:tab pos="5790600" algn="l"/>
                <a:tab pos="6514424" algn="l"/>
                <a:tab pos="7238250" algn="l"/>
                <a:tab pos="7962075" algn="l"/>
                <a:tab pos="8685899" algn="l"/>
              </a:tabLst>
            </a:pPr>
            <a:r>
              <a:rPr lang="en-GB" dirty="0" smtClean="0"/>
              <a:t>Start on surface, in reflection direction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4712" y="3398837"/>
            <a:ext cx="38227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8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Reflection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Angle of of incidence</a:t>
            </a:r>
            <a:br>
              <a:rPr lang="en-US" dirty="0" smtClean="0"/>
            </a:br>
            <a:r>
              <a:rPr lang="en-US" dirty="0" smtClean="0"/>
              <a:t>= angle of reflection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Decompose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ecompose </a:t>
            </a:r>
          </a:p>
          <a:p>
            <a:pPr lvl="1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3932237"/>
            <a:ext cx="1828800" cy="342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2" y="4427537"/>
            <a:ext cx="24765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2" y="2865437"/>
            <a:ext cx="1054100" cy="342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589" y="3430197"/>
            <a:ext cx="190500" cy="292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435" y="4938517"/>
            <a:ext cx="177800" cy="2921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12" y="5456237"/>
            <a:ext cx="2832100" cy="304800"/>
          </a:xfrm>
          <a:prstGeom prst="rect">
            <a:avLst/>
          </a:prstGeom>
        </p:spPr>
      </p:pic>
      <p:pic>
        <p:nvPicPr>
          <p:cNvPr id="28" name="Picture 27" descr="reflect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29" name="Picture 28" descr="reflect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1722437"/>
            <a:ext cx="4858512" cy="32125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4112" y="5913437"/>
            <a:ext cx="1689100" cy="304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112" y="6370637"/>
            <a:ext cx="2641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looping forever</a:t>
            </a:r>
          </a:p>
          <a:p>
            <a:pPr lvl="1"/>
            <a:r>
              <a:rPr lang="en-US" dirty="0" smtClean="0"/>
              <a:t>Stop after </a:t>
            </a:r>
            <a:r>
              <a:rPr lang="en-US" i="1" dirty="0" smtClean="0"/>
              <a:t>n</a:t>
            </a:r>
            <a:r>
              <a:rPr lang="en-US" dirty="0" smtClean="0"/>
              <a:t> bounces</a:t>
            </a:r>
          </a:p>
          <a:p>
            <a:pPr lvl="1"/>
            <a:r>
              <a:rPr lang="en-US" dirty="0" smtClean="0"/>
              <a:t>Stop when contribution to pixel gets too small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4005" y="4367812"/>
            <a:ext cx="9912615" cy="2316900"/>
            <a:chOff x="152400" y="2590800"/>
            <a:chExt cx="8991600" cy="2101850"/>
          </a:xfrm>
        </p:grpSpPr>
        <p:pic>
          <p:nvPicPr>
            <p:cNvPr id="4" name="Picture 4" descr="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590800"/>
              <a:ext cx="3148013" cy="21018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987" y="2590800"/>
              <a:ext cx="3148013" cy="210026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68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Shiny reflection from rough surface</a:t>
            </a:r>
          </a:p>
          <a:p>
            <a:r>
              <a:rPr lang="en-US" dirty="0" smtClean="0"/>
              <a:t>Centered around mirror reflection direction</a:t>
            </a:r>
          </a:p>
          <a:p>
            <a:pPr lvl="1"/>
            <a:r>
              <a:rPr lang="en-US" dirty="0" smtClean="0"/>
              <a:t>But more spread more, depending on roughness</a:t>
            </a:r>
          </a:p>
          <a:p>
            <a:r>
              <a:rPr lang="en-US" dirty="0" smtClean="0"/>
              <a:t>Easiest for individual light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Specular vs. Mirror Reflection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2332037"/>
            <a:ext cx="4386263" cy="438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112" y="2332037"/>
            <a:ext cx="4386263" cy="438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0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Raytracing</a:t>
            </a:r>
          </a:p>
        </p:txBody>
      </p:sp>
      <p:sp>
        <p:nvSpPr>
          <p:cNvPr id="51200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Scene</a:t>
            </a:r>
          </a:p>
          <a:p>
            <a:pPr lvl="1"/>
            <a:r>
              <a:rPr lang="en-US" dirty="0"/>
              <a:t>Viewpoint</a:t>
            </a:r>
          </a:p>
          <a:p>
            <a:pPr lvl="1"/>
            <a:r>
              <a:rPr lang="en-US" dirty="0" err="1"/>
              <a:t>Viewplane</a:t>
            </a:r>
            <a:endParaRPr lang="en-US" dirty="0"/>
          </a:p>
          <a:p>
            <a:r>
              <a:rPr lang="en-US" dirty="0"/>
              <a:t>Cast ray from viewpoint through pixels into scene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04" name="Picture 4" descr="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2" y="1722442"/>
            <a:ext cx="3892345" cy="25972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05" name="Picture 5" descr="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8" y="4465640"/>
            <a:ext cx="3882651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7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vector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Strongest for normal that reflects    to 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 </a:t>
            </a:r>
          </a:p>
          <a:p>
            <a:pPr lvl="1">
              <a:lnSpc>
                <a:spcPct val="50000"/>
              </a:lnSpc>
            </a:pPr>
            <a:r>
              <a:rPr lang="en-US" dirty="0" smtClean="0"/>
              <a:t>One at center of highlight</a:t>
            </a:r>
          </a:p>
          <a:p>
            <a:pPr lvl="1"/>
            <a:r>
              <a:rPr lang="en-US" dirty="0" smtClean="0"/>
              <a:t>Zero at 90°</a:t>
            </a:r>
          </a:p>
          <a:p>
            <a:r>
              <a:rPr lang="en-US" dirty="0" smtClean="0"/>
              <a:t>Control highlight width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37" y="2300291"/>
            <a:ext cx="139700" cy="39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812" y="2408237"/>
            <a:ext cx="190500" cy="29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712" y="2789237"/>
            <a:ext cx="1816100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712" y="4008437"/>
            <a:ext cx="736600" cy="393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7112" y="6142037"/>
            <a:ext cx="1155700" cy="482600"/>
          </a:xfrm>
          <a:prstGeom prst="rect">
            <a:avLst/>
          </a:prstGeom>
        </p:spPr>
      </p:pic>
      <p:pic>
        <p:nvPicPr>
          <p:cNvPr id="12" name="Picture 11" descr="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112" y="1493837"/>
            <a:ext cx="3352800" cy="3060192"/>
          </a:xfrm>
          <a:prstGeom prst="rect">
            <a:avLst/>
          </a:prstGeom>
        </p:spPr>
      </p:pic>
      <p:pic>
        <p:nvPicPr>
          <p:cNvPr id="14" name="Picture 13" descr="co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62" y="4649788"/>
            <a:ext cx="4697575" cy="2909887"/>
          </a:xfrm>
          <a:prstGeom prst="rect">
            <a:avLst/>
          </a:prstGeom>
        </p:spPr>
      </p:pic>
      <p:pic>
        <p:nvPicPr>
          <p:cNvPr id="15" name="Picture 14" descr="cospowe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50" y="4649788"/>
            <a:ext cx="4697575" cy="290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Combined Specular &amp; Mirror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surfaces have both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712" y="2560637"/>
            <a:ext cx="4521200" cy="452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3932237"/>
            <a:ext cx="4572000" cy="153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7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15" y="1427939"/>
            <a:ext cx="6746669" cy="58534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78" y="0"/>
            <a:ext cx="7560469" cy="7559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44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982"/>
            <a:ext cx="2016125" cy="1007957"/>
          </a:xfrm>
        </p:spPr>
        <p:txBody>
          <a:bodyPr/>
          <a:lstStyle/>
          <a:p>
            <a:r>
              <a:rPr lang="en-US"/>
              <a:t>Top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1" y="83997"/>
            <a:ext cx="7364457" cy="7363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5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9982"/>
            <a:ext cx="1764109" cy="1007957"/>
          </a:xfrm>
        </p:spPr>
        <p:txBody>
          <a:bodyPr/>
          <a:lstStyle/>
          <a:p>
            <a:r>
              <a:rPr lang="en-US" dirty="0" smtClean="0"/>
              <a:t>Front</a:t>
            </a:r>
            <a:endParaRPr lang="en-US" dirty="0"/>
          </a:p>
        </p:txBody>
      </p:sp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62" y="251989"/>
            <a:ext cx="7196446" cy="7195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/>
          </a:p>
          <a:p>
            <a:r>
              <a:rPr lang="en-US" dirty="0" smtClean="0"/>
              <a:t>  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61" y="4010398"/>
            <a:ext cx="364023" cy="307987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484740"/>
            <a:ext cx="3668227" cy="363984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3" y="4983786"/>
            <a:ext cx="4424274" cy="1147951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6512" y="1747837"/>
            <a:ext cx="4470400" cy="5003800"/>
          </a:xfrm>
          <a:prstGeom prst="rect">
            <a:avLst/>
          </a:prstGeom>
        </p:spPr>
      </p:pic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15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7" y="4451809"/>
            <a:ext cx="5054313" cy="2323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7" y="3993113"/>
            <a:ext cx="252016" cy="30798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    and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2435895"/>
            <a:ext cx="2772172" cy="307987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894" y="2963731"/>
            <a:ext cx="322020" cy="36398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62" y="3443852"/>
            <a:ext cx="3108193" cy="37798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47" y="4591802"/>
            <a:ext cx="4214261" cy="867963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56" y="3982399"/>
            <a:ext cx="252016" cy="307987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223" y="3979752"/>
            <a:ext cx="210013" cy="3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0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makes it through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opacity</a:t>
            </a:r>
          </a:p>
          <a:p>
            <a:pPr lvl="1"/>
            <a:r>
              <a:rPr lang="en-US" dirty="0" smtClean="0"/>
              <a:t>How much of foreground color 0-1</a:t>
            </a:r>
          </a:p>
          <a:p>
            <a:r>
              <a:rPr lang="en-US" dirty="0" smtClean="0"/>
              <a:t>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transparency</a:t>
            </a:r>
          </a:p>
          <a:p>
            <a:pPr lvl="1"/>
            <a:r>
              <a:rPr lang="en-US" dirty="0" smtClean="0"/>
              <a:t>How much of background color</a:t>
            </a:r>
          </a:p>
          <a:p>
            <a:r>
              <a:rPr lang="en-US" dirty="0" smtClean="0"/>
              <a:t>Foreground*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+ Background*(1-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12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</a:t>
            </a:r>
            <a:endParaRPr lang="en-US" dirty="0"/>
          </a:p>
        </p:txBody>
      </p:sp>
      <p:pic>
        <p:nvPicPr>
          <p:cNvPr id="5" name="Content Placeholder 4" descr="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b="87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and Alpha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= what direction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how much</a:t>
            </a:r>
          </a:p>
          <a:p>
            <a:pPr lvl="1"/>
            <a:r>
              <a:rPr lang="en-US" dirty="0" smtClean="0"/>
              <a:t>Often approximate as a constant</a:t>
            </a:r>
          </a:p>
          <a:p>
            <a:pPr lvl="1"/>
            <a:r>
              <a:rPr lang="en-US" dirty="0" smtClean="0"/>
              <a:t>Better: Use Fresnel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Schlick</a:t>
            </a:r>
            <a:r>
              <a:rPr lang="en-US" dirty="0" smtClean="0"/>
              <a:t> approximation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4237037"/>
            <a:ext cx="7950200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512" y="5913437"/>
            <a:ext cx="43688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8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Ray-Tracing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pixel</a:t>
            </a:r>
          </a:p>
          <a:p>
            <a:pPr lvl="1"/>
            <a:r>
              <a:rPr lang="en-US" dirty="0"/>
              <a:t>Compute ray direction</a:t>
            </a:r>
          </a:p>
          <a:p>
            <a:pPr lvl="1"/>
            <a:r>
              <a:rPr lang="en-US" dirty="0"/>
              <a:t>Find closest surface</a:t>
            </a:r>
          </a:p>
          <a:p>
            <a:pPr lvl="1"/>
            <a:r>
              <a:rPr lang="en-US" dirty="0"/>
              <a:t>For each </a:t>
            </a:r>
            <a:r>
              <a:rPr lang="en-US" dirty="0" smtClean="0"/>
              <a:t>light</a:t>
            </a:r>
          </a:p>
          <a:p>
            <a:pPr lvl="2"/>
            <a:r>
              <a:rPr lang="en-US" dirty="0" smtClean="0"/>
              <a:t>Shoot shadow ray</a:t>
            </a:r>
            <a:endParaRPr lang="en-US" dirty="0"/>
          </a:p>
          <a:p>
            <a:pPr lvl="2"/>
            <a:r>
              <a:rPr lang="en-US" dirty="0" smtClean="0"/>
              <a:t>If not shadowed, add </a:t>
            </a:r>
            <a:r>
              <a:rPr lang="en-US" dirty="0"/>
              <a:t>direct </a:t>
            </a:r>
            <a:r>
              <a:rPr lang="en-US" dirty="0" smtClean="0"/>
              <a:t>illumination</a:t>
            </a:r>
          </a:p>
          <a:p>
            <a:pPr lvl="1"/>
            <a:r>
              <a:rPr lang="en-US" dirty="0" smtClean="0"/>
              <a:t>Shoot ray in reflection direction</a:t>
            </a:r>
          </a:p>
          <a:p>
            <a:pPr lvl="1"/>
            <a:r>
              <a:rPr lang="en-US" dirty="0" smtClean="0"/>
              <a:t>Shoot ray in </a:t>
            </a:r>
            <a:r>
              <a:rPr lang="en-US" smtClean="0"/>
              <a:t>refraction direction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6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move while the shutter is open</a:t>
            </a:r>
            <a:endParaRPr lang="en-US" dirty="0"/>
          </a:p>
        </p:txBody>
      </p:sp>
      <p:pic>
        <p:nvPicPr>
          <p:cNvPr id="4" name="Picture 3" descr="mo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4" y="2823661"/>
            <a:ext cx="4032250" cy="403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9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information on object motion</a:t>
            </a:r>
          </a:p>
          <a:p>
            <a:r>
              <a:rPr lang="en-US" dirty="0" smtClean="0"/>
              <a:t>Spread multiple rays per pixel across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968" b="-2296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68" b="-2306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" y="7146601"/>
            <a:ext cx="6739676" cy="365953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sz="2000" dirty="0" err="1">
                <a:latin typeface="+mn-lt"/>
              </a:rPr>
              <a:t>Soler</a:t>
            </a:r>
            <a:r>
              <a:rPr lang="en-US" sz="2000" dirty="0">
                <a:latin typeface="+mn-lt"/>
              </a:rPr>
              <a:t> et al., Fourier Depth of Field, ACM TOG v28n2, April 2009</a:t>
            </a:r>
          </a:p>
        </p:txBody>
      </p:sp>
    </p:spTree>
    <p:extLst>
      <p:ext uri="{BB962C8B-B14F-4D97-AF65-F5344CB8AC3E}">
        <p14:creationId xmlns:p14="http://schemas.microsoft.com/office/powerpoint/2010/main" val="24235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2120" y="3023870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1921938" y="2687885"/>
            <a:ext cx="6142562" cy="17282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</p:cNvCxnSpPr>
          <p:nvPr/>
        </p:nvCxnSpPr>
        <p:spPr>
          <a:xfrm flipH="1" flipV="1">
            <a:off x="1932120" y="3611845"/>
            <a:ext cx="5460339" cy="14418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1933023" y="3468239"/>
            <a:ext cx="6131477" cy="21595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60208" y="3947830"/>
            <a:ext cx="84005" cy="8399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428089" y="3443853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788297" y="3107867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10" idx="2"/>
          </p:cNvCxnSpPr>
          <p:nvPr/>
        </p:nvCxnSpPr>
        <p:spPr>
          <a:xfrm flipH="1">
            <a:off x="3360208" y="2687884"/>
            <a:ext cx="4704292" cy="1301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  <a:endCxn id="10" idx="5"/>
          </p:cNvCxnSpPr>
          <p:nvPr/>
        </p:nvCxnSpPr>
        <p:spPr>
          <a:xfrm flipH="1" flipV="1">
            <a:off x="3431912" y="4019526"/>
            <a:ext cx="3960547" cy="10341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10" idx="3"/>
          </p:cNvCxnSpPr>
          <p:nvPr/>
        </p:nvCxnSpPr>
        <p:spPr>
          <a:xfrm flipH="1" flipV="1">
            <a:off x="3372511" y="4019527"/>
            <a:ext cx="4691990" cy="16082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360208" y="3947830"/>
            <a:ext cx="84005" cy="83996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rot="10800000" flipV="1">
            <a:off x="4581968" y="3561742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064500" y="1595931"/>
            <a:ext cx="0" cy="495578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32120" y="3023870"/>
            <a:ext cx="0" cy="2015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920119" y="2687885"/>
            <a:ext cx="6144381" cy="1741925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932120" y="3540493"/>
            <a:ext cx="5460339" cy="1513214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915319" y="3449452"/>
            <a:ext cx="6149181" cy="2178306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276203" y="3695841"/>
            <a:ext cx="252016" cy="58797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428089" y="3443853"/>
            <a:ext cx="431923" cy="944733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16566" y="1427939"/>
            <a:ext cx="1263605" cy="33953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940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8064500" y="1595931"/>
            <a:ext cx="0" cy="4955787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7392459" y="2687884"/>
            <a:ext cx="1344083" cy="2939874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064500" y="2183906"/>
            <a:ext cx="0" cy="40318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402211" y="2687885"/>
            <a:ext cx="4662289" cy="1595931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402211" y="3695841"/>
            <a:ext cx="4668403" cy="1549242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402211" y="3695841"/>
            <a:ext cx="4662289" cy="1931917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3276203" y="3695841"/>
            <a:ext cx="252016" cy="58797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16566" y="1427939"/>
            <a:ext cx="1263605" cy="339536"/>
          </a:xfrm>
          <a:prstGeom prst="rect">
            <a:avLst/>
          </a:prstGeom>
          <a:noFill/>
        </p:spPr>
        <p:txBody>
          <a:bodyPr wrap="none" lIns="100794" tIns="50397" rIns="100794" bIns="50397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228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image plane out to focal plane</a:t>
            </a:r>
          </a:p>
          <a:p>
            <a:r>
              <a:rPr lang="en-US" dirty="0" smtClean="0"/>
              <a:t>Jitter start position within lens aperture</a:t>
            </a:r>
          </a:p>
          <a:p>
            <a:pPr lvl="1"/>
            <a:r>
              <a:rPr lang="en-US" dirty="0" smtClean="0"/>
              <a:t>Smaller aperture = closer to pinhole</a:t>
            </a:r>
          </a:p>
          <a:p>
            <a:pPr lvl="1"/>
            <a:r>
              <a:rPr lang="en-US" dirty="0" smtClean="0"/>
              <a:t>Larger aperture = more DOF blur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and Implicit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Want to describe an object</a:t>
            </a:r>
          </a:p>
          <a:p>
            <a:pPr lvl="1"/>
            <a:r>
              <a:rPr lang="en-US" dirty="0" smtClean="0"/>
              <a:t> plane / sphere / triangle / ray /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Parametric: equation with parameters</a:t>
            </a:r>
          </a:p>
          <a:p>
            <a:pPr lvl="1"/>
            <a:r>
              <a:rPr lang="en-US" dirty="0" smtClean="0"/>
              <a:t>Varying parameters sweeps out object</a:t>
            </a:r>
          </a:p>
          <a:p>
            <a:r>
              <a:rPr lang="en-US" dirty="0" smtClean="0"/>
              <a:t>Implicit: equation(s) true on the object</a:t>
            </a:r>
          </a:p>
        </p:txBody>
      </p:sp>
    </p:spTree>
    <p:extLst>
      <p:ext uri="{BB962C8B-B14F-4D97-AF65-F5344CB8AC3E}">
        <p14:creationId xmlns:p14="http://schemas.microsoft.com/office/powerpoint/2010/main" val="209293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Parametric vs Implicit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92112" y="1570037"/>
            <a:ext cx="8072581" cy="322268"/>
            <a:chOff x="392112" y="1570037"/>
            <a:chExt cx="8072581" cy="322268"/>
          </a:xfrm>
        </p:grpSpPr>
        <p:sp>
          <p:nvSpPr>
            <p:cNvPr id="12" name="TextBox 11"/>
            <p:cNvSpPr txBox="1"/>
            <p:nvPr/>
          </p:nvSpPr>
          <p:spPr>
            <a:xfrm>
              <a:off x="392112" y="1570037"/>
              <a:ext cx="851515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Object</a:t>
              </a:r>
              <a:endParaRPr lang="en-US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5270" y="1570037"/>
              <a:ext cx="1300356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Parametric</a:t>
              </a:r>
              <a:endParaRPr lang="en-US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97762" y="1570037"/>
              <a:ext cx="966931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Implicit</a:t>
              </a:r>
              <a:endParaRPr lang="en-US" b="1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0968" y="2027237"/>
            <a:ext cx="8739856" cy="322268"/>
            <a:chOff x="415256" y="2027237"/>
            <a:chExt cx="8739856" cy="322268"/>
          </a:xfrm>
        </p:grpSpPr>
        <p:sp>
          <p:nvSpPr>
            <p:cNvPr id="15" name="TextBox 14"/>
            <p:cNvSpPr txBox="1"/>
            <p:nvPr/>
          </p:nvSpPr>
          <p:spPr>
            <a:xfrm>
              <a:off x="415256" y="2027237"/>
              <a:ext cx="697627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Plane</a:t>
              </a:r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41501" y="2055021"/>
              <a:ext cx="2508250" cy="2667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2562" y="2108205"/>
              <a:ext cx="1352550" cy="24130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00968" y="3789093"/>
            <a:ext cx="8892256" cy="1054100"/>
            <a:chOff x="415256" y="3246437"/>
            <a:chExt cx="8892256" cy="1054100"/>
          </a:xfrm>
        </p:grpSpPr>
        <p:sp>
          <p:nvSpPr>
            <p:cNvPr id="28" name="TextBox 27"/>
            <p:cNvSpPr txBox="1"/>
            <p:nvPr/>
          </p:nvSpPr>
          <p:spPr>
            <a:xfrm>
              <a:off x="415256" y="3335337"/>
              <a:ext cx="556563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Ray</a:t>
              </a:r>
              <a:endParaRPr lang="en-US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5270" y="3272768"/>
              <a:ext cx="2190750" cy="3175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2712" y="3246437"/>
              <a:ext cx="1574800" cy="1054100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400968" y="5251584"/>
            <a:ext cx="9044656" cy="1397000"/>
            <a:chOff x="415256" y="4618037"/>
            <a:chExt cx="9044656" cy="1397000"/>
          </a:xfrm>
        </p:grpSpPr>
        <p:sp>
          <p:nvSpPr>
            <p:cNvPr id="32" name="TextBox 31"/>
            <p:cNvSpPr txBox="1"/>
            <p:nvPr/>
          </p:nvSpPr>
          <p:spPr>
            <a:xfrm>
              <a:off x="415256" y="4618037"/>
              <a:ext cx="958852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Triangle</a:t>
              </a:r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41501" y="4618037"/>
              <a:ext cx="3270250" cy="2667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13662" y="4618037"/>
              <a:ext cx="1746250" cy="1397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47876" y="5075237"/>
              <a:ext cx="2857500" cy="2413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400968" y="2757895"/>
            <a:ext cx="9284997" cy="622808"/>
            <a:chOff x="404935" y="2467552"/>
            <a:chExt cx="9284997" cy="622808"/>
          </a:xfrm>
        </p:grpSpPr>
        <p:sp>
          <p:nvSpPr>
            <p:cNvPr id="22" name="TextBox 21"/>
            <p:cNvSpPr txBox="1"/>
            <p:nvPr/>
          </p:nvSpPr>
          <p:spPr>
            <a:xfrm>
              <a:off x="404935" y="2467552"/>
              <a:ext cx="825867" cy="322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Sphere</a:t>
              </a:r>
              <a:endParaRPr lang="en-US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92832" y="2467552"/>
              <a:ext cx="2197100" cy="2984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90751" y="2849060"/>
              <a:ext cx="2571750" cy="2413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38242" y="2502883"/>
              <a:ext cx="5702300" cy="266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99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 Viewing Rays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Parametric ray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b="1" dirty="0"/>
              <a:t> </a:t>
            </a:r>
            <a:endParaRPr lang="en-US" sz="2200" dirty="0"/>
          </a:p>
          <a:p>
            <a:pPr>
              <a:lnSpc>
                <a:spcPct val="90000"/>
              </a:lnSpc>
            </a:pPr>
            <a:r>
              <a:rPr lang="en-US" sz="2600" dirty="0"/>
              <a:t>Camera frame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dirty="0"/>
              <a:t>   : eye point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sz="2200" dirty="0"/>
              <a:t>          : basis vectors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right, up, </a:t>
            </a:r>
            <a:r>
              <a:rPr lang="en-US" sz="2200" b="1" dirty="0"/>
              <a:t>backward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Right hand rule</a:t>
            </a:r>
            <a:r>
              <a:rPr lang="en-US" sz="1800" dirty="0" smtClean="0"/>
              <a:t>!</a:t>
            </a: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Screen </a:t>
            </a:r>
            <a:r>
              <a:rPr lang="en-US" sz="2600" dirty="0"/>
              <a:t>position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dirty="0"/>
              <a:t> 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b="1" dirty="0"/>
              <a:t> </a:t>
            </a:r>
          </a:p>
          <a:p>
            <a:pPr marL="575963" lvl="1" indent="0">
              <a:lnSpc>
                <a:spcPct val="90000"/>
              </a:lnSpc>
              <a:buNone/>
            </a:pPr>
            <a:r>
              <a:rPr lang="en-US" b="1" dirty="0"/>
              <a:t> </a:t>
            </a:r>
          </a:p>
        </p:txBody>
      </p:sp>
      <p:pic>
        <p:nvPicPr>
          <p:cNvPr id="11" name="Content Placeholder 10" descr="rayview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31" b="-18531"/>
          <a:stretch>
            <a:fillRect/>
          </a:stretch>
        </p:blipFill>
        <p:spPr>
          <a:xfrm>
            <a:off x="3941762" y="438512"/>
            <a:ext cx="5770220" cy="6465525"/>
          </a:xfr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255837"/>
            <a:ext cx="22352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3081338"/>
            <a:ext cx="190500" cy="241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429811"/>
            <a:ext cx="800100" cy="2921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2" y="5608637"/>
            <a:ext cx="2921000" cy="29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12" y="4846637"/>
            <a:ext cx="4572000" cy="2921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12" y="5227637"/>
            <a:ext cx="4572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1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Intersections</a:t>
            </a:r>
          </a:p>
        </p:txBody>
      </p:sp>
      <p:sp>
        <p:nvSpPr>
          <p:cNvPr id="4894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ray parametrically</a:t>
            </a:r>
            <a:r>
              <a:rPr lang="en-US" dirty="0" smtClean="0"/>
              <a:t>:</a:t>
            </a:r>
          </a:p>
          <a:p>
            <a:pPr lvl="1"/>
            <a:endParaRPr lang="en-US" dirty="0" smtClean="0"/>
          </a:p>
          <a:p>
            <a:pPr marL="575963" lvl="1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If                   is </a:t>
            </a:r>
            <a:r>
              <a:rPr lang="en-US" dirty="0"/>
              <a:t>center of projection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is </a:t>
            </a:r>
            <a:r>
              <a:rPr lang="en-US" dirty="0"/>
              <a:t>center of pixel, </a:t>
            </a:r>
            <a:r>
              <a:rPr lang="en-US" dirty="0" smtClean="0"/>
              <a:t>then</a:t>
            </a:r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: </a:t>
            </a:r>
            <a:r>
              <a:rPr lang="en-US" dirty="0"/>
              <a:t>points between those locations </a:t>
            </a:r>
            <a:endParaRPr lang="en-US" dirty="0" smtClean="0"/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: </a:t>
            </a:r>
            <a:r>
              <a:rPr lang="en-US" dirty="0"/>
              <a:t>points behind viewer </a:t>
            </a:r>
            <a:endParaRPr lang="en-US" dirty="0" smtClean="0"/>
          </a:p>
          <a:p>
            <a:pPr marL="575963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   : </a:t>
            </a:r>
            <a:r>
              <a:rPr lang="en-US" dirty="0"/>
              <a:t>points beyond view window 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6029007"/>
            <a:ext cx="8001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5438457"/>
            <a:ext cx="812800" cy="2921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2" y="4886008"/>
            <a:ext cx="1447800" cy="33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2" y="2295950"/>
            <a:ext cx="59309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312" y="1870182"/>
            <a:ext cx="25146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6512" y="3627437"/>
            <a:ext cx="1752600" cy="444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9412" y="3627437"/>
            <a:ext cx="17653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Ray-Sphere Intersection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idx="1"/>
          </p:nvPr>
        </p:nvSpPr>
        <p:spPr>
          <a:xfrm>
            <a:off x="503238" y="1765301"/>
            <a:ext cx="9069388" cy="5443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Sphere in vector </a:t>
            </a:r>
            <a:r>
              <a:rPr lang="en-US" dirty="0" smtClean="0"/>
              <a:t>form</a:t>
            </a:r>
            <a:br>
              <a:rPr lang="en-US" dirty="0" smtClean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dirty="0" smtClean="0"/>
              <a:t>Ray</a:t>
            </a:r>
            <a:br>
              <a:rPr lang="en-US" dirty="0" smtClean="0"/>
            </a:br>
            <a:r>
              <a:rPr lang="en-US" b="1" dirty="0" smtClean="0"/>
              <a:t> 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Intersection </a:t>
            </a:r>
            <a:r>
              <a:rPr lang="en-US" dirty="0" smtClean="0"/>
              <a:t>when </a:t>
            </a:r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2408236"/>
            <a:ext cx="4914900" cy="457201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13" y="3398837"/>
            <a:ext cx="2171700" cy="482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4465637"/>
            <a:ext cx="13843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12" y="6332537"/>
            <a:ext cx="58293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712" y="4926012"/>
            <a:ext cx="5003800" cy="381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712" y="5411787"/>
            <a:ext cx="3848100" cy="381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712" y="5913437"/>
            <a:ext cx="4927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2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699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2952</TotalTime>
  <Words>967</Words>
  <Application>Microsoft Macintosh PowerPoint</Application>
  <PresentationFormat>Custom</PresentationFormat>
  <Paragraphs>283</Paragraphs>
  <Slides>49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Calibri</vt:lpstr>
      <vt:lpstr>Courier</vt:lpstr>
      <vt:lpstr>DejaVu Sans</vt:lpstr>
      <vt:lpstr>Liberation Sans</vt:lpstr>
      <vt:lpstr>Liberation Serif</vt:lpstr>
      <vt:lpstr>Mangal</vt:lpstr>
      <vt:lpstr>ＭＳ Ｐゴシック</vt:lpstr>
      <vt:lpstr>Symbol</vt:lpstr>
      <vt:lpstr>Times New Roman</vt:lpstr>
      <vt:lpstr>Wingdings</vt:lpstr>
      <vt:lpstr>Arial</vt:lpstr>
      <vt:lpstr>1_Office Theme</vt:lpstr>
      <vt:lpstr>Office Theme</vt:lpstr>
      <vt:lpstr>Basic Ray Tracing</vt:lpstr>
      <vt:lpstr>Visibility Problem</vt:lpstr>
      <vt:lpstr>Raytracing</vt:lpstr>
      <vt:lpstr>View</vt:lpstr>
      <vt:lpstr>Parametric and Implicit Forms</vt:lpstr>
      <vt:lpstr>Parametric vs Implicit</vt:lpstr>
      <vt:lpstr>Computing  Viewing Rays</vt:lpstr>
      <vt:lpstr>Calculating Intersections</vt:lpstr>
      <vt:lpstr>Ray-Sphere Intersection</vt:lpstr>
      <vt:lpstr>Ray-Sphere Problems</vt:lpstr>
      <vt:lpstr>Ray-Triangle Intersection</vt:lpstr>
      <vt:lpstr>Ray-Polygon Intersection</vt:lpstr>
      <vt:lpstr>Point in Polygon?</vt:lpstr>
      <vt:lpstr>Point in Polygon?</vt:lpstr>
      <vt:lpstr>What Happens?</vt:lpstr>
      <vt:lpstr>Raytracing Characteristics</vt:lpstr>
      <vt:lpstr>Basic Illumination Concepts</vt:lpstr>
      <vt:lpstr>Lambert’s Law</vt:lpstr>
      <vt:lpstr>Lambert’s Law</vt:lpstr>
      <vt:lpstr>Ambient Light</vt:lpstr>
      <vt:lpstr>Combined Model</vt:lpstr>
      <vt:lpstr>Shadows</vt:lpstr>
      <vt:lpstr>Ray Traced Shadows</vt:lpstr>
      <vt:lpstr>Mirror Reflection</vt:lpstr>
      <vt:lpstr>Ray Tracing Reflection</vt:lpstr>
      <vt:lpstr>Calculating Reflection Vector</vt:lpstr>
      <vt:lpstr>Ray Traced Reflection</vt:lpstr>
      <vt:lpstr>Specular Reflection</vt:lpstr>
      <vt:lpstr>Specular vs. Mirror Reflection</vt:lpstr>
      <vt:lpstr>H vector</vt:lpstr>
      <vt:lpstr>Combined Specular &amp; Mirror</vt:lpstr>
      <vt:lpstr>Refraction</vt:lpstr>
      <vt:lpstr>PowerPoint Presentation</vt:lpstr>
      <vt:lpstr>Top</vt:lpstr>
      <vt:lpstr>Front</vt:lpstr>
      <vt:lpstr>Calculating Refraction Vector</vt:lpstr>
      <vt:lpstr>Calculating Refraction Vector</vt:lpstr>
      <vt:lpstr>Calculating Refraction Vector</vt:lpstr>
      <vt:lpstr>Alpha Blending</vt:lpstr>
      <vt:lpstr>Refraction and Alpha</vt:lpstr>
      <vt:lpstr>Full Ray-Tracing</vt:lpstr>
      <vt:lpstr>Motion Blur</vt:lpstr>
      <vt:lpstr>Ray Traced Motion Blur</vt:lpstr>
      <vt:lpstr>Depth of Field</vt:lpstr>
      <vt:lpstr>Pinhole Lens</vt:lpstr>
      <vt:lpstr>Lens Model</vt:lpstr>
      <vt:lpstr>Real Lens</vt:lpstr>
      <vt:lpstr>Lens Model</vt:lpstr>
      <vt:lpstr>Ray Traced DOF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Graphics Overview</dc:title>
  <dc:creator>Dan</dc:creator>
  <cp:lastModifiedBy>Marc Olano</cp:lastModifiedBy>
  <cp:revision>79</cp:revision>
  <dcterms:modified xsi:type="dcterms:W3CDTF">2017-09-07T17:53:16Z</dcterms:modified>
</cp:coreProperties>
</file>