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61" r:id="rId4"/>
    <p:sldId id="257" r:id="rId5"/>
    <p:sldId id="268" r:id="rId6"/>
    <p:sldId id="269" r:id="rId7"/>
    <p:sldId id="270" r:id="rId8"/>
    <p:sldId id="271" r:id="rId9"/>
    <p:sldId id="272" r:id="rId10"/>
    <p:sldId id="273" r:id="rId11"/>
    <p:sldId id="288" r:id="rId12"/>
    <p:sldId id="259" r:id="rId13"/>
    <p:sldId id="260" r:id="rId14"/>
    <p:sldId id="289" r:id="rId15"/>
    <p:sldId id="292" r:id="rId16"/>
    <p:sldId id="262" r:id="rId17"/>
    <p:sldId id="285" r:id="rId18"/>
    <p:sldId id="286" r:id="rId19"/>
    <p:sldId id="287" r:id="rId20"/>
    <p:sldId id="290" r:id="rId21"/>
    <p:sldId id="263" r:id="rId22"/>
    <p:sldId id="264" r:id="rId23"/>
    <p:sldId id="267" r:id="rId24"/>
    <p:sldId id="265" r:id="rId25"/>
    <p:sldId id="266" r:id="rId26"/>
    <p:sldId id="291" r:id="rId27"/>
    <p:sldId id="29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7"/>
    <p:restoredTop sz="94632"/>
  </p:normalViewPr>
  <p:slideViewPr>
    <p:cSldViewPr snapToGrid="0" snapToObjects="1">
      <p:cViewPr>
        <p:scale>
          <a:sx n="120" d="100"/>
          <a:sy n="120" d="100"/>
        </p:scale>
        <p:origin x="1456" y="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FE591-CC93-D948-B284-3BB5B265E2F6}" type="datetimeFigureOut">
              <a:rPr lang="en-US" smtClean="0"/>
              <a:t>12/7/17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F0EDA-5354-9A4F-85FB-C06DA5BBE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15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782EC-C8B9-AC44-8B07-2C9735EA8539}" type="slidenum">
              <a:rPr lang="en-US"/>
              <a:pPr/>
              <a:t>4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2590AE-AFAC-3040-87E1-D55EFE8229ED}" type="slidenum">
              <a:rPr lang="en-US"/>
              <a:pPr/>
              <a:t>23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EB2A-6C89-2E4E-95EA-7ECE68D97464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EDE4-7EEA-F449-A6DB-2DC6D7D5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7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EB2A-6C89-2E4E-95EA-7ECE68D97464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EDE4-7EEA-F449-A6DB-2DC6D7D5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EB2A-6C89-2E4E-95EA-7ECE68D97464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EDE4-7EEA-F449-A6DB-2DC6D7D5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0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EB2A-6C89-2E4E-95EA-7ECE68D97464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EDE4-7EEA-F449-A6DB-2DC6D7D5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3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EB2A-6C89-2E4E-95EA-7ECE68D97464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EDE4-7EEA-F449-A6DB-2DC6D7D5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1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EB2A-6C89-2E4E-95EA-7ECE68D97464}" type="datetimeFigureOut">
              <a:rPr lang="en-US" smtClean="0"/>
              <a:t>12/7/17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EDE4-7EEA-F449-A6DB-2DC6D7D5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2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EB2A-6C89-2E4E-95EA-7ECE68D97464}" type="datetimeFigureOut">
              <a:rPr lang="en-US" smtClean="0"/>
              <a:t>12/7/17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EDE4-7EEA-F449-A6DB-2DC6D7D5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5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EB2A-6C89-2E4E-95EA-7ECE68D97464}" type="datetimeFigureOut">
              <a:rPr lang="en-US" smtClean="0"/>
              <a:t>12/7/17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EDE4-7EEA-F449-A6DB-2DC6D7D5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EB2A-6C89-2E4E-95EA-7ECE68D97464}" type="datetimeFigureOut">
              <a:rPr lang="en-US" smtClean="0"/>
              <a:t>12/7/17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EDE4-7EEA-F449-A6DB-2DC6D7D5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5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EB2A-6C89-2E4E-95EA-7ECE68D97464}" type="datetimeFigureOut">
              <a:rPr lang="en-US" smtClean="0"/>
              <a:t>12/7/17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EDE4-7EEA-F449-A6DB-2DC6D7D5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4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EB2A-6C89-2E4E-95EA-7ECE68D97464}" type="datetimeFigureOut">
              <a:rPr lang="en-US" smtClean="0"/>
              <a:t>12/7/17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EDE4-7EEA-F449-A6DB-2DC6D7D5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7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EEB2A-6C89-2E4E-95EA-7ECE68D97464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BEDE4-7EEA-F449-A6DB-2DC6D7D5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tiff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Color </a:t>
            </a:r>
            <a:r>
              <a:rPr lang="en-US" smtClean="0"/>
              <a:t>&amp; Light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CMSC 435/634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L = 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d</a:t>
            </a:r>
            <a:r>
              <a:rPr kumimoji="1" lang="en-US" baseline="30000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2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/(d </a:t>
            </a:r>
            <a:r>
              <a:rPr kumimoji="1" lang="en-US" dirty="0" err="1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dA</a:t>
            </a:r>
            <a:r>
              <a:rPr kumimoji="1" lang="en-US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) in W/(</a:t>
            </a:r>
            <a:r>
              <a:rPr kumimoji="1" lang="en-US" dirty="0" err="1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sr</a:t>
            </a:r>
            <a:r>
              <a:rPr kumimoji="1" lang="en-US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 m</a:t>
            </a:r>
            <a:r>
              <a:rPr kumimoji="1" lang="en-US" baseline="30000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2</a:t>
            </a:r>
            <a:r>
              <a:rPr kumimoji="1" lang="en-US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)</a:t>
            </a:r>
          </a:p>
          <a:p>
            <a:r>
              <a:rPr kumimoji="1" lang="en-US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Light entering patch of surface from a small range of directions</a:t>
            </a:r>
          </a:p>
          <a:p>
            <a:pPr lvl="1"/>
            <a:r>
              <a:rPr kumimoji="1" lang="en-US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Per unit area</a:t>
            </a:r>
          </a:p>
          <a:p>
            <a:pPr lvl="1"/>
            <a:r>
              <a:rPr kumimoji="1" lang="en-US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Per unit solid angle</a:t>
            </a:r>
          </a:p>
          <a:p>
            <a:r>
              <a:rPr kumimoji="1" lang="en-US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Compare to Irradiance </a:t>
            </a:r>
            <a:br>
              <a:rPr kumimoji="1" lang="en-US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</a:br>
            <a:r>
              <a:rPr kumimoji="1" lang="en-US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(over all directions)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 rot="1606230">
            <a:off x="6201431" y="4564994"/>
            <a:ext cx="728134" cy="1528966"/>
            <a:chOff x="5147733" y="3996267"/>
            <a:chExt cx="728134" cy="2129896"/>
          </a:xfrm>
        </p:grpSpPr>
        <p:sp>
          <p:nvSpPr>
            <p:cNvPr id="13" name="Triangle 12"/>
            <p:cNvSpPr/>
            <p:nvPr/>
          </p:nvSpPr>
          <p:spPr>
            <a:xfrm flipV="1">
              <a:off x="5147733" y="4199467"/>
              <a:ext cx="728134" cy="1926696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147733" y="3996267"/>
              <a:ext cx="728134" cy="38946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Radiance (L)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349597" y="6011101"/>
            <a:ext cx="2370667" cy="474365"/>
          </a:xfrm>
          <a:custGeom>
            <a:avLst/>
            <a:gdLst>
              <a:gd name="connsiteX0" fmla="*/ 0 w 2370667"/>
              <a:gd name="connsiteY0" fmla="*/ 440267 h 474134"/>
              <a:gd name="connsiteX1" fmla="*/ 1202267 w 2370667"/>
              <a:gd name="connsiteY1" fmla="*/ 0 h 474134"/>
              <a:gd name="connsiteX2" fmla="*/ 2370667 w 2370667"/>
              <a:gd name="connsiteY2" fmla="*/ 474134 h 474134"/>
              <a:gd name="connsiteX3" fmla="*/ 2370667 w 2370667"/>
              <a:gd name="connsiteY3" fmla="*/ 474134 h 474134"/>
              <a:gd name="connsiteX0" fmla="*/ 0 w 2370667"/>
              <a:gd name="connsiteY0" fmla="*/ 440267 h 474134"/>
              <a:gd name="connsiteX1" fmla="*/ 1202267 w 2370667"/>
              <a:gd name="connsiteY1" fmla="*/ 0 h 474134"/>
              <a:gd name="connsiteX2" fmla="*/ 2370667 w 2370667"/>
              <a:gd name="connsiteY2" fmla="*/ 474134 h 474134"/>
              <a:gd name="connsiteX3" fmla="*/ 2370667 w 2370667"/>
              <a:gd name="connsiteY3" fmla="*/ 474134 h 474134"/>
              <a:gd name="connsiteX0" fmla="*/ 0 w 2370667"/>
              <a:gd name="connsiteY0" fmla="*/ 440267 h 474134"/>
              <a:gd name="connsiteX1" fmla="*/ 1202267 w 2370667"/>
              <a:gd name="connsiteY1" fmla="*/ 0 h 474134"/>
              <a:gd name="connsiteX2" fmla="*/ 2370667 w 2370667"/>
              <a:gd name="connsiteY2" fmla="*/ 474134 h 474134"/>
              <a:gd name="connsiteX3" fmla="*/ 2370667 w 2370667"/>
              <a:gd name="connsiteY3" fmla="*/ 474134 h 474134"/>
              <a:gd name="connsiteX0" fmla="*/ 0 w 2370667"/>
              <a:gd name="connsiteY0" fmla="*/ 440345 h 474212"/>
              <a:gd name="connsiteX1" fmla="*/ 1202267 w 2370667"/>
              <a:gd name="connsiteY1" fmla="*/ 78 h 474212"/>
              <a:gd name="connsiteX2" fmla="*/ 2370667 w 2370667"/>
              <a:gd name="connsiteY2" fmla="*/ 474212 h 474212"/>
              <a:gd name="connsiteX3" fmla="*/ 2370667 w 2370667"/>
              <a:gd name="connsiteY3" fmla="*/ 474212 h 474212"/>
              <a:gd name="connsiteX0" fmla="*/ 0 w 2370667"/>
              <a:gd name="connsiteY0" fmla="*/ 440498 h 474365"/>
              <a:gd name="connsiteX1" fmla="*/ 1202267 w 2370667"/>
              <a:gd name="connsiteY1" fmla="*/ 231 h 474365"/>
              <a:gd name="connsiteX2" fmla="*/ 2370667 w 2370667"/>
              <a:gd name="connsiteY2" fmla="*/ 474365 h 474365"/>
              <a:gd name="connsiteX3" fmla="*/ 2370667 w 2370667"/>
              <a:gd name="connsiteY3" fmla="*/ 474365 h 474365"/>
              <a:gd name="connsiteX0" fmla="*/ 0 w 2370667"/>
              <a:gd name="connsiteY0" fmla="*/ 440498 h 474365"/>
              <a:gd name="connsiteX1" fmla="*/ 1202267 w 2370667"/>
              <a:gd name="connsiteY1" fmla="*/ 231 h 474365"/>
              <a:gd name="connsiteX2" fmla="*/ 2370667 w 2370667"/>
              <a:gd name="connsiteY2" fmla="*/ 474365 h 474365"/>
              <a:gd name="connsiteX3" fmla="*/ 2370667 w 2370667"/>
              <a:gd name="connsiteY3" fmla="*/ 474365 h 47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0667" h="474365">
                <a:moveTo>
                  <a:pt x="0" y="440498"/>
                </a:moveTo>
                <a:cubicBezTo>
                  <a:pt x="383823" y="90542"/>
                  <a:pt x="733778" y="-5413"/>
                  <a:pt x="1202267" y="231"/>
                </a:cubicBezTo>
                <a:cubicBezTo>
                  <a:pt x="1676401" y="5876"/>
                  <a:pt x="2099734" y="96187"/>
                  <a:pt x="2370667" y="474365"/>
                </a:cubicBezTo>
                <a:lnTo>
                  <a:pt x="2370667" y="474365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11"/>
          <p:cNvSpPr/>
          <p:nvPr/>
        </p:nvSpPr>
        <p:spPr>
          <a:xfrm>
            <a:off x="6132563" y="6003904"/>
            <a:ext cx="847240" cy="172121"/>
          </a:xfrm>
          <a:custGeom>
            <a:avLst/>
            <a:gdLst>
              <a:gd name="connsiteX0" fmla="*/ 0 w 863192"/>
              <a:gd name="connsiteY0" fmla="*/ 164901 h 329802"/>
              <a:gd name="connsiteX1" fmla="*/ 431596 w 863192"/>
              <a:gd name="connsiteY1" fmla="*/ 0 h 329802"/>
              <a:gd name="connsiteX2" fmla="*/ 863192 w 863192"/>
              <a:gd name="connsiteY2" fmla="*/ 164901 h 329802"/>
              <a:gd name="connsiteX3" fmla="*/ 431596 w 863192"/>
              <a:gd name="connsiteY3" fmla="*/ 329802 h 329802"/>
              <a:gd name="connsiteX4" fmla="*/ 0 w 863192"/>
              <a:gd name="connsiteY4" fmla="*/ 164901 h 329802"/>
              <a:gd name="connsiteX0" fmla="*/ 22 w 863214"/>
              <a:gd name="connsiteY0" fmla="*/ 37886 h 202787"/>
              <a:gd name="connsiteX1" fmla="*/ 446249 w 863214"/>
              <a:gd name="connsiteY1" fmla="*/ 48550 h 202787"/>
              <a:gd name="connsiteX2" fmla="*/ 863214 w 863214"/>
              <a:gd name="connsiteY2" fmla="*/ 37886 h 202787"/>
              <a:gd name="connsiteX3" fmla="*/ 431618 w 863214"/>
              <a:gd name="connsiteY3" fmla="*/ 202787 h 202787"/>
              <a:gd name="connsiteX4" fmla="*/ 22 w 863214"/>
              <a:gd name="connsiteY4" fmla="*/ 37886 h 202787"/>
              <a:gd name="connsiteX0" fmla="*/ 16 w 848577"/>
              <a:gd name="connsiteY0" fmla="*/ 90843 h 205069"/>
              <a:gd name="connsiteX1" fmla="*/ 431612 w 848577"/>
              <a:gd name="connsiteY1" fmla="*/ 50300 h 205069"/>
              <a:gd name="connsiteX2" fmla="*/ 848577 w 848577"/>
              <a:gd name="connsiteY2" fmla="*/ 39636 h 205069"/>
              <a:gd name="connsiteX3" fmla="*/ 416981 w 848577"/>
              <a:gd name="connsiteY3" fmla="*/ 204537 h 205069"/>
              <a:gd name="connsiteX4" fmla="*/ 16 w 848577"/>
              <a:gd name="connsiteY4" fmla="*/ 90843 h 205069"/>
              <a:gd name="connsiteX0" fmla="*/ 16 w 841262"/>
              <a:gd name="connsiteY0" fmla="*/ 43201 h 157745"/>
              <a:gd name="connsiteX1" fmla="*/ 431612 w 841262"/>
              <a:gd name="connsiteY1" fmla="*/ 2658 h 157745"/>
              <a:gd name="connsiteX2" fmla="*/ 841262 w 841262"/>
              <a:gd name="connsiteY2" fmla="*/ 65146 h 157745"/>
              <a:gd name="connsiteX3" fmla="*/ 416981 w 841262"/>
              <a:gd name="connsiteY3" fmla="*/ 156895 h 157745"/>
              <a:gd name="connsiteX4" fmla="*/ 16 w 841262"/>
              <a:gd name="connsiteY4" fmla="*/ 43201 h 157745"/>
              <a:gd name="connsiteX0" fmla="*/ 16 w 841780"/>
              <a:gd name="connsiteY0" fmla="*/ 43201 h 157122"/>
              <a:gd name="connsiteX1" fmla="*/ 431612 w 841780"/>
              <a:gd name="connsiteY1" fmla="*/ 2658 h 157122"/>
              <a:gd name="connsiteX2" fmla="*/ 841262 w 841780"/>
              <a:gd name="connsiteY2" fmla="*/ 65146 h 157122"/>
              <a:gd name="connsiteX3" fmla="*/ 416981 w 841780"/>
              <a:gd name="connsiteY3" fmla="*/ 156895 h 157122"/>
              <a:gd name="connsiteX4" fmla="*/ 16 w 841780"/>
              <a:gd name="connsiteY4" fmla="*/ 43201 h 157122"/>
              <a:gd name="connsiteX0" fmla="*/ 16 w 841780"/>
              <a:gd name="connsiteY0" fmla="*/ 41005 h 154926"/>
              <a:gd name="connsiteX1" fmla="*/ 431612 w 841780"/>
              <a:gd name="connsiteY1" fmla="*/ 462 h 154926"/>
              <a:gd name="connsiteX2" fmla="*/ 841262 w 841780"/>
              <a:gd name="connsiteY2" fmla="*/ 62950 h 154926"/>
              <a:gd name="connsiteX3" fmla="*/ 416981 w 841780"/>
              <a:gd name="connsiteY3" fmla="*/ 154699 h 154926"/>
              <a:gd name="connsiteX4" fmla="*/ 16 w 841780"/>
              <a:gd name="connsiteY4" fmla="*/ 41005 h 154926"/>
              <a:gd name="connsiteX0" fmla="*/ 16 w 841780"/>
              <a:gd name="connsiteY0" fmla="*/ 40608 h 154322"/>
              <a:gd name="connsiteX1" fmla="*/ 431612 w 841780"/>
              <a:gd name="connsiteY1" fmla="*/ 65 h 154322"/>
              <a:gd name="connsiteX2" fmla="*/ 841262 w 841780"/>
              <a:gd name="connsiteY2" fmla="*/ 47923 h 154322"/>
              <a:gd name="connsiteX3" fmla="*/ 416981 w 841780"/>
              <a:gd name="connsiteY3" fmla="*/ 154302 h 154322"/>
              <a:gd name="connsiteX4" fmla="*/ 16 w 841780"/>
              <a:gd name="connsiteY4" fmla="*/ 40608 h 154322"/>
              <a:gd name="connsiteX0" fmla="*/ 16 w 841780"/>
              <a:gd name="connsiteY0" fmla="*/ 40608 h 154322"/>
              <a:gd name="connsiteX1" fmla="*/ 431612 w 841780"/>
              <a:gd name="connsiteY1" fmla="*/ 65 h 154322"/>
              <a:gd name="connsiteX2" fmla="*/ 841262 w 841780"/>
              <a:gd name="connsiteY2" fmla="*/ 47923 h 154322"/>
              <a:gd name="connsiteX3" fmla="*/ 416981 w 841780"/>
              <a:gd name="connsiteY3" fmla="*/ 154302 h 154322"/>
              <a:gd name="connsiteX4" fmla="*/ 16 w 841780"/>
              <a:gd name="connsiteY4" fmla="*/ 40608 h 154322"/>
              <a:gd name="connsiteX0" fmla="*/ 16 w 841262"/>
              <a:gd name="connsiteY0" fmla="*/ 40608 h 154330"/>
              <a:gd name="connsiteX1" fmla="*/ 431612 w 841262"/>
              <a:gd name="connsiteY1" fmla="*/ 65 h 154330"/>
              <a:gd name="connsiteX2" fmla="*/ 841262 w 841262"/>
              <a:gd name="connsiteY2" fmla="*/ 47923 h 154330"/>
              <a:gd name="connsiteX3" fmla="*/ 416981 w 841262"/>
              <a:gd name="connsiteY3" fmla="*/ 154302 h 154330"/>
              <a:gd name="connsiteX4" fmla="*/ 16 w 841262"/>
              <a:gd name="connsiteY4" fmla="*/ 40608 h 154330"/>
              <a:gd name="connsiteX0" fmla="*/ 16 w 841262"/>
              <a:gd name="connsiteY0" fmla="*/ 33583 h 154699"/>
              <a:gd name="connsiteX1" fmla="*/ 431612 w 841262"/>
              <a:gd name="connsiteY1" fmla="*/ 356 h 154699"/>
              <a:gd name="connsiteX2" fmla="*/ 841262 w 841262"/>
              <a:gd name="connsiteY2" fmla="*/ 48214 h 154699"/>
              <a:gd name="connsiteX3" fmla="*/ 416981 w 841262"/>
              <a:gd name="connsiteY3" fmla="*/ 154593 h 154699"/>
              <a:gd name="connsiteX4" fmla="*/ 16 w 841262"/>
              <a:gd name="connsiteY4" fmla="*/ 33583 h 154699"/>
              <a:gd name="connsiteX0" fmla="*/ 16 w 841262"/>
              <a:gd name="connsiteY0" fmla="*/ 49698 h 170814"/>
              <a:gd name="connsiteX1" fmla="*/ 431612 w 841262"/>
              <a:gd name="connsiteY1" fmla="*/ 16471 h 170814"/>
              <a:gd name="connsiteX2" fmla="*/ 841262 w 841262"/>
              <a:gd name="connsiteY2" fmla="*/ 64329 h 170814"/>
              <a:gd name="connsiteX3" fmla="*/ 416981 w 841262"/>
              <a:gd name="connsiteY3" fmla="*/ 170708 h 170814"/>
              <a:gd name="connsiteX4" fmla="*/ 16 w 841262"/>
              <a:gd name="connsiteY4" fmla="*/ 49698 h 170814"/>
              <a:gd name="connsiteX0" fmla="*/ 16 w 841262"/>
              <a:gd name="connsiteY0" fmla="*/ 57043 h 178159"/>
              <a:gd name="connsiteX1" fmla="*/ 431612 w 841262"/>
              <a:gd name="connsiteY1" fmla="*/ 23816 h 178159"/>
              <a:gd name="connsiteX2" fmla="*/ 841262 w 841262"/>
              <a:gd name="connsiteY2" fmla="*/ 71674 h 178159"/>
              <a:gd name="connsiteX3" fmla="*/ 416981 w 841262"/>
              <a:gd name="connsiteY3" fmla="*/ 178053 h 178159"/>
              <a:gd name="connsiteX4" fmla="*/ 16 w 841262"/>
              <a:gd name="connsiteY4" fmla="*/ 57043 h 178159"/>
              <a:gd name="connsiteX0" fmla="*/ 30 w 841276"/>
              <a:gd name="connsiteY0" fmla="*/ 33354 h 154470"/>
              <a:gd name="connsiteX1" fmla="*/ 431626 w 841276"/>
              <a:gd name="connsiteY1" fmla="*/ 127 h 154470"/>
              <a:gd name="connsiteX2" fmla="*/ 841276 w 841276"/>
              <a:gd name="connsiteY2" fmla="*/ 47985 h 154470"/>
              <a:gd name="connsiteX3" fmla="*/ 416995 w 841276"/>
              <a:gd name="connsiteY3" fmla="*/ 154364 h 154470"/>
              <a:gd name="connsiteX4" fmla="*/ 30 w 841276"/>
              <a:gd name="connsiteY4" fmla="*/ 33354 h 154470"/>
              <a:gd name="connsiteX0" fmla="*/ 30 w 847214"/>
              <a:gd name="connsiteY0" fmla="*/ 16384 h 155667"/>
              <a:gd name="connsiteX1" fmla="*/ 437564 w 847214"/>
              <a:gd name="connsiteY1" fmla="*/ 970 h 155667"/>
              <a:gd name="connsiteX2" fmla="*/ 847214 w 847214"/>
              <a:gd name="connsiteY2" fmla="*/ 48828 h 155667"/>
              <a:gd name="connsiteX3" fmla="*/ 422933 w 847214"/>
              <a:gd name="connsiteY3" fmla="*/ 155207 h 155667"/>
              <a:gd name="connsiteX4" fmla="*/ 30 w 847214"/>
              <a:gd name="connsiteY4" fmla="*/ 16384 h 155667"/>
              <a:gd name="connsiteX0" fmla="*/ 30 w 847214"/>
              <a:gd name="connsiteY0" fmla="*/ 15513 h 154360"/>
              <a:gd name="connsiteX1" fmla="*/ 437564 w 847214"/>
              <a:gd name="connsiteY1" fmla="*/ 99 h 154360"/>
              <a:gd name="connsiteX2" fmla="*/ 847214 w 847214"/>
              <a:gd name="connsiteY2" fmla="*/ 24206 h 154360"/>
              <a:gd name="connsiteX3" fmla="*/ 422933 w 847214"/>
              <a:gd name="connsiteY3" fmla="*/ 154336 h 154360"/>
              <a:gd name="connsiteX4" fmla="*/ 30 w 847214"/>
              <a:gd name="connsiteY4" fmla="*/ 15513 h 154360"/>
              <a:gd name="connsiteX0" fmla="*/ 135 w 847319"/>
              <a:gd name="connsiteY0" fmla="*/ 16991 h 155838"/>
              <a:gd name="connsiteX1" fmla="*/ 437669 w 847319"/>
              <a:gd name="connsiteY1" fmla="*/ 1577 h 155838"/>
              <a:gd name="connsiteX2" fmla="*/ 847319 w 847319"/>
              <a:gd name="connsiteY2" fmla="*/ 25684 h 155838"/>
              <a:gd name="connsiteX3" fmla="*/ 423038 w 847319"/>
              <a:gd name="connsiteY3" fmla="*/ 155814 h 155838"/>
              <a:gd name="connsiteX4" fmla="*/ 135 w 847319"/>
              <a:gd name="connsiteY4" fmla="*/ 16991 h 155838"/>
              <a:gd name="connsiteX0" fmla="*/ 135 w 847319"/>
              <a:gd name="connsiteY0" fmla="*/ 34163 h 173010"/>
              <a:gd name="connsiteX1" fmla="*/ 437669 w 847319"/>
              <a:gd name="connsiteY1" fmla="*/ 936 h 173010"/>
              <a:gd name="connsiteX2" fmla="*/ 847319 w 847319"/>
              <a:gd name="connsiteY2" fmla="*/ 42856 h 173010"/>
              <a:gd name="connsiteX3" fmla="*/ 423038 w 847319"/>
              <a:gd name="connsiteY3" fmla="*/ 172986 h 173010"/>
              <a:gd name="connsiteX4" fmla="*/ 135 w 847319"/>
              <a:gd name="connsiteY4" fmla="*/ 34163 h 173010"/>
              <a:gd name="connsiteX0" fmla="*/ 56 w 847240"/>
              <a:gd name="connsiteY0" fmla="*/ 33274 h 172121"/>
              <a:gd name="connsiteX1" fmla="*/ 437590 w 847240"/>
              <a:gd name="connsiteY1" fmla="*/ 47 h 172121"/>
              <a:gd name="connsiteX2" fmla="*/ 847240 w 847240"/>
              <a:gd name="connsiteY2" fmla="*/ 41967 h 172121"/>
              <a:gd name="connsiteX3" fmla="*/ 422959 w 847240"/>
              <a:gd name="connsiteY3" fmla="*/ 172097 h 172121"/>
              <a:gd name="connsiteX4" fmla="*/ 56 w 847240"/>
              <a:gd name="connsiteY4" fmla="*/ 33274 h 17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240" h="172121">
                <a:moveTo>
                  <a:pt x="56" y="33274"/>
                </a:moveTo>
                <a:cubicBezTo>
                  <a:pt x="-3443" y="31320"/>
                  <a:pt x="159827" y="-1402"/>
                  <a:pt x="437590" y="47"/>
                </a:cubicBezTo>
                <a:cubicBezTo>
                  <a:pt x="715353" y="1496"/>
                  <a:pt x="847240" y="24047"/>
                  <a:pt x="847240" y="41967"/>
                </a:cubicBezTo>
                <a:cubicBezTo>
                  <a:pt x="832609" y="111093"/>
                  <a:pt x="564156" y="173546"/>
                  <a:pt x="422959" y="172097"/>
                </a:cubicBezTo>
                <a:cubicBezTo>
                  <a:pt x="281762" y="170648"/>
                  <a:pt x="-2383" y="136169"/>
                  <a:pt x="56" y="33274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 rot="1606230">
            <a:off x="6535063" y="4564992"/>
            <a:ext cx="728134" cy="1528966"/>
            <a:chOff x="5147733" y="3996267"/>
            <a:chExt cx="728134" cy="2129896"/>
          </a:xfrm>
        </p:grpSpPr>
        <p:sp>
          <p:nvSpPr>
            <p:cNvPr id="7" name="Triangle 6"/>
            <p:cNvSpPr/>
            <p:nvPr/>
          </p:nvSpPr>
          <p:spPr>
            <a:xfrm flipV="1">
              <a:off x="5147733" y="4199467"/>
              <a:ext cx="728134" cy="1926696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147733" y="3996267"/>
              <a:ext cx="728134" cy="38946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 rot="1606230">
            <a:off x="6868694" y="4565016"/>
            <a:ext cx="728134" cy="1528966"/>
            <a:chOff x="5147733" y="3996267"/>
            <a:chExt cx="728134" cy="2129896"/>
          </a:xfrm>
        </p:grpSpPr>
        <p:sp>
          <p:nvSpPr>
            <p:cNvPr id="10" name="Triangle 9"/>
            <p:cNvSpPr/>
            <p:nvPr/>
          </p:nvSpPr>
          <p:spPr>
            <a:xfrm flipV="1">
              <a:off x="5147733" y="4199467"/>
              <a:ext cx="728134" cy="1926696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147733" y="3996267"/>
              <a:ext cx="728134" cy="38946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870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= Incandescent light</a:t>
            </a:r>
          </a:p>
          <a:p>
            <a:r>
              <a:rPr lang="en-US" dirty="0" smtClean="0"/>
              <a:t>D = Daylight (50=horizon, 65=noon)</a:t>
            </a:r>
          </a:p>
          <a:p>
            <a:r>
              <a:rPr lang="en-US" dirty="0" smtClean="0"/>
              <a:t>F = </a:t>
            </a:r>
            <a:r>
              <a:rPr lang="en-US" dirty="0" err="1" smtClean="0"/>
              <a:t>Flourescent</a:t>
            </a:r>
            <a:r>
              <a:rPr lang="en-US" dirty="0" smtClean="0"/>
              <a:t> light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543" y="3267704"/>
            <a:ext cx="6897099" cy="356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Perception</a:t>
            </a:r>
            <a:endParaRPr lang="en-US" dirty="0"/>
          </a:p>
        </p:txBody>
      </p:sp>
      <p:pic>
        <p:nvPicPr>
          <p:cNvPr id="5" name="Content Placeholder 4" descr="cone-sensitivity_g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37" b="-43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749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Cones = function dot product</a:t>
            </a:r>
          </a:p>
          <a:p>
            <a:pPr lvl="1">
              <a:lnSpc>
                <a:spcPct val="200000"/>
              </a:lnSpc>
            </a:pPr>
            <a:endParaRPr lang="en-US" dirty="0" smtClean="0"/>
          </a:p>
          <a:p>
            <a:r>
              <a:rPr lang="en-US" dirty="0" smtClean="0"/>
              <a:t>For quantized spectra: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Projects to a 3D subspace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150" y="2292350"/>
            <a:ext cx="4013200" cy="81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633" y="2568354"/>
            <a:ext cx="65024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4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Different spectrum, looks the same</a:t>
            </a:r>
          </a:p>
          <a:p>
            <a:r>
              <a:rPr lang="en-US" dirty="0" smtClean="0"/>
              <a:t>Same 3D projection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59891"/>
            <a:ext cx="4038600" cy="440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Basis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transform to any 3D linear basis</a:t>
            </a:r>
          </a:p>
          <a:p>
            <a:pPr lvl="1"/>
            <a:r>
              <a:rPr lang="en-US" dirty="0"/>
              <a:t>As </a:t>
            </a:r>
            <a:r>
              <a:rPr lang="en-US" dirty="0" smtClean="0"/>
              <a:t>long as it spans the same subspace</a:t>
            </a:r>
          </a:p>
          <a:p>
            <a:r>
              <a:rPr lang="en-US" dirty="0" smtClean="0"/>
              <a:t>Transform between bases with a 3x3 matrix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925" y="3440962"/>
            <a:ext cx="5836684" cy="102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Additive (light)</a:t>
            </a:r>
          </a:p>
          <a:p>
            <a:pPr lvl="1"/>
            <a:r>
              <a:rPr lang="en-US" dirty="0" err="1" smtClean="0"/>
              <a:t>Tristimulus</a:t>
            </a:r>
            <a:r>
              <a:rPr lang="en-US" dirty="0" smtClean="0"/>
              <a:t> (LMS cone response)</a:t>
            </a:r>
          </a:p>
          <a:p>
            <a:pPr lvl="1"/>
            <a:r>
              <a:rPr lang="en-US" dirty="0" smtClean="0"/>
              <a:t>CIE XYZ (from color matching experiments)</a:t>
            </a:r>
          </a:p>
          <a:p>
            <a:pPr lvl="1"/>
            <a:r>
              <a:rPr lang="en-US" dirty="0" smtClean="0"/>
              <a:t>RGB (different for each device)</a:t>
            </a:r>
          </a:p>
          <a:p>
            <a:pPr lvl="1"/>
            <a:r>
              <a:rPr lang="en-US" dirty="0" err="1" smtClean="0"/>
              <a:t>Yuv</a:t>
            </a:r>
            <a:r>
              <a:rPr lang="en-US" dirty="0" smtClean="0"/>
              <a:t>, </a:t>
            </a:r>
            <a:r>
              <a:rPr lang="en-US" dirty="0" err="1" smtClean="0"/>
              <a:t>YC</a:t>
            </a:r>
            <a:r>
              <a:rPr lang="en-US" baseline="-25000" dirty="0" err="1" smtClean="0"/>
              <a:t>r</a:t>
            </a:r>
            <a:r>
              <a:rPr lang="en-US" dirty="0" err="1" smtClean="0"/>
              <a:t>C</a:t>
            </a:r>
            <a:r>
              <a:rPr lang="en-US" baseline="-25000" dirty="0" err="1" smtClean="0"/>
              <a:t>b</a:t>
            </a:r>
            <a:r>
              <a:rPr lang="en-US" dirty="0" smtClean="0"/>
              <a:t>, …</a:t>
            </a:r>
            <a:endParaRPr lang="en-US" dirty="0"/>
          </a:p>
          <a:p>
            <a:r>
              <a:rPr lang="en-US" dirty="0" smtClean="0"/>
              <a:t>Subtractive (pigment)</a:t>
            </a:r>
          </a:p>
          <a:p>
            <a:pPr lvl="1"/>
            <a:r>
              <a:rPr lang="en-US" dirty="0" smtClean="0"/>
              <a:t>CMY = 1-RGB (grade school Blue, Red, Yellow)</a:t>
            </a:r>
          </a:p>
          <a:p>
            <a:pPr lvl="1"/>
            <a:r>
              <a:rPr lang="en-US" dirty="0" smtClean="0"/>
              <a:t>CMYK</a:t>
            </a:r>
          </a:p>
        </p:txBody>
      </p:sp>
    </p:spTree>
    <p:extLst>
      <p:ext uri="{BB962C8B-B14F-4D97-AF65-F5344CB8AC3E}">
        <p14:creationId xmlns:p14="http://schemas.microsoft.com/office/powerpoint/2010/main" val="87808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Normalize x = X / (X+Y+Z); y = Y / (X+Y+Z)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849" y="2552527"/>
            <a:ext cx="38100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5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RGB Gamut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Gamut = representable colors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792" y="2552527"/>
            <a:ext cx="3810000" cy="40513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969477" y="3697793"/>
            <a:ext cx="1858945" cy="2150348"/>
          </a:xfrm>
          <a:custGeom>
            <a:avLst/>
            <a:gdLst>
              <a:gd name="connsiteX0" fmla="*/ 0 w 1858945"/>
              <a:gd name="connsiteY0" fmla="*/ 2150348 h 2150348"/>
              <a:gd name="connsiteX1" fmla="*/ 281354 w 1858945"/>
              <a:gd name="connsiteY1" fmla="*/ 0 h 2150348"/>
              <a:gd name="connsiteX2" fmla="*/ 1858945 w 1858945"/>
              <a:gd name="connsiteY2" fmla="*/ 1326383 h 2150348"/>
              <a:gd name="connsiteX3" fmla="*/ 0 w 1858945"/>
              <a:gd name="connsiteY3" fmla="*/ 2150348 h 215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8945" h="2150348">
                <a:moveTo>
                  <a:pt x="0" y="2150348"/>
                </a:moveTo>
                <a:lnTo>
                  <a:pt x="281354" y="0"/>
                </a:lnTo>
                <a:lnTo>
                  <a:pt x="1858945" y="1326383"/>
                </a:lnTo>
                <a:lnTo>
                  <a:pt x="0" y="2150348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647" y="2552527"/>
            <a:ext cx="3810000" cy="405130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5723079" y="3587622"/>
            <a:ext cx="2079281" cy="2139331"/>
          </a:xfrm>
          <a:custGeom>
            <a:avLst/>
            <a:gdLst>
              <a:gd name="connsiteX0" fmla="*/ 0 w 1858945"/>
              <a:gd name="connsiteY0" fmla="*/ 2150348 h 2150348"/>
              <a:gd name="connsiteX1" fmla="*/ 281354 w 1858945"/>
              <a:gd name="connsiteY1" fmla="*/ 0 h 2150348"/>
              <a:gd name="connsiteX2" fmla="*/ 1858945 w 1858945"/>
              <a:gd name="connsiteY2" fmla="*/ 1326383 h 2150348"/>
              <a:gd name="connsiteX3" fmla="*/ 0 w 1858945"/>
              <a:gd name="connsiteY3" fmla="*/ 2150348 h 2150348"/>
              <a:gd name="connsiteX0" fmla="*/ 0 w 1748776"/>
              <a:gd name="connsiteY0" fmla="*/ 2150348 h 2150348"/>
              <a:gd name="connsiteX1" fmla="*/ 281354 w 1748776"/>
              <a:gd name="connsiteY1" fmla="*/ 0 h 2150348"/>
              <a:gd name="connsiteX2" fmla="*/ 1748776 w 1748776"/>
              <a:gd name="connsiteY2" fmla="*/ 1139096 h 2150348"/>
              <a:gd name="connsiteX3" fmla="*/ 0 w 1748776"/>
              <a:gd name="connsiteY3" fmla="*/ 2150348 h 2150348"/>
              <a:gd name="connsiteX0" fmla="*/ 0 w 1847927"/>
              <a:gd name="connsiteY0" fmla="*/ 2139331 h 2139331"/>
              <a:gd name="connsiteX1" fmla="*/ 380505 w 1847927"/>
              <a:gd name="connsiteY1" fmla="*/ 0 h 2139331"/>
              <a:gd name="connsiteX2" fmla="*/ 1847927 w 1847927"/>
              <a:gd name="connsiteY2" fmla="*/ 1139096 h 2139331"/>
              <a:gd name="connsiteX3" fmla="*/ 0 w 1847927"/>
              <a:gd name="connsiteY3" fmla="*/ 2139331 h 2139331"/>
              <a:gd name="connsiteX0" fmla="*/ 0 w 1847927"/>
              <a:gd name="connsiteY0" fmla="*/ 2249500 h 2249500"/>
              <a:gd name="connsiteX1" fmla="*/ 49999 w 1847927"/>
              <a:gd name="connsiteY1" fmla="*/ 0 h 2249500"/>
              <a:gd name="connsiteX2" fmla="*/ 1847927 w 1847927"/>
              <a:gd name="connsiteY2" fmla="*/ 1249265 h 2249500"/>
              <a:gd name="connsiteX3" fmla="*/ 0 w 1847927"/>
              <a:gd name="connsiteY3" fmla="*/ 2249500 h 2249500"/>
              <a:gd name="connsiteX0" fmla="*/ 0 w 2013180"/>
              <a:gd name="connsiteY0" fmla="*/ 2249500 h 2249500"/>
              <a:gd name="connsiteX1" fmla="*/ 49999 w 2013180"/>
              <a:gd name="connsiteY1" fmla="*/ 0 h 2249500"/>
              <a:gd name="connsiteX2" fmla="*/ 2013180 w 2013180"/>
              <a:gd name="connsiteY2" fmla="*/ 1513670 h 2249500"/>
              <a:gd name="connsiteX3" fmla="*/ 0 w 2013180"/>
              <a:gd name="connsiteY3" fmla="*/ 2249500 h 2249500"/>
              <a:gd name="connsiteX0" fmla="*/ 0 w 2079281"/>
              <a:gd name="connsiteY0" fmla="*/ 2139331 h 2139331"/>
              <a:gd name="connsiteX1" fmla="*/ 116100 w 2079281"/>
              <a:gd name="connsiteY1" fmla="*/ 0 h 2139331"/>
              <a:gd name="connsiteX2" fmla="*/ 2079281 w 2079281"/>
              <a:gd name="connsiteY2" fmla="*/ 1513670 h 2139331"/>
              <a:gd name="connsiteX3" fmla="*/ 0 w 2079281"/>
              <a:gd name="connsiteY3" fmla="*/ 2139331 h 213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9281" h="2139331">
                <a:moveTo>
                  <a:pt x="0" y="2139331"/>
                </a:moveTo>
                <a:lnTo>
                  <a:pt x="116100" y="0"/>
                </a:lnTo>
                <a:lnTo>
                  <a:pt x="2079281" y="1513670"/>
                </a:lnTo>
                <a:lnTo>
                  <a:pt x="0" y="2139331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Subtractive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at white, remove R, G, or B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727" y="2552527"/>
            <a:ext cx="3810000" cy="4051300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3797896" y="3605325"/>
            <a:ext cx="1947461" cy="2242815"/>
          </a:xfrm>
          <a:custGeom>
            <a:avLst/>
            <a:gdLst>
              <a:gd name="connsiteX0" fmla="*/ 0 w 1858945"/>
              <a:gd name="connsiteY0" fmla="*/ 2150348 h 2150348"/>
              <a:gd name="connsiteX1" fmla="*/ 281354 w 1858945"/>
              <a:gd name="connsiteY1" fmla="*/ 0 h 2150348"/>
              <a:gd name="connsiteX2" fmla="*/ 1858945 w 1858945"/>
              <a:gd name="connsiteY2" fmla="*/ 1326383 h 2150348"/>
              <a:gd name="connsiteX3" fmla="*/ 0 w 1858945"/>
              <a:gd name="connsiteY3" fmla="*/ 2150348 h 2150348"/>
              <a:gd name="connsiteX0" fmla="*/ 88516 w 1947461"/>
              <a:gd name="connsiteY0" fmla="*/ 2242815 h 2242815"/>
              <a:gd name="connsiteX1" fmla="*/ 0 w 1947461"/>
              <a:gd name="connsiteY1" fmla="*/ 0 h 2242815"/>
              <a:gd name="connsiteX2" fmla="*/ 1947461 w 1947461"/>
              <a:gd name="connsiteY2" fmla="*/ 1418850 h 2242815"/>
              <a:gd name="connsiteX3" fmla="*/ 88516 w 1947461"/>
              <a:gd name="connsiteY3" fmla="*/ 2242815 h 2242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7461" h="2242815">
                <a:moveTo>
                  <a:pt x="88516" y="2242815"/>
                </a:moveTo>
                <a:lnTo>
                  <a:pt x="0" y="0"/>
                </a:lnTo>
                <a:lnTo>
                  <a:pt x="1947461" y="1418850"/>
                </a:lnTo>
                <a:lnTo>
                  <a:pt x="88516" y="2242815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512457" y="4717143"/>
            <a:ext cx="986972" cy="1669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506686" y="4222679"/>
            <a:ext cx="394087" cy="6541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99429" y="4884057"/>
            <a:ext cx="486228" cy="6434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1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Electromagnetic wave</a:t>
            </a:r>
          </a:p>
          <a:p>
            <a:pPr lvl="1"/>
            <a:r>
              <a:rPr lang="en-US" dirty="0" smtClean="0"/>
              <a:t>E &amp; M perpendicular to each other &amp; direction</a:t>
            </a:r>
          </a:p>
          <a:p>
            <a:r>
              <a:rPr lang="en-US" dirty="0" smtClean="0"/>
              <a:t>Photon wavelength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, frequency f = c/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endParaRPr lang="en-US" dirty="0" smtClean="0"/>
          </a:p>
          <a:p>
            <a:pPr lvl="1"/>
            <a:r>
              <a:rPr lang="en-US" dirty="0" err="1" smtClean="0"/>
              <a:t>Visibile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 ≈ 380 nm (blue) to 720 nm (red)</a:t>
            </a:r>
          </a:p>
          <a:p>
            <a:r>
              <a:rPr lang="en-US" dirty="0" smtClean="0"/>
              <a:t>Photon energy q = h f = h c/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>
                <a:cs typeface="Symbol" charset="2"/>
              </a:rPr>
              <a:t> (in J)</a:t>
            </a:r>
            <a:endParaRPr lang="en-US" dirty="0" smtClean="0">
              <a:latin typeface="Symbol" charset="2"/>
              <a:cs typeface="Symbol" charset="2"/>
            </a:endParaRPr>
          </a:p>
          <a:p>
            <a:pPr lvl="1"/>
            <a:r>
              <a:rPr lang="en-US" dirty="0" smtClean="0"/>
              <a:t>c = speed of light, h = Planck’s constant</a:t>
            </a:r>
          </a:p>
          <a:p>
            <a:r>
              <a:rPr lang="en-US" dirty="0" smtClean="0"/>
              <a:t>Spectral energy Q = J/nm</a:t>
            </a:r>
          </a:p>
          <a:p>
            <a:endParaRPr lang="en-US" dirty="0"/>
          </a:p>
        </p:txBody>
      </p:sp>
      <p:pic>
        <p:nvPicPr>
          <p:cNvPr id="4" name="Picture 3" descr="spectrum_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5501507"/>
            <a:ext cx="8686800" cy="124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Points &amp; Color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Color of radiating black body</a:t>
            </a:r>
          </a:p>
          <a:p>
            <a:r>
              <a:rPr lang="en-US" dirty="0" smtClean="0"/>
              <a:t>Specified in Kelvin degrees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5273" y="1600200"/>
            <a:ext cx="4024454" cy="4525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37" y="6039293"/>
            <a:ext cx="8001000" cy="56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6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Nonlinear Color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HSV: Cylindrical Coordinates</a:t>
            </a:r>
          </a:p>
          <a:p>
            <a:pPr lvl="1"/>
            <a:r>
              <a:rPr lang="en-US" dirty="0" smtClean="0"/>
              <a:t>Hue = angle</a:t>
            </a:r>
          </a:p>
          <a:p>
            <a:pPr lvl="1"/>
            <a:r>
              <a:rPr lang="en-US" dirty="0" smtClean="0"/>
              <a:t>Saturation = distance from central axis</a:t>
            </a:r>
          </a:p>
          <a:p>
            <a:pPr lvl="1"/>
            <a:r>
              <a:rPr lang="en-US" dirty="0" smtClean="0"/>
              <a:t>Value = distance along axis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3749675"/>
            <a:ext cx="3868738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0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Nonlinear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colors don’t look uniformly different</a:t>
            </a:r>
          </a:p>
          <a:p>
            <a:r>
              <a:rPr lang="en-US" dirty="0" smtClean="0"/>
              <a:t>Nonlinear Luminance</a:t>
            </a:r>
          </a:p>
          <a:p>
            <a:pPr lvl="1"/>
            <a:r>
              <a:rPr lang="en-US" dirty="0" smtClean="0"/>
              <a:t>Gamma (</a:t>
            </a:r>
            <a:r>
              <a:rPr lang="en-US" dirty="0" err="1" smtClean="0"/>
              <a:t>sRGB</a:t>
            </a:r>
            <a:r>
              <a:rPr lang="en-US" dirty="0" smtClean="0"/>
              <a:t>), L*</a:t>
            </a:r>
            <a:r>
              <a:rPr lang="en-US" dirty="0" err="1" smtClean="0"/>
              <a:t>uv</a:t>
            </a:r>
            <a:endParaRPr lang="en-US" dirty="0" smtClean="0"/>
          </a:p>
          <a:p>
            <a:r>
              <a:rPr lang="en-US" dirty="0" smtClean="0"/>
              <a:t>Nonlinear Luminance &amp; Color</a:t>
            </a:r>
          </a:p>
          <a:p>
            <a:pPr lvl="1"/>
            <a:r>
              <a:rPr lang="en-US" dirty="0" smtClean="0"/>
              <a:t>L*u*v*, L*a*b*</a:t>
            </a:r>
          </a:p>
          <a:p>
            <a:pPr lvl="1"/>
            <a:r>
              <a:rPr lang="en-US" dirty="0" smtClean="0"/>
              <a:t>Can measure color distances</a:t>
            </a:r>
          </a:p>
          <a:p>
            <a:r>
              <a:rPr lang="en-US" dirty="0" smtClean="0"/>
              <a:t>Nonlinear colors </a:t>
            </a:r>
            <a:r>
              <a:rPr lang="en-US" b="1" dirty="0" smtClean="0"/>
              <a:t>do not add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79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Photometric Units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intensity</a:t>
            </a:r>
          </a:p>
        </p:txBody>
      </p:sp>
      <p:graphicFrame>
        <p:nvGraphicFramePr>
          <p:cNvPr id="31791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69546"/>
              </p:ext>
            </p:extLst>
          </p:nvPr>
        </p:nvGraphicFramePr>
        <p:xfrm>
          <a:off x="304800" y="2562180"/>
          <a:ext cx="8534400" cy="3233420"/>
        </p:xfrm>
        <a:graphic>
          <a:graphicData uri="http://schemas.openxmlformats.org/drawingml/2006/table">
            <a:tbl>
              <a:tblPr/>
              <a:tblGrid>
                <a:gridCol w="3657600"/>
                <a:gridCol w="2743200"/>
                <a:gridCol w="2133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Term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Symbol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Units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Luminous Energy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talbot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Lumens</a:t>
                      </a: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 = 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dQ/dt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lm = talbot/s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Illuminance </a:t>
                      </a: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(lux)</a:t>
                      </a: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E = d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/dA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lx = lm/m</a:t>
                      </a:r>
                      <a:r>
                        <a:rPr kumimoji="1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Candelas</a:t>
                      </a: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I = 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d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/d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cd = lm/</a:t>
                      </a:r>
                      <a:r>
                        <a:rPr kumimoji="1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sr</a:t>
                      </a: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Luminance (nit)</a:t>
                      </a: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L = 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d</a:t>
                      </a:r>
                      <a:r>
                        <a:rPr kumimoji="1" 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/(d </a:t>
                      </a:r>
                      <a:r>
                        <a:rPr kumimoji="1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dA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nt</a:t>
                      </a: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 = cd/m</a:t>
                      </a:r>
                      <a:r>
                        <a:rPr kumimoji="1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</a:t>
                      </a: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42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Real world: High Dynamic range (HDR)</a:t>
            </a:r>
          </a:p>
          <a:p>
            <a:pPr lvl="1">
              <a:tabLst>
                <a:tab pos="6223000" algn="r"/>
              </a:tabLst>
            </a:pPr>
            <a:r>
              <a:rPr lang="en-US" dirty="0" smtClean="0"/>
              <a:t>Outside, moonlight	0.0014 </a:t>
            </a:r>
            <a:r>
              <a:rPr lang="en-US" dirty="0" err="1" smtClean="0"/>
              <a:t>nt</a:t>
            </a:r>
            <a:endParaRPr lang="en-US" dirty="0" smtClean="0"/>
          </a:p>
          <a:p>
            <a:pPr lvl="1">
              <a:tabLst>
                <a:tab pos="6223000" algn="r"/>
              </a:tabLst>
            </a:pPr>
            <a:r>
              <a:rPr lang="en-US" dirty="0" smtClean="0"/>
              <a:t>Outside, sunrise	25 </a:t>
            </a:r>
            <a:r>
              <a:rPr lang="en-US" dirty="0" err="1"/>
              <a:t>nt</a:t>
            </a:r>
            <a:endParaRPr lang="en-US" dirty="0" smtClean="0"/>
          </a:p>
          <a:p>
            <a:pPr lvl="1">
              <a:tabLst>
                <a:tab pos="6223000" algn="r"/>
              </a:tabLst>
            </a:pPr>
            <a:r>
              <a:rPr lang="en-US" dirty="0" smtClean="0"/>
              <a:t>Outside, overcast	</a:t>
            </a:r>
            <a:r>
              <a:rPr lang="en-US" dirty="0"/>
              <a:t>700 </a:t>
            </a:r>
            <a:r>
              <a:rPr lang="en-US" dirty="0" err="1"/>
              <a:t>nt</a:t>
            </a:r>
            <a:endParaRPr lang="en-US" dirty="0" smtClean="0"/>
          </a:p>
          <a:p>
            <a:pPr lvl="1">
              <a:tabLst>
                <a:tab pos="6223000" algn="r"/>
              </a:tabLst>
            </a:pPr>
            <a:r>
              <a:rPr lang="en-US" dirty="0" smtClean="0"/>
              <a:t>Outside, sunlight	</a:t>
            </a:r>
            <a:r>
              <a:rPr lang="en-US" dirty="0"/>
              <a:t>5,000 </a:t>
            </a:r>
            <a:r>
              <a:rPr lang="en-US" dirty="0" err="1"/>
              <a:t>nt</a:t>
            </a:r>
            <a:endParaRPr lang="en-US" baseline="30000" dirty="0" smtClean="0"/>
          </a:p>
          <a:p>
            <a:pPr lvl="1">
              <a:tabLst>
                <a:tab pos="6223000" algn="r"/>
              </a:tabLst>
            </a:pPr>
            <a:r>
              <a:rPr lang="en-US" dirty="0" smtClean="0"/>
              <a:t>Sky	7,000 </a:t>
            </a:r>
            <a:r>
              <a:rPr lang="en-US" dirty="0" err="1"/>
              <a:t>nt</a:t>
            </a:r>
            <a:endParaRPr lang="en-US" dirty="0" smtClean="0"/>
          </a:p>
          <a:p>
            <a:pPr lvl="1">
              <a:tabLst>
                <a:tab pos="6223000" algn="r"/>
              </a:tabLst>
            </a:pPr>
            <a:r>
              <a:rPr lang="en-US" dirty="0" smtClean="0"/>
              <a:t>Light blub	130,000 </a:t>
            </a:r>
            <a:r>
              <a:rPr lang="en-US" dirty="0" err="1"/>
              <a:t>nt</a:t>
            </a:r>
            <a:endParaRPr lang="en-US" dirty="0"/>
          </a:p>
          <a:p>
            <a:pPr lvl="1">
              <a:tabLst>
                <a:tab pos="6223000" algn="r"/>
              </a:tabLst>
            </a:pPr>
            <a:r>
              <a:rPr lang="en-US" dirty="0" smtClean="0"/>
              <a:t>Sun	1,600,000,000 </a:t>
            </a:r>
            <a:r>
              <a:rPr lang="en-US" dirty="0" err="1"/>
              <a:t>nt</a:t>
            </a:r>
            <a:endParaRPr lang="en-US" baseline="30000" dirty="0" smtClean="0"/>
          </a:p>
          <a:p>
            <a:r>
              <a:rPr lang="en-US" dirty="0"/>
              <a:t>Displays: Low Dynamic Range (LDR)</a:t>
            </a:r>
          </a:p>
          <a:p>
            <a:pPr lvl="1"/>
            <a:r>
              <a:rPr lang="en-US" dirty="0" smtClean="0"/>
              <a:t>Typically </a:t>
            </a:r>
            <a:r>
              <a:rPr lang="en-US" dirty="0"/>
              <a:t>about </a:t>
            </a:r>
            <a:r>
              <a:rPr lang="en-US" dirty="0" smtClean="0"/>
              <a:t>1 </a:t>
            </a:r>
            <a:r>
              <a:rPr lang="en-US" dirty="0" err="1" smtClean="0"/>
              <a:t>nt</a:t>
            </a:r>
            <a:r>
              <a:rPr lang="en-US" dirty="0" smtClean="0"/>
              <a:t> </a:t>
            </a:r>
            <a:r>
              <a:rPr lang="en-US" dirty="0"/>
              <a:t>to 250 </a:t>
            </a:r>
            <a:r>
              <a:rPr lang="en-US" dirty="0" err="1"/>
              <a:t>nt</a:t>
            </a:r>
            <a:endParaRPr lang="en-US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98688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Tone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Convert HDR to LDR</a:t>
            </a:r>
          </a:p>
          <a:p>
            <a:pPr lvl="1"/>
            <a:r>
              <a:rPr lang="en-US" dirty="0" smtClean="0"/>
              <a:t>Nonlinear tone mapping curve</a:t>
            </a:r>
          </a:p>
          <a:p>
            <a:pPr lvl="1"/>
            <a:r>
              <a:rPr lang="en-US" dirty="0" smtClean="0"/>
              <a:t>Adapt to overall intensity</a:t>
            </a:r>
          </a:p>
          <a:p>
            <a:pPr lvl="1"/>
            <a:r>
              <a:rPr lang="en-US" dirty="0" smtClean="0"/>
              <a:t>Time-dependent adaptation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63181"/>
            <a:ext cx="45720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Film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Aperture </a:t>
            </a:r>
            <a:r>
              <a:rPr lang="en-US" dirty="0"/>
              <a:t>in f/stop = focal length / diameter</a:t>
            </a:r>
          </a:p>
          <a:p>
            <a:pPr lvl="1"/>
            <a:r>
              <a:rPr lang="en-US" dirty="0"/>
              <a:t>What matters is </a:t>
            </a:r>
            <a:r>
              <a:rPr lang="en-US" dirty="0" smtClean="0"/>
              <a:t>aperture area </a:t>
            </a:r>
            <a:r>
              <a:rPr lang="en-US" dirty="0"/>
              <a:t>∝</a:t>
            </a:r>
            <a:r>
              <a:rPr lang="en-US" dirty="0" smtClean="0"/>
              <a:t> diameter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f/1, f/1.4, f/2, f/2.8 (</a:t>
            </a:r>
            <a:r>
              <a:rPr lang="en-US" dirty="0" err="1" smtClean="0"/>
              <a:t>sqrt</a:t>
            </a:r>
            <a:r>
              <a:rPr lang="en-US" dirty="0" smtClean="0"/>
              <a:t> 1,2,4,8,</a:t>
            </a:r>
            <a:r>
              <a:rPr lang="mr-IN" dirty="0" smtClean="0"/>
              <a:t>…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Controls light, but also depth of field</a:t>
            </a:r>
            <a:endParaRPr lang="en-US" dirty="0"/>
          </a:p>
          <a:p>
            <a:r>
              <a:rPr lang="en-US" dirty="0"/>
              <a:t>Shutter time t = how long shutter is </a:t>
            </a:r>
            <a:r>
              <a:rPr lang="en-US" dirty="0" smtClean="0"/>
              <a:t>open</a:t>
            </a:r>
          </a:p>
          <a:p>
            <a:pPr lvl="1"/>
            <a:r>
              <a:rPr lang="en-US" dirty="0" smtClean="0"/>
              <a:t>Controls light, but also motion blur</a:t>
            </a:r>
            <a:endParaRPr lang="en-US" dirty="0"/>
          </a:p>
          <a:p>
            <a:r>
              <a:rPr lang="en-US" dirty="0"/>
              <a:t>ISO = sensitivity</a:t>
            </a:r>
          </a:p>
          <a:p>
            <a:pPr lvl="1"/>
            <a:r>
              <a:rPr lang="en-US" dirty="0"/>
              <a:t>Controls light, but also noise </a:t>
            </a:r>
            <a:endParaRPr lang="en-US" dirty="0" smtClean="0"/>
          </a:p>
          <a:p>
            <a:r>
              <a:rPr lang="en-US" dirty="0" smtClean="0"/>
              <a:t>Exposure </a:t>
            </a:r>
            <a:r>
              <a:rPr lang="en-US" dirty="0"/>
              <a:t>Value EV = log</a:t>
            </a:r>
            <a:r>
              <a:rPr lang="en-US" baseline="-25000" dirty="0"/>
              <a:t>2</a:t>
            </a:r>
            <a:r>
              <a:rPr lang="en-US" dirty="0"/>
              <a:t>(f</a:t>
            </a:r>
            <a:r>
              <a:rPr lang="en-US" baseline="30000" dirty="0"/>
              <a:t>2</a:t>
            </a:r>
            <a:r>
              <a:rPr lang="en-US" dirty="0"/>
              <a:t>/t)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Range “Stops”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stop = double the light</a:t>
            </a:r>
          </a:p>
          <a:p>
            <a:r>
              <a:rPr lang="en-US" dirty="0"/>
              <a:t>LCD Display: 8-9 stops</a:t>
            </a:r>
          </a:p>
          <a:p>
            <a:r>
              <a:rPr lang="en-US" dirty="0" smtClean="0"/>
              <a:t>Film: 13-15 stops</a:t>
            </a:r>
          </a:p>
          <a:p>
            <a:r>
              <a:rPr lang="en-US" dirty="0" smtClean="0"/>
              <a:t>Eye: 20 stops</a:t>
            </a:r>
          </a:p>
          <a:p>
            <a:r>
              <a:rPr lang="en-US" dirty="0" smtClean="0"/>
              <a:t>Real world, moonlight to sun: 40 stops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3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Infinite-dimensional function vector space</a:t>
            </a:r>
          </a:p>
          <a:p>
            <a:pPr lvl="1"/>
            <a:r>
              <a:rPr lang="en-US" dirty="0" smtClean="0"/>
              <a:t>spectrum(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)</a:t>
            </a:r>
          </a:p>
          <a:p>
            <a:r>
              <a:rPr lang="en-US" dirty="0" smtClean="0"/>
              <a:t>Shine two lights on something adds energies</a:t>
            </a:r>
          </a:p>
          <a:p>
            <a:r>
              <a:rPr lang="en-US" dirty="0" smtClean="0"/>
              <a:t>Scale light energy, scales the intensity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6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Radiometric Units</a:t>
            </a:r>
          </a:p>
        </p:txBody>
      </p:sp>
      <p:graphicFrame>
        <p:nvGraphicFramePr>
          <p:cNvPr id="28791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60902"/>
              </p:ext>
            </p:extLst>
          </p:nvPr>
        </p:nvGraphicFramePr>
        <p:xfrm>
          <a:off x="304800" y="2133600"/>
          <a:ext cx="8534400" cy="3233420"/>
        </p:xfrm>
        <a:graphic>
          <a:graphicData uri="http://schemas.openxmlformats.org/drawingml/2006/table">
            <a:tbl>
              <a:tblPr/>
              <a:tblGrid>
                <a:gridCol w="3657600"/>
                <a:gridCol w="2743200"/>
                <a:gridCol w="2133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Term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Symbol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Units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Spectral Energy</a:t>
                      </a: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J</a:t>
                      </a: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Spectral Power</a:t>
                      </a: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 = 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dQ/dt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W = J/s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Irradiance</a:t>
                      </a: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E = d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/dA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W/m</a:t>
                      </a:r>
                      <a:r>
                        <a:rPr kumimoji="1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Radiant Intensity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I = 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d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/d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W/</a:t>
                      </a:r>
                      <a:r>
                        <a:rPr kumimoji="1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sr</a:t>
                      </a: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Radiance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L = 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d</a:t>
                      </a:r>
                      <a:r>
                        <a:rPr kumimoji="1" 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/(d </a:t>
                      </a:r>
                      <a:r>
                        <a:rPr kumimoji="1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dA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W/(</a:t>
                      </a:r>
                      <a:r>
                        <a:rPr kumimoji="1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sr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 m</a:t>
                      </a:r>
                      <a:r>
                        <a:rPr kumimoji="1" 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" y="6150917"/>
            <a:ext cx="4807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/nm dropped by graphics convention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806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Radiant Energy (Q)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energy (Joules)</a:t>
            </a:r>
          </a:p>
          <a:p>
            <a:r>
              <a:rPr lang="en-US" dirty="0" smtClean="0"/>
              <a:t>Over all time, directions, area,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Radiant Flux (</a:t>
            </a:r>
            <a:r>
              <a:rPr kumimoji="1" lang="en-US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)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 = </a:t>
            </a:r>
            <a:r>
              <a:rPr kumimoji="1" lang="en-US" dirty="0" err="1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dQ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/</a:t>
            </a:r>
            <a:r>
              <a:rPr kumimoji="1" lang="en-US" dirty="0" err="1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dt</a:t>
            </a:r>
            <a:r>
              <a:rPr kumimoji="1" lang="en-US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 in </a:t>
            </a:r>
            <a:r>
              <a:rPr lang="en-US" dirty="0" smtClean="0"/>
              <a:t>Watts = J/s</a:t>
            </a:r>
          </a:p>
          <a:p>
            <a:r>
              <a:rPr lang="en-US" dirty="0" smtClean="0"/>
              <a:t>Radiant energy per unit time</a:t>
            </a:r>
          </a:p>
          <a:p>
            <a:r>
              <a:rPr lang="en-US" dirty="0" smtClean="0"/>
              <a:t>This is the one you probably want</a:t>
            </a:r>
          </a:p>
          <a:p>
            <a:pPr lvl="1"/>
            <a:r>
              <a:rPr lang="en-US" dirty="0" smtClean="0"/>
              <a:t>Unless you are measuring total energy absorbed</a:t>
            </a:r>
          </a:p>
          <a:p>
            <a:pPr lvl="1"/>
            <a:r>
              <a:rPr lang="en-US" dirty="0" smtClean="0"/>
              <a:t>E.g. by a plant over hours of daylight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204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Radiant Intensity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I = 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d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/d</a:t>
            </a:r>
            <a:r>
              <a:rPr kumimoji="1" lang="en-US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 in </a:t>
            </a:r>
            <a:r>
              <a:rPr lang="en-US" dirty="0" smtClean="0"/>
              <a:t>W/</a:t>
            </a:r>
            <a:r>
              <a:rPr lang="en-US" dirty="0" err="1" smtClean="0"/>
              <a:t>sr</a:t>
            </a:r>
            <a:endParaRPr lang="en-US" dirty="0" smtClean="0"/>
          </a:p>
          <a:p>
            <a:r>
              <a:rPr lang="en-US" dirty="0" smtClean="0"/>
              <a:t>Radiant Flux emitted per unit solid angle</a:t>
            </a:r>
          </a:p>
          <a:p>
            <a:pPr lvl="1"/>
            <a:r>
              <a:rPr lang="en-US" dirty="0" smtClean="0"/>
              <a:t>Light from a point in a small cone of directions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 rot="1606230">
            <a:off x="6510999" y="4564992"/>
            <a:ext cx="728134" cy="1528966"/>
            <a:chOff x="5147733" y="3996267"/>
            <a:chExt cx="728134" cy="2129896"/>
          </a:xfrm>
        </p:grpSpPr>
        <p:sp>
          <p:nvSpPr>
            <p:cNvPr id="6" name="Triangle 5"/>
            <p:cNvSpPr/>
            <p:nvPr/>
          </p:nvSpPr>
          <p:spPr>
            <a:xfrm flipV="1">
              <a:off x="5147733" y="4199467"/>
              <a:ext cx="728134" cy="1926696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147733" y="3996267"/>
              <a:ext cx="728134" cy="38946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>
            <a:off x="5325533" y="6011101"/>
            <a:ext cx="2370667" cy="474365"/>
          </a:xfrm>
          <a:custGeom>
            <a:avLst/>
            <a:gdLst>
              <a:gd name="connsiteX0" fmla="*/ 0 w 2370667"/>
              <a:gd name="connsiteY0" fmla="*/ 440267 h 474134"/>
              <a:gd name="connsiteX1" fmla="*/ 1202267 w 2370667"/>
              <a:gd name="connsiteY1" fmla="*/ 0 h 474134"/>
              <a:gd name="connsiteX2" fmla="*/ 2370667 w 2370667"/>
              <a:gd name="connsiteY2" fmla="*/ 474134 h 474134"/>
              <a:gd name="connsiteX3" fmla="*/ 2370667 w 2370667"/>
              <a:gd name="connsiteY3" fmla="*/ 474134 h 474134"/>
              <a:gd name="connsiteX0" fmla="*/ 0 w 2370667"/>
              <a:gd name="connsiteY0" fmla="*/ 440267 h 474134"/>
              <a:gd name="connsiteX1" fmla="*/ 1202267 w 2370667"/>
              <a:gd name="connsiteY1" fmla="*/ 0 h 474134"/>
              <a:gd name="connsiteX2" fmla="*/ 2370667 w 2370667"/>
              <a:gd name="connsiteY2" fmla="*/ 474134 h 474134"/>
              <a:gd name="connsiteX3" fmla="*/ 2370667 w 2370667"/>
              <a:gd name="connsiteY3" fmla="*/ 474134 h 474134"/>
              <a:gd name="connsiteX0" fmla="*/ 0 w 2370667"/>
              <a:gd name="connsiteY0" fmla="*/ 440267 h 474134"/>
              <a:gd name="connsiteX1" fmla="*/ 1202267 w 2370667"/>
              <a:gd name="connsiteY1" fmla="*/ 0 h 474134"/>
              <a:gd name="connsiteX2" fmla="*/ 2370667 w 2370667"/>
              <a:gd name="connsiteY2" fmla="*/ 474134 h 474134"/>
              <a:gd name="connsiteX3" fmla="*/ 2370667 w 2370667"/>
              <a:gd name="connsiteY3" fmla="*/ 474134 h 474134"/>
              <a:gd name="connsiteX0" fmla="*/ 0 w 2370667"/>
              <a:gd name="connsiteY0" fmla="*/ 440345 h 474212"/>
              <a:gd name="connsiteX1" fmla="*/ 1202267 w 2370667"/>
              <a:gd name="connsiteY1" fmla="*/ 78 h 474212"/>
              <a:gd name="connsiteX2" fmla="*/ 2370667 w 2370667"/>
              <a:gd name="connsiteY2" fmla="*/ 474212 h 474212"/>
              <a:gd name="connsiteX3" fmla="*/ 2370667 w 2370667"/>
              <a:gd name="connsiteY3" fmla="*/ 474212 h 474212"/>
              <a:gd name="connsiteX0" fmla="*/ 0 w 2370667"/>
              <a:gd name="connsiteY0" fmla="*/ 440498 h 474365"/>
              <a:gd name="connsiteX1" fmla="*/ 1202267 w 2370667"/>
              <a:gd name="connsiteY1" fmla="*/ 231 h 474365"/>
              <a:gd name="connsiteX2" fmla="*/ 2370667 w 2370667"/>
              <a:gd name="connsiteY2" fmla="*/ 474365 h 474365"/>
              <a:gd name="connsiteX3" fmla="*/ 2370667 w 2370667"/>
              <a:gd name="connsiteY3" fmla="*/ 474365 h 474365"/>
              <a:gd name="connsiteX0" fmla="*/ 0 w 2370667"/>
              <a:gd name="connsiteY0" fmla="*/ 440498 h 474365"/>
              <a:gd name="connsiteX1" fmla="*/ 1202267 w 2370667"/>
              <a:gd name="connsiteY1" fmla="*/ 231 h 474365"/>
              <a:gd name="connsiteX2" fmla="*/ 2370667 w 2370667"/>
              <a:gd name="connsiteY2" fmla="*/ 474365 h 474365"/>
              <a:gd name="connsiteX3" fmla="*/ 2370667 w 2370667"/>
              <a:gd name="connsiteY3" fmla="*/ 474365 h 47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0667" h="474365">
                <a:moveTo>
                  <a:pt x="0" y="440498"/>
                </a:moveTo>
                <a:cubicBezTo>
                  <a:pt x="383823" y="90542"/>
                  <a:pt x="733778" y="-5413"/>
                  <a:pt x="1202267" y="231"/>
                </a:cubicBezTo>
                <a:cubicBezTo>
                  <a:pt x="1676401" y="5876"/>
                  <a:pt x="2099734" y="96187"/>
                  <a:pt x="2370667" y="474365"/>
                </a:cubicBezTo>
                <a:lnTo>
                  <a:pt x="2370667" y="474365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0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Radiosity</a:t>
            </a:r>
            <a:r>
              <a:rPr lang="en-US" dirty="0" smtClean="0"/>
              <a:t> (B)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B = 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d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/</a:t>
            </a:r>
            <a:r>
              <a:rPr kumimoji="1" lang="en-US" dirty="0" err="1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dA</a:t>
            </a:r>
            <a:r>
              <a:rPr lang="en-US" dirty="0" smtClean="0">
                <a:sym typeface="Symbol" pitchFamily="-112" charset="2"/>
              </a:rPr>
              <a:t> in W/m</a:t>
            </a:r>
            <a:r>
              <a:rPr lang="en-US" baseline="30000" dirty="0" smtClean="0">
                <a:sym typeface="Symbol" pitchFamily="-112" charset="2"/>
              </a:rPr>
              <a:t>2</a:t>
            </a:r>
            <a:endParaRPr lang="en-US" dirty="0">
              <a:sym typeface="Symbol" pitchFamily="-112" charset="2"/>
            </a:endParaRPr>
          </a:p>
          <a:p>
            <a:pPr lvl="0"/>
            <a:r>
              <a:rPr kumimoji="1" lang="en-US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All light </a:t>
            </a:r>
            <a:r>
              <a:rPr kumimoji="1" lang="en-US" i="1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leaving</a:t>
            </a:r>
            <a:r>
              <a:rPr kumimoji="1" lang="en-US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 a patch of surface</a:t>
            </a:r>
          </a:p>
          <a:p>
            <a:pPr lvl="1"/>
            <a:r>
              <a:rPr kumimoji="1" lang="en-US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Emitted or reflected</a:t>
            </a:r>
          </a:p>
          <a:p>
            <a:pPr lvl="1"/>
            <a:r>
              <a:rPr kumimoji="1" lang="en-US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All directions at each point</a:t>
            </a:r>
          </a:p>
          <a:p>
            <a:pPr lvl="1"/>
            <a:r>
              <a:rPr kumimoji="1" lang="en-US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Measured per unit area</a:t>
            </a:r>
            <a:endParaRPr kumimoji="1" lang="en-US" dirty="0">
              <a:latin typeface="Helvetica" pitchFamily="-112" charset="0"/>
              <a:ea typeface="ＭＳ Ｐゴシック" pitchFamily="-112" charset="-128"/>
              <a:cs typeface="ＭＳ Ｐゴシック" pitchFamily="-112" charset="-128"/>
              <a:sym typeface="Symbol" pitchFamily="-112" charset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325533" y="6011101"/>
            <a:ext cx="2370667" cy="474365"/>
          </a:xfrm>
          <a:custGeom>
            <a:avLst/>
            <a:gdLst>
              <a:gd name="connsiteX0" fmla="*/ 0 w 2370667"/>
              <a:gd name="connsiteY0" fmla="*/ 440267 h 474134"/>
              <a:gd name="connsiteX1" fmla="*/ 1202267 w 2370667"/>
              <a:gd name="connsiteY1" fmla="*/ 0 h 474134"/>
              <a:gd name="connsiteX2" fmla="*/ 2370667 w 2370667"/>
              <a:gd name="connsiteY2" fmla="*/ 474134 h 474134"/>
              <a:gd name="connsiteX3" fmla="*/ 2370667 w 2370667"/>
              <a:gd name="connsiteY3" fmla="*/ 474134 h 474134"/>
              <a:gd name="connsiteX0" fmla="*/ 0 w 2370667"/>
              <a:gd name="connsiteY0" fmla="*/ 440267 h 474134"/>
              <a:gd name="connsiteX1" fmla="*/ 1202267 w 2370667"/>
              <a:gd name="connsiteY1" fmla="*/ 0 h 474134"/>
              <a:gd name="connsiteX2" fmla="*/ 2370667 w 2370667"/>
              <a:gd name="connsiteY2" fmla="*/ 474134 h 474134"/>
              <a:gd name="connsiteX3" fmla="*/ 2370667 w 2370667"/>
              <a:gd name="connsiteY3" fmla="*/ 474134 h 474134"/>
              <a:gd name="connsiteX0" fmla="*/ 0 w 2370667"/>
              <a:gd name="connsiteY0" fmla="*/ 440267 h 474134"/>
              <a:gd name="connsiteX1" fmla="*/ 1202267 w 2370667"/>
              <a:gd name="connsiteY1" fmla="*/ 0 h 474134"/>
              <a:gd name="connsiteX2" fmla="*/ 2370667 w 2370667"/>
              <a:gd name="connsiteY2" fmla="*/ 474134 h 474134"/>
              <a:gd name="connsiteX3" fmla="*/ 2370667 w 2370667"/>
              <a:gd name="connsiteY3" fmla="*/ 474134 h 474134"/>
              <a:gd name="connsiteX0" fmla="*/ 0 w 2370667"/>
              <a:gd name="connsiteY0" fmla="*/ 440345 h 474212"/>
              <a:gd name="connsiteX1" fmla="*/ 1202267 w 2370667"/>
              <a:gd name="connsiteY1" fmla="*/ 78 h 474212"/>
              <a:gd name="connsiteX2" fmla="*/ 2370667 w 2370667"/>
              <a:gd name="connsiteY2" fmla="*/ 474212 h 474212"/>
              <a:gd name="connsiteX3" fmla="*/ 2370667 w 2370667"/>
              <a:gd name="connsiteY3" fmla="*/ 474212 h 474212"/>
              <a:gd name="connsiteX0" fmla="*/ 0 w 2370667"/>
              <a:gd name="connsiteY0" fmla="*/ 440498 h 474365"/>
              <a:gd name="connsiteX1" fmla="*/ 1202267 w 2370667"/>
              <a:gd name="connsiteY1" fmla="*/ 231 h 474365"/>
              <a:gd name="connsiteX2" fmla="*/ 2370667 w 2370667"/>
              <a:gd name="connsiteY2" fmla="*/ 474365 h 474365"/>
              <a:gd name="connsiteX3" fmla="*/ 2370667 w 2370667"/>
              <a:gd name="connsiteY3" fmla="*/ 474365 h 474365"/>
              <a:gd name="connsiteX0" fmla="*/ 0 w 2370667"/>
              <a:gd name="connsiteY0" fmla="*/ 440498 h 474365"/>
              <a:gd name="connsiteX1" fmla="*/ 1202267 w 2370667"/>
              <a:gd name="connsiteY1" fmla="*/ 231 h 474365"/>
              <a:gd name="connsiteX2" fmla="*/ 2370667 w 2370667"/>
              <a:gd name="connsiteY2" fmla="*/ 474365 h 474365"/>
              <a:gd name="connsiteX3" fmla="*/ 2370667 w 2370667"/>
              <a:gd name="connsiteY3" fmla="*/ 474365 h 47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0667" h="474365">
                <a:moveTo>
                  <a:pt x="0" y="440498"/>
                </a:moveTo>
                <a:cubicBezTo>
                  <a:pt x="383823" y="90542"/>
                  <a:pt x="733778" y="-5413"/>
                  <a:pt x="1202267" y="231"/>
                </a:cubicBezTo>
                <a:cubicBezTo>
                  <a:pt x="1676401" y="5876"/>
                  <a:pt x="2099734" y="96187"/>
                  <a:pt x="2370667" y="474365"/>
                </a:cubicBezTo>
                <a:lnTo>
                  <a:pt x="2370667" y="474365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08499" y="6003904"/>
            <a:ext cx="847240" cy="172121"/>
          </a:xfrm>
          <a:custGeom>
            <a:avLst/>
            <a:gdLst>
              <a:gd name="connsiteX0" fmla="*/ 0 w 863192"/>
              <a:gd name="connsiteY0" fmla="*/ 164901 h 329802"/>
              <a:gd name="connsiteX1" fmla="*/ 431596 w 863192"/>
              <a:gd name="connsiteY1" fmla="*/ 0 h 329802"/>
              <a:gd name="connsiteX2" fmla="*/ 863192 w 863192"/>
              <a:gd name="connsiteY2" fmla="*/ 164901 h 329802"/>
              <a:gd name="connsiteX3" fmla="*/ 431596 w 863192"/>
              <a:gd name="connsiteY3" fmla="*/ 329802 h 329802"/>
              <a:gd name="connsiteX4" fmla="*/ 0 w 863192"/>
              <a:gd name="connsiteY4" fmla="*/ 164901 h 329802"/>
              <a:gd name="connsiteX0" fmla="*/ 22 w 863214"/>
              <a:gd name="connsiteY0" fmla="*/ 37886 h 202787"/>
              <a:gd name="connsiteX1" fmla="*/ 446249 w 863214"/>
              <a:gd name="connsiteY1" fmla="*/ 48550 h 202787"/>
              <a:gd name="connsiteX2" fmla="*/ 863214 w 863214"/>
              <a:gd name="connsiteY2" fmla="*/ 37886 h 202787"/>
              <a:gd name="connsiteX3" fmla="*/ 431618 w 863214"/>
              <a:gd name="connsiteY3" fmla="*/ 202787 h 202787"/>
              <a:gd name="connsiteX4" fmla="*/ 22 w 863214"/>
              <a:gd name="connsiteY4" fmla="*/ 37886 h 202787"/>
              <a:gd name="connsiteX0" fmla="*/ 16 w 848577"/>
              <a:gd name="connsiteY0" fmla="*/ 90843 h 205069"/>
              <a:gd name="connsiteX1" fmla="*/ 431612 w 848577"/>
              <a:gd name="connsiteY1" fmla="*/ 50300 h 205069"/>
              <a:gd name="connsiteX2" fmla="*/ 848577 w 848577"/>
              <a:gd name="connsiteY2" fmla="*/ 39636 h 205069"/>
              <a:gd name="connsiteX3" fmla="*/ 416981 w 848577"/>
              <a:gd name="connsiteY3" fmla="*/ 204537 h 205069"/>
              <a:gd name="connsiteX4" fmla="*/ 16 w 848577"/>
              <a:gd name="connsiteY4" fmla="*/ 90843 h 205069"/>
              <a:gd name="connsiteX0" fmla="*/ 16 w 841262"/>
              <a:gd name="connsiteY0" fmla="*/ 43201 h 157745"/>
              <a:gd name="connsiteX1" fmla="*/ 431612 w 841262"/>
              <a:gd name="connsiteY1" fmla="*/ 2658 h 157745"/>
              <a:gd name="connsiteX2" fmla="*/ 841262 w 841262"/>
              <a:gd name="connsiteY2" fmla="*/ 65146 h 157745"/>
              <a:gd name="connsiteX3" fmla="*/ 416981 w 841262"/>
              <a:gd name="connsiteY3" fmla="*/ 156895 h 157745"/>
              <a:gd name="connsiteX4" fmla="*/ 16 w 841262"/>
              <a:gd name="connsiteY4" fmla="*/ 43201 h 157745"/>
              <a:gd name="connsiteX0" fmla="*/ 16 w 841780"/>
              <a:gd name="connsiteY0" fmla="*/ 43201 h 157122"/>
              <a:gd name="connsiteX1" fmla="*/ 431612 w 841780"/>
              <a:gd name="connsiteY1" fmla="*/ 2658 h 157122"/>
              <a:gd name="connsiteX2" fmla="*/ 841262 w 841780"/>
              <a:gd name="connsiteY2" fmla="*/ 65146 h 157122"/>
              <a:gd name="connsiteX3" fmla="*/ 416981 w 841780"/>
              <a:gd name="connsiteY3" fmla="*/ 156895 h 157122"/>
              <a:gd name="connsiteX4" fmla="*/ 16 w 841780"/>
              <a:gd name="connsiteY4" fmla="*/ 43201 h 157122"/>
              <a:gd name="connsiteX0" fmla="*/ 16 w 841780"/>
              <a:gd name="connsiteY0" fmla="*/ 41005 h 154926"/>
              <a:gd name="connsiteX1" fmla="*/ 431612 w 841780"/>
              <a:gd name="connsiteY1" fmla="*/ 462 h 154926"/>
              <a:gd name="connsiteX2" fmla="*/ 841262 w 841780"/>
              <a:gd name="connsiteY2" fmla="*/ 62950 h 154926"/>
              <a:gd name="connsiteX3" fmla="*/ 416981 w 841780"/>
              <a:gd name="connsiteY3" fmla="*/ 154699 h 154926"/>
              <a:gd name="connsiteX4" fmla="*/ 16 w 841780"/>
              <a:gd name="connsiteY4" fmla="*/ 41005 h 154926"/>
              <a:gd name="connsiteX0" fmla="*/ 16 w 841780"/>
              <a:gd name="connsiteY0" fmla="*/ 40608 h 154322"/>
              <a:gd name="connsiteX1" fmla="*/ 431612 w 841780"/>
              <a:gd name="connsiteY1" fmla="*/ 65 h 154322"/>
              <a:gd name="connsiteX2" fmla="*/ 841262 w 841780"/>
              <a:gd name="connsiteY2" fmla="*/ 47923 h 154322"/>
              <a:gd name="connsiteX3" fmla="*/ 416981 w 841780"/>
              <a:gd name="connsiteY3" fmla="*/ 154302 h 154322"/>
              <a:gd name="connsiteX4" fmla="*/ 16 w 841780"/>
              <a:gd name="connsiteY4" fmla="*/ 40608 h 154322"/>
              <a:gd name="connsiteX0" fmla="*/ 16 w 841780"/>
              <a:gd name="connsiteY0" fmla="*/ 40608 h 154322"/>
              <a:gd name="connsiteX1" fmla="*/ 431612 w 841780"/>
              <a:gd name="connsiteY1" fmla="*/ 65 h 154322"/>
              <a:gd name="connsiteX2" fmla="*/ 841262 w 841780"/>
              <a:gd name="connsiteY2" fmla="*/ 47923 h 154322"/>
              <a:gd name="connsiteX3" fmla="*/ 416981 w 841780"/>
              <a:gd name="connsiteY3" fmla="*/ 154302 h 154322"/>
              <a:gd name="connsiteX4" fmla="*/ 16 w 841780"/>
              <a:gd name="connsiteY4" fmla="*/ 40608 h 154322"/>
              <a:gd name="connsiteX0" fmla="*/ 16 w 841262"/>
              <a:gd name="connsiteY0" fmla="*/ 40608 h 154330"/>
              <a:gd name="connsiteX1" fmla="*/ 431612 w 841262"/>
              <a:gd name="connsiteY1" fmla="*/ 65 h 154330"/>
              <a:gd name="connsiteX2" fmla="*/ 841262 w 841262"/>
              <a:gd name="connsiteY2" fmla="*/ 47923 h 154330"/>
              <a:gd name="connsiteX3" fmla="*/ 416981 w 841262"/>
              <a:gd name="connsiteY3" fmla="*/ 154302 h 154330"/>
              <a:gd name="connsiteX4" fmla="*/ 16 w 841262"/>
              <a:gd name="connsiteY4" fmla="*/ 40608 h 154330"/>
              <a:gd name="connsiteX0" fmla="*/ 16 w 841262"/>
              <a:gd name="connsiteY0" fmla="*/ 33583 h 154699"/>
              <a:gd name="connsiteX1" fmla="*/ 431612 w 841262"/>
              <a:gd name="connsiteY1" fmla="*/ 356 h 154699"/>
              <a:gd name="connsiteX2" fmla="*/ 841262 w 841262"/>
              <a:gd name="connsiteY2" fmla="*/ 48214 h 154699"/>
              <a:gd name="connsiteX3" fmla="*/ 416981 w 841262"/>
              <a:gd name="connsiteY3" fmla="*/ 154593 h 154699"/>
              <a:gd name="connsiteX4" fmla="*/ 16 w 841262"/>
              <a:gd name="connsiteY4" fmla="*/ 33583 h 154699"/>
              <a:gd name="connsiteX0" fmla="*/ 16 w 841262"/>
              <a:gd name="connsiteY0" fmla="*/ 49698 h 170814"/>
              <a:gd name="connsiteX1" fmla="*/ 431612 w 841262"/>
              <a:gd name="connsiteY1" fmla="*/ 16471 h 170814"/>
              <a:gd name="connsiteX2" fmla="*/ 841262 w 841262"/>
              <a:gd name="connsiteY2" fmla="*/ 64329 h 170814"/>
              <a:gd name="connsiteX3" fmla="*/ 416981 w 841262"/>
              <a:gd name="connsiteY3" fmla="*/ 170708 h 170814"/>
              <a:gd name="connsiteX4" fmla="*/ 16 w 841262"/>
              <a:gd name="connsiteY4" fmla="*/ 49698 h 170814"/>
              <a:gd name="connsiteX0" fmla="*/ 16 w 841262"/>
              <a:gd name="connsiteY0" fmla="*/ 57043 h 178159"/>
              <a:gd name="connsiteX1" fmla="*/ 431612 w 841262"/>
              <a:gd name="connsiteY1" fmla="*/ 23816 h 178159"/>
              <a:gd name="connsiteX2" fmla="*/ 841262 w 841262"/>
              <a:gd name="connsiteY2" fmla="*/ 71674 h 178159"/>
              <a:gd name="connsiteX3" fmla="*/ 416981 w 841262"/>
              <a:gd name="connsiteY3" fmla="*/ 178053 h 178159"/>
              <a:gd name="connsiteX4" fmla="*/ 16 w 841262"/>
              <a:gd name="connsiteY4" fmla="*/ 57043 h 178159"/>
              <a:gd name="connsiteX0" fmla="*/ 30 w 841276"/>
              <a:gd name="connsiteY0" fmla="*/ 33354 h 154470"/>
              <a:gd name="connsiteX1" fmla="*/ 431626 w 841276"/>
              <a:gd name="connsiteY1" fmla="*/ 127 h 154470"/>
              <a:gd name="connsiteX2" fmla="*/ 841276 w 841276"/>
              <a:gd name="connsiteY2" fmla="*/ 47985 h 154470"/>
              <a:gd name="connsiteX3" fmla="*/ 416995 w 841276"/>
              <a:gd name="connsiteY3" fmla="*/ 154364 h 154470"/>
              <a:gd name="connsiteX4" fmla="*/ 30 w 841276"/>
              <a:gd name="connsiteY4" fmla="*/ 33354 h 154470"/>
              <a:gd name="connsiteX0" fmla="*/ 30 w 847214"/>
              <a:gd name="connsiteY0" fmla="*/ 16384 h 155667"/>
              <a:gd name="connsiteX1" fmla="*/ 437564 w 847214"/>
              <a:gd name="connsiteY1" fmla="*/ 970 h 155667"/>
              <a:gd name="connsiteX2" fmla="*/ 847214 w 847214"/>
              <a:gd name="connsiteY2" fmla="*/ 48828 h 155667"/>
              <a:gd name="connsiteX3" fmla="*/ 422933 w 847214"/>
              <a:gd name="connsiteY3" fmla="*/ 155207 h 155667"/>
              <a:gd name="connsiteX4" fmla="*/ 30 w 847214"/>
              <a:gd name="connsiteY4" fmla="*/ 16384 h 155667"/>
              <a:gd name="connsiteX0" fmla="*/ 30 w 847214"/>
              <a:gd name="connsiteY0" fmla="*/ 15513 h 154360"/>
              <a:gd name="connsiteX1" fmla="*/ 437564 w 847214"/>
              <a:gd name="connsiteY1" fmla="*/ 99 h 154360"/>
              <a:gd name="connsiteX2" fmla="*/ 847214 w 847214"/>
              <a:gd name="connsiteY2" fmla="*/ 24206 h 154360"/>
              <a:gd name="connsiteX3" fmla="*/ 422933 w 847214"/>
              <a:gd name="connsiteY3" fmla="*/ 154336 h 154360"/>
              <a:gd name="connsiteX4" fmla="*/ 30 w 847214"/>
              <a:gd name="connsiteY4" fmla="*/ 15513 h 154360"/>
              <a:gd name="connsiteX0" fmla="*/ 135 w 847319"/>
              <a:gd name="connsiteY0" fmla="*/ 16991 h 155838"/>
              <a:gd name="connsiteX1" fmla="*/ 437669 w 847319"/>
              <a:gd name="connsiteY1" fmla="*/ 1577 h 155838"/>
              <a:gd name="connsiteX2" fmla="*/ 847319 w 847319"/>
              <a:gd name="connsiteY2" fmla="*/ 25684 h 155838"/>
              <a:gd name="connsiteX3" fmla="*/ 423038 w 847319"/>
              <a:gd name="connsiteY3" fmla="*/ 155814 h 155838"/>
              <a:gd name="connsiteX4" fmla="*/ 135 w 847319"/>
              <a:gd name="connsiteY4" fmla="*/ 16991 h 155838"/>
              <a:gd name="connsiteX0" fmla="*/ 135 w 847319"/>
              <a:gd name="connsiteY0" fmla="*/ 34163 h 173010"/>
              <a:gd name="connsiteX1" fmla="*/ 437669 w 847319"/>
              <a:gd name="connsiteY1" fmla="*/ 936 h 173010"/>
              <a:gd name="connsiteX2" fmla="*/ 847319 w 847319"/>
              <a:gd name="connsiteY2" fmla="*/ 42856 h 173010"/>
              <a:gd name="connsiteX3" fmla="*/ 423038 w 847319"/>
              <a:gd name="connsiteY3" fmla="*/ 172986 h 173010"/>
              <a:gd name="connsiteX4" fmla="*/ 135 w 847319"/>
              <a:gd name="connsiteY4" fmla="*/ 34163 h 173010"/>
              <a:gd name="connsiteX0" fmla="*/ 56 w 847240"/>
              <a:gd name="connsiteY0" fmla="*/ 33274 h 172121"/>
              <a:gd name="connsiteX1" fmla="*/ 437590 w 847240"/>
              <a:gd name="connsiteY1" fmla="*/ 47 h 172121"/>
              <a:gd name="connsiteX2" fmla="*/ 847240 w 847240"/>
              <a:gd name="connsiteY2" fmla="*/ 41967 h 172121"/>
              <a:gd name="connsiteX3" fmla="*/ 422959 w 847240"/>
              <a:gd name="connsiteY3" fmla="*/ 172097 h 172121"/>
              <a:gd name="connsiteX4" fmla="*/ 56 w 847240"/>
              <a:gd name="connsiteY4" fmla="*/ 33274 h 17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240" h="172121">
                <a:moveTo>
                  <a:pt x="56" y="33274"/>
                </a:moveTo>
                <a:cubicBezTo>
                  <a:pt x="-3443" y="31320"/>
                  <a:pt x="159827" y="-1402"/>
                  <a:pt x="437590" y="47"/>
                </a:cubicBezTo>
                <a:cubicBezTo>
                  <a:pt x="715353" y="1496"/>
                  <a:pt x="847240" y="24047"/>
                  <a:pt x="847240" y="41967"/>
                </a:cubicBezTo>
                <a:cubicBezTo>
                  <a:pt x="832609" y="111093"/>
                  <a:pt x="564156" y="173546"/>
                  <a:pt x="422959" y="172097"/>
                </a:cubicBezTo>
                <a:cubicBezTo>
                  <a:pt x="281762" y="170648"/>
                  <a:pt x="-2383" y="136169"/>
                  <a:pt x="56" y="33274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690588" y="5178569"/>
            <a:ext cx="1651842" cy="847494"/>
            <a:chOff x="5690588" y="5178569"/>
            <a:chExt cx="1651842" cy="847494"/>
          </a:xfrm>
        </p:grpSpPr>
        <p:sp>
          <p:nvSpPr>
            <p:cNvPr id="13" name="Oval 12"/>
            <p:cNvSpPr/>
            <p:nvPr/>
          </p:nvSpPr>
          <p:spPr>
            <a:xfrm>
              <a:off x="5690588" y="5178569"/>
              <a:ext cx="1651842" cy="847494"/>
            </a:xfrm>
            <a:custGeom>
              <a:avLst/>
              <a:gdLst>
                <a:gd name="connsiteX0" fmla="*/ 0 w 1650670"/>
                <a:gd name="connsiteY0" fmla="*/ 825335 h 1650670"/>
                <a:gd name="connsiteX1" fmla="*/ 825335 w 1650670"/>
                <a:gd name="connsiteY1" fmla="*/ 0 h 1650670"/>
                <a:gd name="connsiteX2" fmla="*/ 1650670 w 1650670"/>
                <a:gd name="connsiteY2" fmla="*/ 825335 h 1650670"/>
                <a:gd name="connsiteX3" fmla="*/ 825335 w 1650670"/>
                <a:gd name="connsiteY3" fmla="*/ 1650670 h 1650670"/>
                <a:gd name="connsiteX4" fmla="*/ 0 w 1650670"/>
                <a:gd name="connsiteY4" fmla="*/ 825335 h 1650670"/>
                <a:gd name="connsiteX0" fmla="*/ 1 w 1650671"/>
                <a:gd name="connsiteY0" fmla="*/ 825335 h 1021942"/>
                <a:gd name="connsiteX1" fmla="*/ 825336 w 1650671"/>
                <a:gd name="connsiteY1" fmla="*/ 0 h 1021942"/>
                <a:gd name="connsiteX2" fmla="*/ 1650671 w 1650671"/>
                <a:gd name="connsiteY2" fmla="*/ 825335 h 1021942"/>
                <a:gd name="connsiteX3" fmla="*/ 831273 w 1650671"/>
                <a:gd name="connsiteY3" fmla="*/ 801584 h 1021942"/>
                <a:gd name="connsiteX4" fmla="*/ 1 w 1650671"/>
                <a:gd name="connsiteY4" fmla="*/ 825335 h 1021942"/>
                <a:gd name="connsiteX0" fmla="*/ 154 w 1650824"/>
                <a:gd name="connsiteY0" fmla="*/ 825335 h 1029472"/>
                <a:gd name="connsiteX1" fmla="*/ 825489 w 1650824"/>
                <a:gd name="connsiteY1" fmla="*/ 0 h 1029472"/>
                <a:gd name="connsiteX2" fmla="*/ 1650824 w 1650824"/>
                <a:gd name="connsiteY2" fmla="*/ 825335 h 1029472"/>
                <a:gd name="connsiteX3" fmla="*/ 878928 w 1650824"/>
                <a:gd name="connsiteY3" fmla="*/ 831272 h 1029472"/>
                <a:gd name="connsiteX4" fmla="*/ 154 w 1650824"/>
                <a:gd name="connsiteY4" fmla="*/ 825335 h 1029472"/>
                <a:gd name="connsiteX0" fmla="*/ 154 w 1650824"/>
                <a:gd name="connsiteY0" fmla="*/ 825335 h 1029472"/>
                <a:gd name="connsiteX1" fmla="*/ 825489 w 1650824"/>
                <a:gd name="connsiteY1" fmla="*/ 0 h 1029472"/>
                <a:gd name="connsiteX2" fmla="*/ 1650824 w 1650824"/>
                <a:gd name="connsiteY2" fmla="*/ 825335 h 1029472"/>
                <a:gd name="connsiteX3" fmla="*/ 878928 w 1650824"/>
                <a:gd name="connsiteY3" fmla="*/ 831272 h 1029472"/>
                <a:gd name="connsiteX4" fmla="*/ 154 w 1650824"/>
                <a:gd name="connsiteY4" fmla="*/ 825335 h 1029472"/>
                <a:gd name="connsiteX0" fmla="*/ 154 w 1651996"/>
                <a:gd name="connsiteY0" fmla="*/ 825335 h 847494"/>
                <a:gd name="connsiteX1" fmla="*/ 825489 w 1651996"/>
                <a:gd name="connsiteY1" fmla="*/ 0 h 847494"/>
                <a:gd name="connsiteX2" fmla="*/ 1650824 w 1651996"/>
                <a:gd name="connsiteY2" fmla="*/ 825335 h 847494"/>
                <a:gd name="connsiteX3" fmla="*/ 878928 w 1651996"/>
                <a:gd name="connsiteY3" fmla="*/ 831272 h 847494"/>
                <a:gd name="connsiteX4" fmla="*/ 154 w 1651996"/>
                <a:gd name="connsiteY4" fmla="*/ 825335 h 847494"/>
                <a:gd name="connsiteX0" fmla="*/ 0 w 1651842"/>
                <a:gd name="connsiteY0" fmla="*/ 825335 h 847494"/>
                <a:gd name="connsiteX1" fmla="*/ 825335 w 1651842"/>
                <a:gd name="connsiteY1" fmla="*/ 0 h 847494"/>
                <a:gd name="connsiteX2" fmla="*/ 1650670 w 1651842"/>
                <a:gd name="connsiteY2" fmla="*/ 825335 h 847494"/>
                <a:gd name="connsiteX3" fmla="*/ 878774 w 1651842"/>
                <a:gd name="connsiteY3" fmla="*/ 831272 h 847494"/>
                <a:gd name="connsiteX4" fmla="*/ 0 w 1651842"/>
                <a:gd name="connsiteY4" fmla="*/ 825335 h 84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42" h="847494">
                  <a:moveTo>
                    <a:pt x="0" y="825335"/>
                  </a:moveTo>
                  <a:cubicBezTo>
                    <a:pt x="14845" y="348343"/>
                    <a:pt x="369515" y="0"/>
                    <a:pt x="825335" y="0"/>
                  </a:cubicBezTo>
                  <a:cubicBezTo>
                    <a:pt x="1281155" y="0"/>
                    <a:pt x="1650670" y="369515"/>
                    <a:pt x="1650670" y="825335"/>
                  </a:cubicBezTo>
                  <a:cubicBezTo>
                    <a:pt x="1674421" y="871456"/>
                    <a:pt x="1334594" y="831272"/>
                    <a:pt x="878774" y="831272"/>
                  </a:cubicBezTo>
                  <a:lnTo>
                    <a:pt x="0" y="825335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>
              <a:stCxn id="11" idx="1"/>
            </p:cNvCxnSpPr>
            <p:nvPr/>
          </p:nvCxnSpPr>
          <p:spPr>
            <a:xfrm flipV="1">
              <a:off x="6527800" y="5587341"/>
              <a:ext cx="694706" cy="42399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1" idx="1"/>
            </p:cNvCxnSpPr>
            <p:nvPr/>
          </p:nvCxnSpPr>
          <p:spPr>
            <a:xfrm flipV="1">
              <a:off x="6527800" y="5231081"/>
              <a:ext cx="273132" cy="780251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1"/>
            </p:cNvCxnSpPr>
            <p:nvPr/>
          </p:nvCxnSpPr>
          <p:spPr>
            <a:xfrm flipH="1" flipV="1">
              <a:off x="6260606" y="5231083"/>
              <a:ext cx="267194" cy="78024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1" idx="1"/>
            </p:cNvCxnSpPr>
            <p:nvPr/>
          </p:nvCxnSpPr>
          <p:spPr>
            <a:xfrm flipH="1" flipV="1">
              <a:off x="5809344" y="5587341"/>
              <a:ext cx="718456" cy="42399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906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Irradiance (E)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E = d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/</a:t>
            </a:r>
            <a:r>
              <a:rPr kumimoji="1" lang="en-US" dirty="0" err="1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dA</a:t>
            </a:r>
            <a:r>
              <a:rPr kumimoji="1" lang="en-US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 in W/m</a:t>
            </a:r>
            <a:r>
              <a:rPr kumimoji="1" lang="en-US" baseline="30000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2</a:t>
            </a:r>
            <a:endParaRPr kumimoji="1" lang="en-US" dirty="0">
              <a:latin typeface="Helvetica" pitchFamily="-112" charset="0"/>
              <a:ea typeface="ＭＳ Ｐゴシック" pitchFamily="-112" charset="-128"/>
              <a:cs typeface="ＭＳ Ｐゴシック" pitchFamily="-112" charset="-128"/>
              <a:sym typeface="Symbol" pitchFamily="-112" charset="2"/>
            </a:endParaRPr>
          </a:p>
          <a:p>
            <a:r>
              <a:rPr lang="en-US" dirty="0" smtClean="0"/>
              <a:t>All light </a:t>
            </a:r>
            <a:r>
              <a:rPr lang="en-US" i="1" dirty="0" smtClean="0"/>
              <a:t>entering</a:t>
            </a:r>
            <a:r>
              <a:rPr lang="en-US" dirty="0" smtClean="0"/>
              <a:t> a patch of surface</a:t>
            </a:r>
          </a:p>
          <a:p>
            <a:pPr lvl="1"/>
            <a:r>
              <a:rPr lang="en-US" dirty="0" smtClean="0"/>
              <a:t>All directions at each point</a:t>
            </a:r>
          </a:p>
          <a:p>
            <a:pPr lvl="1"/>
            <a:r>
              <a:rPr lang="en-US" dirty="0" smtClean="0"/>
              <a:t>Measured per unit area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325533" y="6011101"/>
            <a:ext cx="2370667" cy="474365"/>
          </a:xfrm>
          <a:custGeom>
            <a:avLst/>
            <a:gdLst>
              <a:gd name="connsiteX0" fmla="*/ 0 w 2370667"/>
              <a:gd name="connsiteY0" fmla="*/ 440267 h 474134"/>
              <a:gd name="connsiteX1" fmla="*/ 1202267 w 2370667"/>
              <a:gd name="connsiteY1" fmla="*/ 0 h 474134"/>
              <a:gd name="connsiteX2" fmla="*/ 2370667 w 2370667"/>
              <a:gd name="connsiteY2" fmla="*/ 474134 h 474134"/>
              <a:gd name="connsiteX3" fmla="*/ 2370667 w 2370667"/>
              <a:gd name="connsiteY3" fmla="*/ 474134 h 474134"/>
              <a:gd name="connsiteX0" fmla="*/ 0 w 2370667"/>
              <a:gd name="connsiteY0" fmla="*/ 440267 h 474134"/>
              <a:gd name="connsiteX1" fmla="*/ 1202267 w 2370667"/>
              <a:gd name="connsiteY1" fmla="*/ 0 h 474134"/>
              <a:gd name="connsiteX2" fmla="*/ 2370667 w 2370667"/>
              <a:gd name="connsiteY2" fmla="*/ 474134 h 474134"/>
              <a:gd name="connsiteX3" fmla="*/ 2370667 w 2370667"/>
              <a:gd name="connsiteY3" fmla="*/ 474134 h 474134"/>
              <a:gd name="connsiteX0" fmla="*/ 0 w 2370667"/>
              <a:gd name="connsiteY0" fmla="*/ 440267 h 474134"/>
              <a:gd name="connsiteX1" fmla="*/ 1202267 w 2370667"/>
              <a:gd name="connsiteY1" fmla="*/ 0 h 474134"/>
              <a:gd name="connsiteX2" fmla="*/ 2370667 w 2370667"/>
              <a:gd name="connsiteY2" fmla="*/ 474134 h 474134"/>
              <a:gd name="connsiteX3" fmla="*/ 2370667 w 2370667"/>
              <a:gd name="connsiteY3" fmla="*/ 474134 h 474134"/>
              <a:gd name="connsiteX0" fmla="*/ 0 w 2370667"/>
              <a:gd name="connsiteY0" fmla="*/ 440345 h 474212"/>
              <a:gd name="connsiteX1" fmla="*/ 1202267 w 2370667"/>
              <a:gd name="connsiteY1" fmla="*/ 78 h 474212"/>
              <a:gd name="connsiteX2" fmla="*/ 2370667 w 2370667"/>
              <a:gd name="connsiteY2" fmla="*/ 474212 h 474212"/>
              <a:gd name="connsiteX3" fmla="*/ 2370667 w 2370667"/>
              <a:gd name="connsiteY3" fmla="*/ 474212 h 474212"/>
              <a:gd name="connsiteX0" fmla="*/ 0 w 2370667"/>
              <a:gd name="connsiteY0" fmla="*/ 440498 h 474365"/>
              <a:gd name="connsiteX1" fmla="*/ 1202267 w 2370667"/>
              <a:gd name="connsiteY1" fmla="*/ 231 h 474365"/>
              <a:gd name="connsiteX2" fmla="*/ 2370667 w 2370667"/>
              <a:gd name="connsiteY2" fmla="*/ 474365 h 474365"/>
              <a:gd name="connsiteX3" fmla="*/ 2370667 w 2370667"/>
              <a:gd name="connsiteY3" fmla="*/ 474365 h 474365"/>
              <a:gd name="connsiteX0" fmla="*/ 0 w 2370667"/>
              <a:gd name="connsiteY0" fmla="*/ 440498 h 474365"/>
              <a:gd name="connsiteX1" fmla="*/ 1202267 w 2370667"/>
              <a:gd name="connsiteY1" fmla="*/ 231 h 474365"/>
              <a:gd name="connsiteX2" fmla="*/ 2370667 w 2370667"/>
              <a:gd name="connsiteY2" fmla="*/ 474365 h 474365"/>
              <a:gd name="connsiteX3" fmla="*/ 2370667 w 2370667"/>
              <a:gd name="connsiteY3" fmla="*/ 474365 h 47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0667" h="474365">
                <a:moveTo>
                  <a:pt x="0" y="440498"/>
                </a:moveTo>
                <a:cubicBezTo>
                  <a:pt x="383823" y="90542"/>
                  <a:pt x="733778" y="-5413"/>
                  <a:pt x="1202267" y="231"/>
                </a:cubicBezTo>
                <a:cubicBezTo>
                  <a:pt x="1676401" y="5876"/>
                  <a:pt x="2099734" y="96187"/>
                  <a:pt x="2370667" y="474365"/>
                </a:cubicBezTo>
                <a:lnTo>
                  <a:pt x="2370667" y="474365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11"/>
          <p:cNvSpPr/>
          <p:nvPr/>
        </p:nvSpPr>
        <p:spPr>
          <a:xfrm>
            <a:off x="6108499" y="6003904"/>
            <a:ext cx="847240" cy="172121"/>
          </a:xfrm>
          <a:custGeom>
            <a:avLst/>
            <a:gdLst>
              <a:gd name="connsiteX0" fmla="*/ 0 w 863192"/>
              <a:gd name="connsiteY0" fmla="*/ 164901 h 329802"/>
              <a:gd name="connsiteX1" fmla="*/ 431596 w 863192"/>
              <a:gd name="connsiteY1" fmla="*/ 0 h 329802"/>
              <a:gd name="connsiteX2" fmla="*/ 863192 w 863192"/>
              <a:gd name="connsiteY2" fmla="*/ 164901 h 329802"/>
              <a:gd name="connsiteX3" fmla="*/ 431596 w 863192"/>
              <a:gd name="connsiteY3" fmla="*/ 329802 h 329802"/>
              <a:gd name="connsiteX4" fmla="*/ 0 w 863192"/>
              <a:gd name="connsiteY4" fmla="*/ 164901 h 329802"/>
              <a:gd name="connsiteX0" fmla="*/ 22 w 863214"/>
              <a:gd name="connsiteY0" fmla="*/ 37886 h 202787"/>
              <a:gd name="connsiteX1" fmla="*/ 446249 w 863214"/>
              <a:gd name="connsiteY1" fmla="*/ 48550 h 202787"/>
              <a:gd name="connsiteX2" fmla="*/ 863214 w 863214"/>
              <a:gd name="connsiteY2" fmla="*/ 37886 h 202787"/>
              <a:gd name="connsiteX3" fmla="*/ 431618 w 863214"/>
              <a:gd name="connsiteY3" fmla="*/ 202787 h 202787"/>
              <a:gd name="connsiteX4" fmla="*/ 22 w 863214"/>
              <a:gd name="connsiteY4" fmla="*/ 37886 h 202787"/>
              <a:gd name="connsiteX0" fmla="*/ 16 w 848577"/>
              <a:gd name="connsiteY0" fmla="*/ 90843 h 205069"/>
              <a:gd name="connsiteX1" fmla="*/ 431612 w 848577"/>
              <a:gd name="connsiteY1" fmla="*/ 50300 h 205069"/>
              <a:gd name="connsiteX2" fmla="*/ 848577 w 848577"/>
              <a:gd name="connsiteY2" fmla="*/ 39636 h 205069"/>
              <a:gd name="connsiteX3" fmla="*/ 416981 w 848577"/>
              <a:gd name="connsiteY3" fmla="*/ 204537 h 205069"/>
              <a:gd name="connsiteX4" fmla="*/ 16 w 848577"/>
              <a:gd name="connsiteY4" fmla="*/ 90843 h 205069"/>
              <a:gd name="connsiteX0" fmla="*/ 16 w 841262"/>
              <a:gd name="connsiteY0" fmla="*/ 43201 h 157745"/>
              <a:gd name="connsiteX1" fmla="*/ 431612 w 841262"/>
              <a:gd name="connsiteY1" fmla="*/ 2658 h 157745"/>
              <a:gd name="connsiteX2" fmla="*/ 841262 w 841262"/>
              <a:gd name="connsiteY2" fmla="*/ 65146 h 157745"/>
              <a:gd name="connsiteX3" fmla="*/ 416981 w 841262"/>
              <a:gd name="connsiteY3" fmla="*/ 156895 h 157745"/>
              <a:gd name="connsiteX4" fmla="*/ 16 w 841262"/>
              <a:gd name="connsiteY4" fmla="*/ 43201 h 157745"/>
              <a:gd name="connsiteX0" fmla="*/ 16 w 841780"/>
              <a:gd name="connsiteY0" fmla="*/ 43201 h 157122"/>
              <a:gd name="connsiteX1" fmla="*/ 431612 w 841780"/>
              <a:gd name="connsiteY1" fmla="*/ 2658 h 157122"/>
              <a:gd name="connsiteX2" fmla="*/ 841262 w 841780"/>
              <a:gd name="connsiteY2" fmla="*/ 65146 h 157122"/>
              <a:gd name="connsiteX3" fmla="*/ 416981 w 841780"/>
              <a:gd name="connsiteY3" fmla="*/ 156895 h 157122"/>
              <a:gd name="connsiteX4" fmla="*/ 16 w 841780"/>
              <a:gd name="connsiteY4" fmla="*/ 43201 h 157122"/>
              <a:gd name="connsiteX0" fmla="*/ 16 w 841780"/>
              <a:gd name="connsiteY0" fmla="*/ 41005 h 154926"/>
              <a:gd name="connsiteX1" fmla="*/ 431612 w 841780"/>
              <a:gd name="connsiteY1" fmla="*/ 462 h 154926"/>
              <a:gd name="connsiteX2" fmla="*/ 841262 w 841780"/>
              <a:gd name="connsiteY2" fmla="*/ 62950 h 154926"/>
              <a:gd name="connsiteX3" fmla="*/ 416981 w 841780"/>
              <a:gd name="connsiteY3" fmla="*/ 154699 h 154926"/>
              <a:gd name="connsiteX4" fmla="*/ 16 w 841780"/>
              <a:gd name="connsiteY4" fmla="*/ 41005 h 154926"/>
              <a:gd name="connsiteX0" fmla="*/ 16 w 841780"/>
              <a:gd name="connsiteY0" fmla="*/ 40608 h 154322"/>
              <a:gd name="connsiteX1" fmla="*/ 431612 w 841780"/>
              <a:gd name="connsiteY1" fmla="*/ 65 h 154322"/>
              <a:gd name="connsiteX2" fmla="*/ 841262 w 841780"/>
              <a:gd name="connsiteY2" fmla="*/ 47923 h 154322"/>
              <a:gd name="connsiteX3" fmla="*/ 416981 w 841780"/>
              <a:gd name="connsiteY3" fmla="*/ 154302 h 154322"/>
              <a:gd name="connsiteX4" fmla="*/ 16 w 841780"/>
              <a:gd name="connsiteY4" fmla="*/ 40608 h 154322"/>
              <a:gd name="connsiteX0" fmla="*/ 16 w 841780"/>
              <a:gd name="connsiteY0" fmla="*/ 40608 h 154322"/>
              <a:gd name="connsiteX1" fmla="*/ 431612 w 841780"/>
              <a:gd name="connsiteY1" fmla="*/ 65 h 154322"/>
              <a:gd name="connsiteX2" fmla="*/ 841262 w 841780"/>
              <a:gd name="connsiteY2" fmla="*/ 47923 h 154322"/>
              <a:gd name="connsiteX3" fmla="*/ 416981 w 841780"/>
              <a:gd name="connsiteY3" fmla="*/ 154302 h 154322"/>
              <a:gd name="connsiteX4" fmla="*/ 16 w 841780"/>
              <a:gd name="connsiteY4" fmla="*/ 40608 h 154322"/>
              <a:gd name="connsiteX0" fmla="*/ 16 w 841262"/>
              <a:gd name="connsiteY0" fmla="*/ 40608 h 154330"/>
              <a:gd name="connsiteX1" fmla="*/ 431612 w 841262"/>
              <a:gd name="connsiteY1" fmla="*/ 65 h 154330"/>
              <a:gd name="connsiteX2" fmla="*/ 841262 w 841262"/>
              <a:gd name="connsiteY2" fmla="*/ 47923 h 154330"/>
              <a:gd name="connsiteX3" fmla="*/ 416981 w 841262"/>
              <a:gd name="connsiteY3" fmla="*/ 154302 h 154330"/>
              <a:gd name="connsiteX4" fmla="*/ 16 w 841262"/>
              <a:gd name="connsiteY4" fmla="*/ 40608 h 154330"/>
              <a:gd name="connsiteX0" fmla="*/ 16 w 841262"/>
              <a:gd name="connsiteY0" fmla="*/ 33583 h 154699"/>
              <a:gd name="connsiteX1" fmla="*/ 431612 w 841262"/>
              <a:gd name="connsiteY1" fmla="*/ 356 h 154699"/>
              <a:gd name="connsiteX2" fmla="*/ 841262 w 841262"/>
              <a:gd name="connsiteY2" fmla="*/ 48214 h 154699"/>
              <a:gd name="connsiteX3" fmla="*/ 416981 w 841262"/>
              <a:gd name="connsiteY3" fmla="*/ 154593 h 154699"/>
              <a:gd name="connsiteX4" fmla="*/ 16 w 841262"/>
              <a:gd name="connsiteY4" fmla="*/ 33583 h 154699"/>
              <a:gd name="connsiteX0" fmla="*/ 16 w 841262"/>
              <a:gd name="connsiteY0" fmla="*/ 49698 h 170814"/>
              <a:gd name="connsiteX1" fmla="*/ 431612 w 841262"/>
              <a:gd name="connsiteY1" fmla="*/ 16471 h 170814"/>
              <a:gd name="connsiteX2" fmla="*/ 841262 w 841262"/>
              <a:gd name="connsiteY2" fmla="*/ 64329 h 170814"/>
              <a:gd name="connsiteX3" fmla="*/ 416981 w 841262"/>
              <a:gd name="connsiteY3" fmla="*/ 170708 h 170814"/>
              <a:gd name="connsiteX4" fmla="*/ 16 w 841262"/>
              <a:gd name="connsiteY4" fmla="*/ 49698 h 170814"/>
              <a:gd name="connsiteX0" fmla="*/ 16 w 841262"/>
              <a:gd name="connsiteY0" fmla="*/ 57043 h 178159"/>
              <a:gd name="connsiteX1" fmla="*/ 431612 w 841262"/>
              <a:gd name="connsiteY1" fmla="*/ 23816 h 178159"/>
              <a:gd name="connsiteX2" fmla="*/ 841262 w 841262"/>
              <a:gd name="connsiteY2" fmla="*/ 71674 h 178159"/>
              <a:gd name="connsiteX3" fmla="*/ 416981 w 841262"/>
              <a:gd name="connsiteY3" fmla="*/ 178053 h 178159"/>
              <a:gd name="connsiteX4" fmla="*/ 16 w 841262"/>
              <a:gd name="connsiteY4" fmla="*/ 57043 h 178159"/>
              <a:gd name="connsiteX0" fmla="*/ 30 w 841276"/>
              <a:gd name="connsiteY0" fmla="*/ 33354 h 154470"/>
              <a:gd name="connsiteX1" fmla="*/ 431626 w 841276"/>
              <a:gd name="connsiteY1" fmla="*/ 127 h 154470"/>
              <a:gd name="connsiteX2" fmla="*/ 841276 w 841276"/>
              <a:gd name="connsiteY2" fmla="*/ 47985 h 154470"/>
              <a:gd name="connsiteX3" fmla="*/ 416995 w 841276"/>
              <a:gd name="connsiteY3" fmla="*/ 154364 h 154470"/>
              <a:gd name="connsiteX4" fmla="*/ 30 w 841276"/>
              <a:gd name="connsiteY4" fmla="*/ 33354 h 154470"/>
              <a:gd name="connsiteX0" fmla="*/ 30 w 847214"/>
              <a:gd name="connsiteY0" fmla="*/ 16384 h 155667"/>
              <a:gd name="connsiteX1" fmla="*/ 437564 w 847214"/>
              <a:gd name="connsiteY1" fmla="*/ 970 h 155667"/>
              <a:gd name="connsiteX2" fmla="*/ 847214 w 847214"/>
              <a:gd name="connsiteY2" fmla="*/ 48828 h 155667"/>
              <a:gd name="connsiteX3" fmla="*/ 422933 w 847214"/>
              <a:gd name="connsiteY3" fmla="*/ 155207 h 155667"/>
              <a:gd name="connsiteX4" fmla="*/ 30 w 847214"/>
              <a:gd name="connsiteY4" fmla="*/ 16384 h 155667"/>
              <a:gd name="connsiteX0" fmla="*/ 30 w 847214"/>
              <a:gd name="connsiteY0" fmla="*/ 15513 h 154360"/>
              <a:gd name="connsiteX1" fmla="*/ 437564 w 847214"/>
              <a:gd name="connsiteY1" fmla="*/ 99 h 154360"/>
              <a:gd name="connsiteX2" fmla="*/ 847214 w 847214"/>
              <a:gd name="connsiteY2" fmla="*/ 24206 h 154360"/>
              <a:gd name="connsiteX3" fmla="*/ 422933 w 847214"/>
              <a:gd name="connsiteY3" fmla="*/ 154336 h 154360"/>
              <a:gd name="connsiteX4" fmla="*/ 30 w 847214"/>
              <a:gd name="connsiteY4" fmla="*/ 15513 h 154360"/>
              <a:gd name="connsiteX0" fmla="*/ 135 w 847319"/>
              <a:gd name="connsiteY0" fmla="*/ 16991 h 155838"/>
              <a:gd name="connsiteX1" fmla="*/ 437669 w 847319"/>
              <a:gd name="connsiteY1" fmla="*/ 1577 h 155838"/>
              <a:gd name="connsiteX2" fmla="*/ 847319 w 847319"/>
              <a:gd name="connsiteY2" fmla="*/ 25684 h 155838"/>
              <a:gd name="connsiteX3" fmla="*/ 423038 w 847319"/>
              <a:gd name="connsiteY3" fmla="*/ 155814 h 155838"/>
              <a:gd name="connsiteX4" fmla="*/ 135 w 847319"/>
              <a:gd name="connsiteY4" fmla="*/ 16991 h 155838"/>
              <a:gd name="connsiteX0" fmla="*/ 135 w 847319"/>
              <a:gd name="connsiteY0" fmla="*/ 34163 h 173010"/>
              <a:gd name="connsiteX1" fmla="*/ 437669 w 847319"/>
              <a:gd name="connsiteY1" fmla="*/ 936 h 173010"/>
              <a:gd name="connsiteX2" fmla="*/ 847319 w 847319"/>
              <a:gd name="connsiteY2" fmla="*/ 42856 h 173010"/>
              <a:gd name="connsiteX3" fmla="*/ 423038 w 847319"/>
              <a:gd name="connsiteY3" fmla="*/ 172986 h 173010"/>
              <a:gd name="connsiteX4" fmla="*/ 135 w 847319"/>
              <a:gd name="connsiteY4" fmla="*/ 34163 h 173010"/>
              <a:gd name="connsiteX0" fmla="*/ 56 w 847240"/>
              <a:gd name="connsiteY0" fmla="*/ 33274 h 172121"/>
              <a:gd name="connsiteX1" fmla="*/ 437590 w 847240"/>
              <a:gd name="connsiteY1" fmla="*/ 47 h 172121"/>
              <a:gd name="connsiteX2" fmla="*/ 847240 w 847240"/>
              <a:gd name="connsiteY2" fmla="*/ 41967 h 172121"/>
              <a:gd name="connsiteX3" fmla="*/ 422959 w 847240"/>
              <a:gd name="connsiteY3" fmla="*/ 172097 h 172121"/>
              <a:gd name="connsiteX4" fmla="*/ 56 w 847240"/>
              <a:gd name="connsiteY4" fmla="*/ 33274 h 17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240" h="172121">
                <a:moveTo>
                  <a:pt x="56" y="33274"/>
                </a:moveTo>
                <a:cubicBezTo>
                  <a:pt x="-3443" y="31320"/>
                  <a:pt x="159827" y="-1402"/>
                  <a:pt x="437590" y="47"/>
                </a:cubicBezTo>
                <a:cubicBezTo>
                  <a:pt x="715353" y="1496"/>
                  <a:pt x="847240" y="24047"/>
                  <a:pt x="847240" y="41967"/>
                </a:cubicBezTo>
                <a:cubicBezTo>
                  <a:pt x="832609" y="111093"/>
                  <a:pt x="564156" y="173546"/>
                  <a:pt x="422959" y="172097"/>
                </a:cubicBezTo>
                <a:cubicBezTo>
                  <a:pt x="281762" y="170648"/>
                  <a:pt x="-2383" y="136169"/>
                  <a:pt x="56" y="33274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690588" y="5178569"/>
            <a:ext cx="1651842" cy="847494"/>
            <a:chOff x="5690588" y="5178569"/>
            <a:chExt cx="1651842" cy="847494"/>
          </a:xfrm>
        </p:grpSpPr>
        <p:sp>
          <p:nvSpPr>
            <p:cNvPr id="6" name="Oval 12"/>
            <p:cNvSpPr/>
            <p:nvPr/>
          </p:nvSpPr>
          <p:spPr>
            <a:xfrm>
              <a:off x="5690588" y="5178569"/>
              <a:ext cx="1651842" cy="847494"/>
            </a:xfrm>
            <a:custGeom>
              <a:avLst/>
              <a:gdLst>
                <a:gd name="connsiteX0" fmla="*/ 0 w 1650670"/>
                <a:gd name="connsiteY0" fmla="*/ 825335 h 1650670"/>
                <a:gd name="connsiteX1" fmla="*/ 825335 w 1650670"/>
                <a:gd name="connsiteY1" fmla="*/ 0 h 1650670"/>
                <a:gd name="connsiteX2" fmla="*/ 1650670 w 1650670"/>
                <a:gd name="connsiteY2" fmla="*/ 825335 h 1650670"/>
                <a:gd name="connsiteX3" fmla="*/ 825335 w 1650670"/>
                <a:gd name="connsiteY3" fmla="*/ 1650670 h 1650670"/>
                <a:gd name="connsiteX4" fmla="*/ 0 w 1650670"/>
                <a:gd name="connsiteY4" fmla="*/ 825335 h 1650670"/>
                <a:gd name="connsiteX0" fmla="*/ 1 w 1650671"/>
                <a:gd name="connsiteY0" fmla="*/ 825335 h 1021942"/>
                <a:gd name="connsiteX1" fmla="*/ 825336 w 1650671"/>
                <a:gd name="connsiteY1" fmla="*/ 0 h 1021942"/>
                <a:gd name="connsiteX2" fmla="*/ 1650671 w 1650671"/>
                <a:gd name="connsiteY2" fmla="*/ 825335 h 1021942"/>
                <a:gd name="connsiteX3" fmla="*/ 831273 w 1650671"/>
                <a:gd name="connsiteY3" fmla="*/ 801584 h 1021942"/>
                <a:gd name="connsiteX4" fmla="*/ 1 w 1650671"/>
                <a:gd name="connsiteY4" fmla="*/ 825335 h 1021942"/>
                <a:gd name="connsiteX0" fmla="*/ 154 w 1650824"/>
                <a:gd name="connsiteY0" fmla="*/ 825335 h 1029472"/>
                <a:gd name="connsiteX1" fmla="*/ 825489 w 1650824"/>
                <a:gd name="connsiteY1" fmla="*/ 0 h 1029472"/>
                <a:gd name="connsiteX2" fmla="*/ 1650824 w 1650824"/>
                <a:gd name="connsiteY2" fmla="*/ 825335 h 1029472"/>
                <a:gd name="connsiteX3" fmla="*/ 878928 w 1650824"/>
                <a:gd name="connsiteY3" fmla="*/ 831272 h 1029472"/>
                <a:gd name="connsiteX4" fmla="*/ 154 w 1650824"/>
                <a:gd name="connsiteY4" fmla="*/ 825335 h 1029472"/>
                <a:gd name="connsiteX0" fmla="*/ 154 w 1650824"/>
                <a:gd name="connsiteY0" fmla="*/ 825335 h 1029472"/>
                <a:gd name="connsiteX1" fmla="*/ 825489 w 1650824"/>
                <a:gd name="connsiteY1" fmla="*/ 0 h 1029472"/>
                <a:gd name="connsiteX2" fmla="*/ 1650824 w 1650824"/>
                <a:gd name="connsiteY2" fmla="*/ 825335 h 1029472"/>
                <a:gd name="connsiteX3" fmla="*/ 878928 w 1650824"/>
                <a:gd name="connsiteY3" fmla="*/ 831272 h 1029472"/>
                <a:gd name="connsiteX4" fmla="*/ 154 w 1650824"/>
                <a:gd name="connsiteY4" fmla="*/ 825335 h 1029472"/>
                <a:gd name="connsiteX0" fmla="*/ 154 w 1651996"/>
                <a:gd name="connsiteY0" fmla="*/ 825335 h 847494"/>
                <a:gd name="connsiteX1" fmla="*/ 825489 w 1651996"/>
                <a:gd name="connsiteY1" fmla="*/ 0 h 847494"/>
                <a:gd name="connsiteX2" fmla="*/ 1650824 w 1651996"/>
                <a:gd name="connsiteY2" fmla="*/ 825335 h 847494"/>
                <a:gd name="connsiteX3" fmla="*/ 878928 w 1651996"/>
                <a:gd name="connsiteY3" fmla="*/ 831272 h 847494"/>
                <a:gd name="connsiteX4" fmla="*/ 154 w 1651996"/>
                <a:gd name="connsiteY4" fmla="*/ 825335 h 847494"/>
                <a:gd name="connsiteX0" fmla="*/ 0 w 1651842"/>
                <a:gd name="connsiteY0" fmla="*/ 825335 h 847494"/>
                <a:gd name="connsiteX1" fmla="*/ 825335 w 1651842"/>
                <a:gd name="connsiteY1" fmla="*/ 0 h 847494"/>
                <a:gd name="connsiteX2" fmla="*/ 1650670 w 1651842"/>
                <a:gd name="connsiteY2" fmla="*/ 825335 h 847494"/>
                <a:gd name="connsiteX3" fmla="*/ 878774 w 1651842"/>
                <a:gd name="connsiteY3" fmla="*/ 831272 h 847494"/>
                <a:gd name="connsiteX4" fmla="*/ 0 w 1651842"/>
                <a:gd name="connsiteY4" fmla="*/ 825335 h 84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42" h="847494">
                  <a:moveTo>
                    <a:pt x="0" y="825335"/>
                  </a:moveTo>
                  <a:cubicBezTo>
                    <a:pt x="14845" y="348343"/>
                    <a:pt x="369515" y="0"/>
                    <a:pt x="825335" y="0"/>
                  </a:cubicBezTo>
                  <a:cubicBezTo>
                    <a:pt x="1281155" y="0"/>
                    <a:pt x="1650670" y="369515"/>
                    <a:pt x="1650670" y="825335"/>
                  </a:cubicBezTo>
                  <a:cubicBezTo>
                    <a:pt x="1674421" y="871456"/>
                    <a:pt x="1334594" y="831272"/>
                    <a:pt x="878774" y="831272"/>
                  </a:cubicBezTo>
                  <a:lnTo>
                    <a:pt x="0" y="825335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6527800" y="5587341"/>
              <a:ext cx="694706" cy="423991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6527800" y="5231081"/>
              <a:ext cx="273132" cy="780251"/>
            </a:xfrm>
            <a:prstGeom prst="straightConnector1">
              <a:avLst/>
            </a:prstGeom>
            <a:ln>
              <a:solidFill>
                <a:schemeClr val="accent4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6260606" y="5231083"/>
              <a:ext cx="267194" cy="780249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5809344" y="5587341"/>
              <a:ext cx="718456" cy="423991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4589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745</Words>
  <Application>Microsoft Macintosh PowerPoint</Application>
  <PresentationFormat>On-screen Show (4:3)</PresentationFormat>
  <Paragraphs>170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Calibri</vt:lpstr>
      <vt:lpstr>Helvetica</vt:lpstr>
      <vt:lpstr>Mangal</vt:lpstr>
      <vt:lpstr>ＭＳ Ｐゴシック</vt:lpstr>
      <vt:lpstr>Symbol</vt:lpstr>
      <vt:lpstr>Wingdings</vt:lpstr>
      <vt:lpstr>Arial</vt:lpstr>
      <vt:lpstr>Office Theme</vt:lpstr>
      <vt:lpstr>Color &amp; Light</vt:lpstr>
      <vt:lpstr>Light</vt:lpstr>
      <vt:lpstr>Light</vt:lpstr>
      <vt:lpstr>Radiometric Units</vt:lpstr>
      <vt:lpstr>Radiant Energy (Q)</vt:lpstr>
      <vt:lpstr>Radiant Flux ()</vt:lpstr>
      <vt:lpstr>Radiant Intensity (I)</vt:lpstr>
      <vt:lpstr>Radiosity (B)</vt:lpstr>
      <vt:lpstr>Irradiance (E)</vt:lpstr>
      <vt:lpstr>Radiance (L)</vt:lpstr>
      <vt:lpstr>Spectral Graphs</vt:lpstr>
      <vt:lpstr>Color Perception</vt:lpstr>
      <vt:lpstr>Color Perception</vt:lpstr>
      <vt:lpstr>Metamers</vt:lpstr>
      <vt:lpstr>Color Basis</vt:lpstr>
      <vt:lpstr>Linear Bases</vt:lpstr>
      <vt:lpstr>Chromaticity</vt:lpstr>
      <vt:lpstr>RGB Gamut</vt:lpstr>
      <vt:lpstr>Subtractive</vt:lpstr>
      <vt:lpstr>White Points &amp; Color Temperature</vt:lpstr>
      <vt:lpstr>Nonlinear Color Spaces</vt:lpstr>
      <vt:lpstr>Nonlinear Perception</vt:lpstr>
      <vt:lpstr>Photometric Units</vt:lpstr>
      <vt:lpstr>Dynamic Range</vt:lpstr>
      <vt:lpstr>Tone Mapping</vt:lpstr>
      <vt:lpstr>Film Exposure</vt:lpstr>
      <vt:lpstr>Dynamic Range “Stops”</vt:lpstr>
    </vt:vector>
  </TitlesOfParts>
  <Company>UMBC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Light, Color &amp; Perception</dc:title>
  <dc:creator>Marc Olano</dc:creator>
  <cp:lastModifiedBy>Marc Olano</cp:lastModifiedBy>
  <cp:revision>36</cp:revision>
  <dcterms:created xsi:type="dcterms:W3CDTF">2011-11-29T13:16:20Z</dcterms:created>
  <dcterms:modified xsi:type="dcterms:W3CDTF">2017-12-07T23:11:30Z</dcterms:modified>
</cp:coreProperties>
</file>