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36" r:id="rId3"/>
    <p:sldId id="437" r:id="rId4"/>
    <p:sldId id="418" r:id="rId5"/>
    <p:sldId id="419" r:id="rId6"/>
    <p:sldId id="420" r:id="rId7"/>
    <p:sldId id="421" r:id="rId8"/>
    <p:sldId id="424" r:id="rId9"/>
    <p:sldId id="426" r:id="rId10"/>
    <p:sldId id="427" r:id="rId11"/>
    <p:sldId id="428" r:id="rId12"/>
    <p:sldId id="429" r:id="rId13"/>
    <p:sldId id="435" r:id="rId14"/>
    <p:sldId id="430" r:id="rId15"/>
    <p:sldId id="431" r:id="rId16"/>
    <p:sldId id="432" r:id="rId17"/>
    <p:sldId id="433" r:id="rId18"/>
    <p:sldId id="43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77"/>
    <p:restoredTop sz="94674"/>
  </p:normalViewPr>
  <p:slideViewPr>
    <p:cSldViewPr snapToGrid="0">
      <p:cViewPr varScale="1">
        <p:scale>
          <a:sx n="96" d="100"/>
          <a:sy n="96" d="100"/>
        </p:scale>
        <p:origin x="176" y="8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12</a:t>
            </a:fld>
            <a:endParaRPr lang="en-GB" smtClean="0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18</a:t>
            </a:fld>
            <a:endParaRPr lang="en-GB" smtClean="0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8" Type="http://schemas.openxmlformats.org/officeDocument/2006/relationships/image" Target="../media/image10.emf"/><Relationship Id="rId9" Type="http://schemas.openxmlformats.org/officeDocument/2006/relationships/image" Target="../media/image11.emf"/><Relationship Id="rId10" Type="http://schemas.openxmlformats.org/officeDocument/2006/relationships/image" Target="../media/image12.emf"/><Relationship Id="rId11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Graphics Pipeline</a:t>
            </a:r>
            <a:br>
              <a:rPr lang="en-US" smtClean="0">
                <a:ea typeface="+mj-ea"/>
                <a:cs typeface="+mj-cs"/>
              </a:rPr>
            </a:br>
            <a:r>
              <a:rPr lang="en-US" smtClean="0">
                <a:ea typeface="+mj-ea"/>
                <a:cs typeface="+mj-cs"/>
              </a:rPr>
              <a:t>Clipping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Compute each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First bit is the sign bit of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Second bit is 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min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Third bit is the sign bit of x</a:t>
            </a:r>
            <a:r>
              <a:rPr lang="en-GB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x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Forth bit is x – x</a:t>
            </a:r>
            <a:r>
              <a:rPr lang="en-GB" baseline="-33000">
                <a:latin typeface="Calibri" charset="0"/>
              </a:rPr>
              <a:t>min</a:t>
            </a:r>
            <a:r>
              <a:rPr lang="en-GB">
                <a:latin typeface="Calibri" charset="0"/>
              </a:rPr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609E-7C73-9C40-AE16-CC4B63ECBF00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both bit codes are zero – trivial accept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endpoints are both outside of same edge, they will share that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This can easily be computed as a logical </a:t>
            </a:r>
            <a:r>
              <a:rPr lang="en-GB" b="1">
                <a:latin typeface="Calibri" charset="0"/>
              </a:rPr>
              <a:t>and</a:t>
            </a:r>
            <a:r>
              <a:rPr lang="en-GB">
                <a:latin typeface="Calibri" charset="0"/>
              </a:rPr>
              <a:t> operation – trivial reject if non-zero result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not, then need to split line at clip edge, discard portion 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FF757-8BFE-434A-87B7-2FB3C9CF8E1C}" type="slidenum">
              <a:rPr lang="en-GB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60350"/>
            <a:ext cx="8709025" cy="117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14338" y="1576388"/>
            <a:ext cx="8294687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500" i="1" dirty="0" smtClean="0"/>
              <a:t>code1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endpoint1</a:t>
            </a:r>
          </a:p>
          <a:p>
            <a:pPr>
              <a:defRPr/>
            </a:pPr>
            <a:r>
              <a:rPr lang="en-GB" sz="2500" i="1" dirty="0" smtClean="0"/>
              <a:t>code2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endpoint2</a:t>
            </a:r>
          </a:p>
          <a:p>
            <a:pPr>
              <a:defRPr/>
            </a:pPr>
            <a:r>
              <a:rPr lang="en-GB" sz="2500" b="1" dirty="0" smtClean="0"/>
              <a:t>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== 0 &amp;&amp;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==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trivial_accept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 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!=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trivial_reject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</a:t>
            </a:r>
          </a:p>
          <a:p>
            <a:pPr>
              <a:defRPr/>
            </a:pPr>
            <a:r>
              <a:rPr lang="en-GB" sz="2500" dirty="0" smtClean="0"/>
              <a:t>	clip against left</a:t>
            </a:r>
          </a:p>
          <a:p>
            <a:pPr>
              <a:defRPr/>
            </a:pPr>
            <a:r>
              <a:rPr lang="en-GB" sz="2500" dirty="0" smtClean="0"/>
              <a:t>	clip against right</a:t>
            </a:r>
          </a:p>
          <a:p>
            <a:pPr>
              <a:defRPr/>
            </a:pPr>
            <a:r>
              <a:rPr lang="en-GB" sz="2500" dirty="0" smtClean="0"/>
              <a:t>	clip against bottom</a:t>
            </a:r>
          </a:p>
          <a:p>
            <a:pPr>
              <a:defRPr/>
            </a:pPr>
            <a:r>
              <a:rPr lang="en-GB" sz="2500" dirty="0" smtClean="0"/>
              <a:t>	clip against top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b="1" dirty="0" smtClean="0"/>
              <a:t>if </a:t>
            </a:r>
            <a:r>
              <a:rPr lang="en-GB" sz="2500" dirty="0" smtClean="0"/>
              <a:t>(anything is left)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	accept clipped segment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Homogeneous Clipping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Works for 3D planes</a:t>
            </a:r>
          </a:p>
          <a:p>
            <a:r>
              <a:rPr lang="en-US" dirty="0">
                <a:latin typeface="Calibri" charset="0"/>
              </a:rPr>
              <a:t>If point is inside clipping plane:</a:t>
            </a: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Point on line:</a:t>
            </a:r>
          </a:p>
          <a:p>
            <a:pPr>
              <a:lnSpc>
                <a:spcPct val="50000"/>
              </a:lnSpc>
            </a:pPr>
            <a:endParaRPr lang="en-US" dirty="0">
              <a:latin typeface="Calibri" charset="0"/>
            </a:endParaRPr>
          </a:p>
          <a:p>
            <a:r>
              <a:rPr lang="en-US" dirty="0" smtClean="0">
                <a:latin typeface="Calibri" charset="0"/>
              </a:rPr>
              <a:t>Intersection:</a:t>
            </a:r>
            <a:endParaRPr lang="en-US" dirty="0">
              <a:latin typeface="Calibri" charset="0"/>
            </a:endParaRP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908300"/>
            <a:ext cx="3721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3467100"/>
            <a:ext cx="4889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14800"/>
            <a:ext cx="2971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400" y="2895600"/>
            <a:ext cx="4673600" cy="368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8300" y="2921000"/>
            <a:ext cx="18923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3700" y="2921000"/>
            <a:ext cx="2527300" cy="31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5600" y="2921000"/>
            <a:ext cx="3835400" cy="304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3300" y="2921000"/>
            <a:ext cx="4457700" cy="317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95900" y="2832100"/>
            <a:ext cx="1447800" cy="393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6400" y="2857500"/>
            <a:ext cx="5054600" cy="44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Many cases (new edges, discarded edges)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Multiple polygons may result after clipping a single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69D68-8ECE-E243-8D32-9A7CE55A028A}" type="slidenum">
              <a:rPr lang="en-GB"/>
              <a:pPr>
                <a:defRPr/>
              </a:pPr>
              <a:t>14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3684588"/>
            <a:ext cx="554513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Divide and conquer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Simple problem is to clip polygon against a single infinite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40689-6D70-4145-A89C-D91D150A291B}" type="slidenum">
              <a:rPr lang="en-GB"/>
              <a:pPr>
                <a:defRPr/>
              </a:pPr>
              <a:t>15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4005263"/>
            <a:ext cx="4557712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Algorithm moves around the polygon from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  <a:r>
              <a:rPr lang="en-GB">
                <a:latin typeface="Calibri" charset="0"/>
              </a:rPr>
              <a:t>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1</a:t>
            </a:r>
            <a:r>
              <a:rPr lang="en-GB">
                <a:latin typeface="Calibri" charset="0"/>
              </a:rPr>
              <a:t> and then on back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Check (v</a:t>
            </a:r>
            <a:r>
              <a:rPr lang="en-GB" baseline="-25000">
                <a:latin typeface="Calibri" charset="0"/>
              </a:rPr>
              <a:t>i</a:t>
            </a:r>
            <a:r>
              <a:rPr lang="en-GB">
                <a:latin typeface="Calibri" charset="0"/>
              </a:rPr>
              <a:t> to v</a:t>
            </a:r>
            <a:r>
              <a:rPr lang="en-GB" baseline="-25000">
                <a:latin typeface="Calibri" charset="0"/>
              </a:rPr>
              <a:t>i+1</a:t>
            </a:r>
            <a:r>
              <a:rPr lang="en-GB">
                <a:latin typeface="Calibri" charset="0"/>
              </a:rPr>
              <a:t>) line against the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FF87-A338-4B43-B760-9443CBDDDC60}" type="slidenum">
              <a:rPr lang="en-GB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step, 1 of 4 possible cases arises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1) Edge is completely inside clip boundary, so add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to the output list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2)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is output as vertex because it intersects with boundary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3) Both vertices are outside boundary, so neither is output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4)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and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both added to output list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3731D-A681-004A-AF82-2E3C34DB72DD}" type="slidenum">
              <a:rPr lang="en-GB"/>
              <a:pPr>
                <a:defRPr/>
              </a:pPr>
              <a:t>17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395788"/>
            <a:ext cx="6888163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0675" y="1576388"/>
            <a:ext cx="8502650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for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pPr lvl="2"/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ComputeIntersection(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Output( ComputeIntersection( P, S,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800" b="1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no op</a:t>
            </a:r>
          </a:p>
          <a:p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Object-order approach to </a:t>
            </a:r>
            <a:r>
              <a:rPr lang="en-US" dirty="0" smtClean="0">
                <a:ea typeface="+mn-ea"/>
                <a:cs typeface="+mn-cs"/>
              </a:rPr>
              <a:t>rendering</a:t>
            </a: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2303462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Vertex Processing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3164087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Clipping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3988594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Rasterization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831160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Fragment Processing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4400" y="5673725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Visibility &amp; Blending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095500" y="2913062"/>
            <a:ext cx="0" cy="2510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095500" y="3773687"/>
            <a:ext cx="0" cy="214907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095500" y="4598194"/>
            <a:ext cx="0" cy="232966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095500" y="5440760"/>
            <a:ext cx="0" cy="24566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76600" y="2171858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Transformations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Vertex components of shading</a:t>
            </a:r>
            <a:endParaRPr lang="en-US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76600" y="323805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Find the visible parts of primitives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76600" y="4062562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Break primitives into fragments/pixels</a:t>
            </a:r>
            <a:endParaRPr lang="en-US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6600" y="4905128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Fragment components of shading</a:t>
            </a:r>
            <a:endParaRPr lang="en-US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76600" y="5747693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latin typeface="+mn-lt"/>
              </a:rPr>
              <a:t>Which do we see, how do they combine?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Clip?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Window sides</a:t>
            </a:r>
          </a:p>
          <a:p>
            <a:pPr lvl="1"/>
            <a:r>
              <a:rPr lang="en-US" dirty="0" smtClean="0"/>
              <a:t>Draw less</a:t>
            </a:r>
          </a:p>
          <a:p>
            <a:pPr lvl="1"/>
            <a:r>
              <a:rPr lang="en-US" dirty="0" smtClean="0"/>
              <a:t>Some rasterization algorithms need everything on screen</a:t>
            </a:r>
          </a:p>
          <a:p>
            <a:r>
              <a:rPr lang="en-US" dirty="0" smtClean="0"/>
              <a:t>Near</a:t>
            </a:r>
          </a:p>
          <a:p>
            <a:pPr lvl="1"/>
            <a:r>
              <a:rPr lang="en-US" dirty="0" smtClean="0"/>
              <a:t>Draw less</a:t>
            </a:r>
          </a:p>
          <a:p>
            <a:pPr lvl="1"/>
            <a:r>
              <a:rPr lang="en-US" b="1" dirty="0" smtClean="0"/>
              <a:t>Don’t divide by 0</a:t>
            </a:r>
            <a:endParaRPr lang="en-US" dirty="0" smtClean="0"/>
          </a:p>
          <a:p>
            <a:pPr lvl="1"/>
            <a:r>
              <a:rPr lang="en-US" b="1" dirty="0" smtClean="0"/>
              <a:t>Don’t divide by negative z</a:t>
            </a:r>
            <a:endParaRPr lang="en-US" dirty="0" smtClean="0"/>
          </a:p>
          <a:p>
            <a:r>
              <a:rPr lang="en-US" dirty="0" smtClean="0"/>
              <a:t>Far</a:t>
            </a:r>
          </a:p>
          <a:p>
            <a:pPr lvl="1"/>
            <a:r>
              <a:rPr lang="en-US" dirty="0" smtClean="0"/>
              <a:t>Draw less</a:t>
            </a:r>
          </a:p>
          <a:p>
            <a:pPr lvl="1"/>
            <a:r>
              <a:rPr lang="en-US" dirty="0" smtClean="0"/>
              <a:t>Constrain Z range</a:t>
            </a:r>
          </a:p>
        </p:txBody>
      </p:sp>
    </p:spTree>
    <p:extLst>
      <p:ext uri="{BB962C8B-B14F-4D97-AF65-F5344CB8AC3E}">
        <p14:creationId xmlns:p14="http://schemas.microsoft.com/office/powerpoint/2010/main" val="12523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Cull: decide not to draw an object at all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Clip: slice to keep </a:t>
            </a:r>
            <a:r>
              <a:rPr lang="en-GB" b="1">
                <a:latin typeface="Calibri" charset="0"/>
              </a:rPr>
              <a:t>just</a:t>
            </a:r>
            <a:r>
              <a:rPr lang="en-GB">
                <a:latin typeface="Calibri" charset="0"/>
              </a:rPr>
              <a:t> the visible parts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Reject: Entirely off-screen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Accept: Entirely on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E3641-A3FC-7B42-8841-95E9E827A31A}" type="slidenum">
              <a:rPr lang="en-GB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Lines intersecting a rectangular clip region are always clipped into a single line </a:t>
            </a:r>
            <a:r>
              <a:rPr lang="en-GB" dirty="0" smtClean="0">
                <a:latin typeface="Calibri" charset="0"/>
              </a:rPr>
              <a:t>segment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 smtClean="0">
                <a:latin typeface="Calibri" charset="0"/>
              </a:rPr>
              <a:t>Clip against one window edge at a time</a:t>
            </a:r>
            <a:endParaRPr lang="en-GB" dirty="0">
              <a:latin typeface="Calibr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4E2E4-9DA2-C848-9CBE-1A821C1CA167}" type="slidenum">
              <a:rPr lang="en-GB"/>
              <a:pPr>
                <a:defRPr/>
              </a:pPr>
              <a:t>5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3321050" y="3276600"/>
            <a:ext cx="0" cy="2933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86250" y="3276600"/>
            <a:ext cx="0" cy="2933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24100" y="4286250"/>
            <a:ext cx="29702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324100" y="5251450"/>
            <a:ext cx="29702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21050" y="4286250"/>
            <a:ext cx="96520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00250" y="5725209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Clip Rectangle</a:t>
            </a:r>
            <a:endParaRPr lang="en-US" sz="1800" dirty="0">
              <a:latin typeface="+mn-lt"/>
            </a:endParaRPr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 flipV="1">
            <a:off x="2559050" y="4768850"/>
            <a:ext cx="762000" cy="9461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63433" y="4286250"/>
            <a:ext cx="96520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3365821" y="4430296"/>
            <a:ext cx="448110" cy="781884"/>
            <a:chOff x="3365821" y="4430296"/>
            <a:chExt cx="448110" cy="781884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10643" y="487362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A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5821" y="443029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B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913438" y="4430296"/>
            <a:ext cx="448110" cy="781884"/>
            <a:chOff x="3365821" y="4430296"/>
            <a:chExt cx="448110" cy="781884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10643" y="487362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A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65821" y="443029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B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75" name="Group 7174"/>
          <p:cNvGrpSpPr/>
          <p:nvPr/>
        </p:nvGrpSpPr>
        <p:grpSpPr>
          <a:xfrm>
            <a:off x="3793370" y="3428861"/>
            <a:ext cx="425214" cy="1464230"/>
            <a:chOff x="3793370" y="3428861"/>
            <a:chExt cx="425214" cy="1464230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3944182" y="3598138"/>
              <a:ext cx="211696" cy="10242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4093171" y="35354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3878301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03985" y="4554537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C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793370" y="3428861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accent1"/>
                  </a:solidFill>
                  <a:latin typeface="+mn-lt"/>
                </a:rPr>
                <a:t>D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73" name="Group 7172"/>
          <p:cNvGrpSpPr/>
          <p:nvPr/>
        </p:nvGrpSpPr>
        <p:grpSpPr>
          <a:xfrm>
            <a:off x="3725824" y="4000536"/>
            <a:ext cx="362792" cy="349367"/>
            <a:chOff x="3725824" y="4000536"/>
            <a:chExt cx="362792" cy="349367"/>
          </a:xfrm>
        </p:grpSpPr>
        <p:sp>
          <p:nvSpPr>
            <p:cNvPr id="62" name="TextBox 61"/>
            <p:cNvSpPr txBox="1"/>
            <p:nvPr/>
          </p:nvSpPr>
          <p:spPr>
            <a:xfrm>
              <a:off x="3725824" y="4000536"/>
              <a:ext cx="3627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D’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950095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0" name="Group 7169"/>
          <p:cNvGrpSpPr/>
          <p:nvPr/>
        </p:nvGrpSpPr>
        <p:grpSpPr>
          <a:xfrm>
            <a:off x="6270700" y="4000536"/>
            <a:ext cx="481449" cy="892555"/>
            <a:chOff x="6270700" y="4000536"/>
            <a:chExt cx="481449" cy="892555"/>
          </a:xfrm>
        </p:grpSpPr>
        <p:sp>
          <p:nvSpPr>
            <p:cNvPr id="74" name="Oval 73"/>
            <p:cNvSpPr/>
            <p:nvPr/>
          </p:nvSpPr>
          <p:spPr>
            <a:xfrm>
              <a:off x="6423177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48861" y="4554537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C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70700" y="4000536"/>
              <a:ext cx="3627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D’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6485883" y="4286250"/>
              <a:ext cx="62707" cy="3206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6494971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80" name="Group 7179"/>
          <p:cNvGrpSpPr/>
          <p:nvPr/>
        </p:nvGrpSpPr>
        <p:grpSpPr>
          <a:xfrm>
            <a:off x="2070195" y="3228254"/>
            <a:ext cx="1175096" cy="1942067"/>
            <a:chOff x="2070195" y="3228254"/>
            <a:chExt cx="1175096" cy="1942067"/>
          </a:xfrm>
        </p:grpSpPr>
        <p:sp>
          <p:nvSpPr>
            <p:cNvPr id="90" name="Oval 89"/>
            <p:cNvSpPr/>
            <p:nvPr/>
          </p:nvSpPr>
          <p:spPr>
            <a:xfrm>
              <a:off x="2091965" y="475313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77" name="Straight Connector 7176"/>
            <p:cNvCxnSpPr/>
            <p:nvPr/>
          </p:nvCxnSpPr>
          <p:spPr>
            <a:xfrm flipV="1">
              <a:off x="2149368" y="3465342"/>
              <a:ext cx="725130" cy="135049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2816983" y="33975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070195" y="4831767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E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959635" y="3228254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F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87" name="Group 7186"/>
          <p:cNvGrpSpPr/>
          <p:nvPr/>
        </p:nvGrpSpPr>
        <p:grpSpPr>
          <a:xfrm>
            <a:off x="3617208" y="4318317"/>
            <a:ext cx="1172260" cy="1438669"/>
            <a:chOff x="3617208" y="4318317"/>
            <a:chExt cx="1172260" cy="1438669"/>
          </a:xfrm>
        </p:grpSpPr>
        <p:cxnSp>
          <p:nvCxnSpPr>
            <p:cNvPr id="7184" name="Straight Connector 7183"/>
            <p:cNvCxnSpPr/>
            <p:nvPr/>
          </p:nvCxnSpPr>
          <p:spPr>
            <a:xfrm flipV="1">
              <a:off x="3711757" y="4487594"/>
              <a:ext cx="733634" cy="9402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3649050" y="537448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4377995" y="4434985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617208" y="5418432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G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474958" y="4318317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H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88" name="Group 7187"/>
          <p:cNvGrpSpPr/>
          <p:nvPr/>
        </p:nvGrpSpPr>
        <p:grpSpPr>
          <a:xfrm>
            <a:off x="3793370" y="5188734"/>
            <a:ext cx="413804" cy="338554"/>
            <a:chOff x="3793370" y="5188734"/>
            <a:chExt cx="413804" cy="338554"/>
          </a:xfrm>
        </p:grpSpPr>
        <p:sp>
          <p:nvSpPr>
            <p:cNvPr id="113" name="Oval 112"/>
            <p:cNvSpPr/>
            <p:nvPr/>
          </p:nvSpPr>
          <p:spPr>
            <a:xfrm>
              <a:off x="3793370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841368" y="5188734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G’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89" name="Group 7188"/>
          <p:cNvGrpSpPr/>
          <p:nvPr/>
        </p:nvGrpSpPr>
        <p:grpSpPr>
          <a:xfrm>
            <a:off x="4228232" y="4608889"/>
            <a:ext cx="405068" cy="338554"/>
            <a:chOff x="4223543" y="4608889"/>
            <a:chExt cx="405068" cy="338554"/>
          </a:xfrm>
        </p:grpSpPr>
        <p:sp>
          <p:nvSpPr>
            <p:cNvPr id="116" name="Oval 115"/>
            <p:cNvSpPr/>
            <p:nvPr/>
          </p:nvSpPr>
          <p:spPr>
            <a:xfrm>
              <a:off x="4223543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62805" y="4608889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H’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200" name="Group 7199"/>
          <p:cNvGrpSpPr/>
          <p:nvPr/>
        </p:nvGrpSpPr>
        <p:grpSpPr>
          <a:xfrm>
            <a:off x="6338345" y="4608889"/>
            <a:ext cx="839930" cy="918399"/>
            <a:chOff x="6338345" y="4608889"/>
            <a:chExt cx="839930" cy="918399"/>
          </a:xfrm>
        </p:grpSpPr>
        <p:sp>
          <p:nvSpPr>
            <p:cNvPr id="131" name="TextBox 130"/>
            <p:cNvSpPr txBox="1"/>
            <p:nvPr/>
          </p:nvSpPr>
          <p:spPr>
            <a:xfrm>
              <a:off x="6812469" y="4608889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H’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cxnSp>
          <p:nvCxnSpPr>
            <p:cNvPr id="7198" name="Straight Connector 7197"/>
            <p:cNvCxnSpPr/>
            <p:nvPr/>
          </p:nvCxnSpPr>
          <p:spPr>
            <a:xfrm flipV="1">
              <a:off x="6399041" y="4684183"/>
              <a:ext cx="434862" cy="56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6773207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6338345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386343" y="5188734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G’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205" name="Group 7204"/>
          <p:cNvGrpSpPr/>
          <p:nvPr/>
        </p:nvGrpSpPr>
        <p:grpSpPr>
          <a:xfrm>
            <a:off x="3763379" y="4775994"/>
            <a:ext cx="1112128" cy="1371082"/>
            <a:chOff x="3763379" y="4775994"/>
            <a:chExt cx="1112128" cy="1371082"/>
          </a:xfrm>
        </p:grpSpPr>
        <p:cxnSp>
          <p:nvCxnSpPr>
            <p:cNvPr id="7202" name="Straight Connector 7201"/>
            <p:cNvCxnSpPr/>
            <p:nvPr/>
          </p:nvCxnSpPr>
          <p:spPr>
            <a:xfrm flipV="1">
              <a:off x="4038600" y="4943210"/>
              <a:ext cx="550334" cy="10342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/>
            <p:cNvSpPr/>
            <p:nvPr/>
          </p:nvSpPr>
          <p:spPr>
            <a:xfrm>
              <a:off x="3975893" y="591476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4526227" y="489309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763379" y="5808522"/>
              <a:ext cx="2359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accent1"/>
                  </a:solidFill>
                  <a:latin typeface="+mn-lt"/>
                </a:rPr>
                <a:t>I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625117" y="4775994"/>
              <a:ext cx="2503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J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206" name="Group 7205"/>
          <p:cNvGrpSpPr/>
          <p:nvPr/>
        </p:nvGrpSpPr>
        <p:grpSpPr>
          <a:xfrm>
            <a:off x="4228232" y="5437186"/>
            <a:ext cx="361034" cy="338554"/>
            <a:chOff x="4228232" y="5437186"/>
            <a:chExt cx="361034" cy="338554"/>
          </a:xfrm>
        </p:grpSpPr>
        <p:sp>
          <p:nvSpPr>
            <p:cNvPr id="145" name="Oval 144"/>
            <p:cNvSpPr/>
            <p:nvPr/>
          </p:nvSpPr>
          <p:spPr>
            <a:xfrm>
              <a:off x="4228232" y="5437187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302008" y="543718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+mn-lt"/>
                </a:rPr>
                <a:t>I’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207" name="Group 7206"/>
          <p:cNvGrpSpPr/>
          <p:nvPr/>
        </p:nvGrpSpPr>
        <p:grpSpPr>
          <a:xfrm>
            <a:off x="4370565" y="5182499"/>
            <a:ext cx="366917" cy="364636"/>
            <a:chOff x="4370565" y="5182499"/>
            <a:chExt cx="366917" cy="364636"/>
          </a:xfrm>
        </p:grpSpPr>
        <p:sp>
          <p:nvSpPr>
            <p:cNvPr id="100" name="TextBox 99"/>
            <p:cNvSpPr txBox="1"/>
            <p:nvPr/>
          </p:nvSpPr>
          <p:spPr>
            <a:xfrm>
              <a:off x="4435796" y="5208581"/>
              <a:ext cx="3016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accent1"/>
                  </a:solidFill>
                  <a:latin typeface="+mn-lt"/>
                </a:rPr>
                <a:t>J’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4370565" y="5182499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73050"/>
            <a:ext cx="8709025" cy="114617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 a point at (</a:t>
            </a:r>
            <a:r>
              <a:rPr lang="en-GB" i="1">
                <a:latin typeface="Calibri" charset="0"/>
              </a:rPr>
              <a:t>x</a:t>
            </a:r>
            <a:r>
              <a:rPr lang="en-GB">
                <a:latin typeface="Calibri" charset="0"/>
              </a:rPr>
              <a:t>,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585E5-6379-4F4A-98DD-6201CC2DB3B0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14638" y="2768600"/>
            <a:ext cx="34813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x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,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y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519488"/>
            <a:ext cx="3987800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endpoints are inside (AB)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One endpoint in, another end outside (CD)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outside (EF, GH, IJ)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1BBEB-9CE8-9049-9D91-232312C720BE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63" y="4284663"/>
            <a:ext cx="2481262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en-GB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First, endpoint pairs are checked for trivial acceptance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not, region checks are performed in order to trivially reject certain lines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x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lies outside (EF)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y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too lies outside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959C-387C-1641-BBEE-D5B423E7FC82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325938"/>
            <a:ext cx="22606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 dirty="0" smtClean="0">
                <a:ea typeface="+mj-ea"/>
                <a:cs typeface="+mj-cs"/>
              </a:rPr>
              <a:t>Cohen-Sutherland Line Clipping</a:t>
            </a:r>
            <a:endParaRPr lang="en-GB" dirty="0">
              <a:ea typeface="+mj-ea"/>
              <a:cs typeface="+mj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5216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  <a:cs typeface="+mn-cs"/>
              </a:rPr>
              <a:t>Create bit code for each </a:t>
            </a:r>
            <a:r>
              <a:rPr lang="en-GB" dirty="0" err="1" smtClean="0">
                <a:ea typeface="+mn-ea"/>
                <a:cs typeface="+mn-cs"/>
              </a:rPr>
              <a:t>endopint</a:t>
            </a:r>
            <a:endParaRPr lang="en-GB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Each region is assigned a </a:t>
            </a:r>
            <a:r>
              <a:rPr lang="en-GB" dirty="0" smtClean="0">
                <a:ea typeface="+mn-ea"/>
                <a:cs typeface="+mn-cs"/>
              </a:rPr>
              <a:t>4-bit </a:t>
            </a:r>
            <a:r>
              <a:rPr lang="en-GB" dirty="0">
                <a:ea typeface="+mn-ea"/>
                <a:cs typeface="+mn-cs"/>
              </a:rPr>
              <a:t>code </a:t>
            </a:r>
            <a:r>
              <a:rPr lang="en-GB" dirty="0" smtClean="0">
                <a:ea typeface="+mn-ea"/>
                <a:cs typeface="+mn-cs"/>
              </a:rPr>
              <a:t>(</a:t>
            </a:r>
            <a:r>
              <a:rPr lang="en-GB" dirty="0" err="1" smtClean="0">
                <a:ea typeface="+mn-ea"/>
                <a:cs typeface="+mn-cs"/>
              </a:rPr>
              <a:t>outcode</a:t>
            </a:r>
            <a:r>
              <a:rPr lang="en-GB" dirty="0" smtClean="0">
                <a:ea typeface="+mn-ea"/>
                <a:cs typeface="+mn-cs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 1</a:t>
            </a:r>
            <a:r>
              <a:rPr lang="en-GB" baseline="33000" dirty="0" smtClean="0">
                <a:ea typeface="+mn-ea"/>
              </a:rPr>
              <a:t>st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above top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</a:t>
            </a:r>
            <a:r>
              <a:rPr lang="en-GB" dirty="0">
                <a:ea typeface="+mn-ea"/>
              </a:rPr>
              <a:t> &gt;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2</a:t>
            </a:r>
            <a:r>
              <a:rPr lang="en-GB" baseline="33000" dirty="0" smtClean="0">
                <a:ea typeface="+mn-ea"/>
              </a:rPr>
              <a:t>nd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below </a:t>
            </a:r>
            <a:r>
              <a:rPr lang="en-GB" dirty="0" smtClean="0">
                <a:ea typeface="+mn-ea"/>
              </a:rPr>
              <a:t>bottom edge </a:t>
            </a:r>
            <a:endParaRPr lang="en-GB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 &lt;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min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3</a:t>
            </a:r>
            <a:r>
              <a:rPr lang="en-GB" baseline="33000" dirty="0" smtClean="0">
                <a:ea typeface="+mn-ea"/>
              </a:rPr>
              <a:t>rd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right of right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&gt; </a:t>
            </a:r>
            <a:r>
              <a:rPr lang="en-GB" i="1" dirty="0" err="1" smtClean="0">
                <a:ea typeface="+mn-ea"/>
              </a:rPr>
              <a:t>x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4</a:t>
            </a:r>
            <a:r>
              <a:rPr lang="en-GB" baseline="33000" dirty="0" smtClean="0">
                <a:ea typeface="+mn-ea"/>
              </a:rPr>
              <a:t>th</a:t>
            </a:r>
            <a:r>
              <a:rPr lang="en-GB" dirty="0" smtClean="0">
                <a:ea typeface="+mn-ea"/>
              </a:rPr>
              <a:t>  </a:t>
            </a:r>
            <a:r>
              <a:rPr lang="en-GB" dirty="0">
                <a:ea typeface="+mn-ea"/>
              </a:rPr>
              <a:t>bit – left of left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&lt;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C48DB-FF65-DF48-AC29-C68571AD5C7B}" type="slidenum">
              <a:rPr lang="en-GB"/>
              <a:pPr>
                <a:defRPr/>
              </a:pPr>
              <a:t>9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382963"/>
            <a:ext cx="34163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32833</TotalTime>
  <Words>659</Words>
  <Application>Microsoft Macintosh PowerPoint</Application>
  <PresentationFormat>On-screen Show (4:3)</PresentationFormat>
  <Paragraphs>177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DejaVu Sans</vt:lpstr>
      <vt:lpstr>Liberation Sans</vt:lpstr>
      <vt:lpstr>ＭＳ Ｐゴシック</vt:lpstr>
      <vt:lpstr>Times New Roman</vt:lpstr>
      <vt:lpstr>Arial</vt:lpstr>
      <vt:lpstr>Office Theme</vt:lpstr>
      <vt:lpstr>Graphics Pipeline Clipping</vt:lpstr>
      <vt:lpstr>Graphics Pipeline</vt:lpstr>
      <vt:lpstr>Why Clip?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</vt:vector>
  </TitlesOfParts>
  <Company> 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192</cp:revision>
  <cp:lastPrinted>2010-10-04T14:32:16Z</cp:lastPrinted>
  <dcterms:created xsi:type="dcterms:W3CDTF">1996-09-30T18:28:10Z</dcterms:created>
  <dcterms:modified xsi:type="dcterms:W3CDTF">2017-10-25T14:00:01Z</dcterms:modified>
</cp:coreProperties>
</file>