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258" r:id="rId2"/>
    <p:sldId id="331" r:id="rId3"/>
    <p:sldId id="330" r:id="rId4"/>
    <p:sldId id="332" r:id="rId5"/>
    <p:sldId id="333" r:id="rId6"/>
    <p:sldId id="334" r:id="rId7"/>
    <p:sldId id="335" r:id="rId8"/>
    <p:sldId id="312" r:id="rId9"/>
    <p:sldId id="311" r:id="rId10"/>
    <p:sldId id="313" r:id="rId11"/>
    <p:sldId id="314" r:id="rId12"/>
    <p:sldId id="344" r:id="rId13"/>
    <p:sldId id="345" r:id="rId14"/>
    <p:sldId id="346" r:id="rId15"/>
    <p:sldId id="348" r:id="rId16"/>
    <p:sldId id="349" r:id="rId17"/>
    <p:sldId id="320" r:id="rId18"/>
    <p:sldId id="347" r:id="rId19"/>
    <p:sldId id="350" r:id="rId20"/>
    <p:sldId id="299" r:id="rId21"/>
    <p:sldId id="300" r:id="rId22"/>
    <p:sldId id="323" r:id="rId23"/>
    <p:sldId id="324" r:id="rId24"/>
    <p:sldId id="325" r:id="rId25"/>
    <p:sldId id="33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BC5A2"/>
    <a:srgbClr val="00473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Objects="1">
      <p:cViewPr varScale="1">
        <p:scale>
          <a:sx n="84" d="100"/>
          <a:sy n="84" d="100"/>
        </p:scale>
        <p:origin x="-104" y="-416"/>
      </p:cViewPr>
      <p:guideLst>
        <p:guide orient="horz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FC30-36EE-E246-9868-77E79472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3F68D-8DCE-C04C-82F0-C852999D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BE779-9F08-F048-B307-BC8CACAE401E}" type="slidenum">
              <a:rPr lang="en-US"/>
              <a:pPr/>
              <a:t>1</a:t>
            </a:fld>
            <a:endParaRPr lang="en-US"/>
          </a:p>
        </p:txBody>
      </p:sp>
      <p:sp>
        <p:nvSpPr>
          <p:cNvPr id="103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E29FA-268E-5A44-90D2-DF82D871A1D4}" type="slidenum">
              <a:rPr lang="en-US"/>
              <a:pPr/>
              <a:t>10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F108E-A6ED-2C4B-B953-D92874DC6479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116DC-EB20-C14F-8994-3545CD59AFE4}" type="slidenum">
              <a:rPr lang="en-US"/>
              <a:pPr/>
              <a:t>12</a:t>
            </a:fld>
            <a:endParaRPr lang="en-US"/>
          </a:p>
        </p:txBody>
      </p:sp>
      <p:sp>
        <p:nvSpPr>
          <p:cNvPr id="1474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08CE1-D26B-AC42-897C-BC0BF2D26BA3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19CD3-55A8-924E-AB3E-5933D3413263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CD5CD2-01A0-3A48-8FDE-034126B17588}" type="slidenum">
              <a:rPr lang="en-GB"/>
              <a:pPr/>
              <a:t>17</a:t>
            </a:fld>
            <a:endParaRPr lang="en-GB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3369C-05FE-6248-9ACB-ADFD28275AB1}" type="slidenum">
              <a:rPr lang="en-US"/>
              <a:pPr/>
              <a:t>19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CFA88-9925-8441-B665-4EE1D92412A4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584B0-C440-E04D-AD10-33FF9ABBE89E}" type="slidenum">
              <a:rPr lang="en-US"/>
              <a:pPr/>
              <a:t>21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3BB128-7AD1-D742-A654-4F718430FE29}" type="slidenum">
              <a:rPr lang="en-GB"/>
              <a:pPr/>
              <a:t>22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7D244-0104-B24F-AAB3-9F099CF81FFB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901219-B2C3-D344-8645-97A09420CD4B}" type="slidenum">
              <a:rPr lang="en-GB"/>
              <a:pPr/>
              <a:t>23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AA0848-9D9F-4041-B5BF-06A7C3386B86}" type="slidenum">
              <a:rPr lang="en-GB"/>
              <a:pPr/>
              <a:t>24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ACC6B-1B98-9F43-8CE1-63E30A088A38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D28C6-5AEA-744C-9A2C-EC42CF63FA59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FD083-FF39-1A4D-B518-8A6ACEBB0B63}" type="slidenum">
              <a:rPr lang="en-US"/>
              <a:pPr/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F0715-7DAF-E544-A37B-638CE29DCA31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14FD1-53F9-4142-9ADA-AAB3BB6AD1C2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3CE97-47D4-F94F-A7F3-828FF50CFAAD}" type="slidenum">
              <a:rPr lang="en-US"/>
              <a:pPr/>
              <a:t>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118F4-5540-4343-B92E-73A43D8DB68A}" type="slidenum">
              <a:rPr lang="en-US"/>
              <a:pPr/>
              <a:t>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D94-D723-B04C-9B82-ACFBA04D2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1377-7CCC-1A47-BBD3-903EA2EFF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5B66-037C-DD49-9743-626C3F1D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7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F96298-2A6A-124D-8D09-B96C379D7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7CBC-A667-4744-9265-6636AD11A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F3E1-D3CB-3945-A51D-DEB7CDCA8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F482-9E6D-F14E-8144-B754521D2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FF22-DF57-F04A-94AA-733D8DE12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50E9-4B48-F746-A525-465A8BE21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1655-BCA8-0C49-8E01-97671D5E6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4B7-31BC-A746-B6A4-954DFD50C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646F-9F81-7D4C-A262-791649A6E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129A-76C4-8546-A653-F92923F13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dirty="0" smtClean="0"/>
              <a:t>Shading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(not real-time)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Testbed</a:t>
            </a:r>
            <a:r>
              <a:rPr lang="en-US" dirty="0"/>
              <a:t> </a:t>
            </a:r>
            <a:r>
              <a:rPr lang="en-US" sz="2400" dirty="0"/>
              <a:t>[</a:t>
            </a:r>
            <a:r>
              <a:rPr lang="en-US" sz="2400" dirty="0" err="1"/>
              <a:t>Whitted</a:t>
            </a:r>
            <a:r>
              <a:rPr lang="en-US" sz="2400" dirty="0"/>
              <a:t> and Weimer 1981]</a:t>
            </a:r>
            <a:endParaRPr lang="en-US" dirty="0"/>
          </a:p>
          <a:p>
            <a:r>
              <a:rPr lang="en-US" dirty="0"/>
              <a:t>Shade Trees </a:t>
            </a:r>
            <a:r>
              <a:rPr lang="en-US" sz="2400" dirty="0"/>
              <a:t>[Cook 1984]</a:t>
            </a:r>
            <a:endParaRPr lang="en-US" dirty="0"/>
          </a:p>
          <a:p>
            <a:r>
              <a:rPr lang="en-US" dirty="0"/>
              <a:t>Image Synthesizer </a:t>
            </a:r>
            <a:r>
              <a:rPr lang="en-US" sz="2400" dirty="0"/>
              <a:t>[</a:t>
            </a:r>
            <a:r>
              <a:rPr lang="en-US" sz="2400" dirty="0" err="1"/>
              <a:t>Perlin</a:t>
            </a:r>
            <a:r>
              <a:rPr lang="en-US" sz="2400" dirty="0"/>
              <a:t> 1985]</a:t>
            </a:r>
            <a:endParaRPr lang="en-US" dirty="0"/>
          </a:p>
          <a:p>
            <a:r>
              <a:rPr lang="en-US" dirty="0" err="1"/>
              <a:t>RenderMan</a:t>
            </a:r>
            <a:r>
              <a:rPr lang="en-US" dirty="0"/>
              <a:t> </a:t>
            </a:r>
            <a:r>
              <a:rPr lang="en-US" sz="2400" dirty="0"/>
              <a:t>[</a:t>
            </a:r>
            <a:r>
              <a:rPr lang="en-US" sz="2400" dirty="0" err="1"/>
              <a:t>Hanrahan</a:t>
            </a:r>
            <a:r>
              <a:rPr lang="en-US" sz="2400" dirty="0"/>
              <a:t> and Lawson 1990</a:t>
            </a:r>
            <a:r>
              <a:rPr lang="en-US" sz="2400" dirty="0" smtClean="0"/>
              <a:t>]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(real-time)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Custom HW </a:t>
            </a:r>
            <a:r>
              <a:rPr lang="en-US" sz="2000" dirty="0"/>
              <a:t>[Olano and </a:t>
            </a:r>
            <a:r>
              <a:rPr lang="en-US" sz="2000" dirty="0" err="1"/>
              <a:t>Lastra</a:t>
            </a:r>
            <a:r>
              <a:rPr lang="en-US" sz="2000" dirty="0"/>
              <a:t> 1998]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Multi-pass standard HW </a:t>
            </a:r>
            <a:r>
              <a:rPr lang="en-US" sz="2000" dirty="0"/>
              <a:t>[</a:t>
            </a:r>
            <a:r>
              <a:rPr lang="en-US" sz="2000" dirty="0" err="1" smtClean="0"/>
              <a:t>Peercy</a:t>
            </a:r>
            <a:r>
              <a:rPr lang="en-US" sz="2000" dirty="0" smtClean="0"/>
              <a:t>, Olano, </a:t>
            </a:r>
            <a:r>
              <a:rPr lang="en-US" sz="2000" dirty="0" err="1" smtClean="0"/>
              <a:t>Airey</a:t>
            </a:r>
            <a:r>
              <a:rPr lang="en-US" sz="2000" dirty="0" smtClean="0"/>
              <a:t> and </a:t>
            </a:r>
            <a:r>
              <a:rPr lang="en-US" sz="2000" dirty="0" err="1" smtClean="0"/>
              <a:t>Ungar</a:t>
            </a:r>
            <a:r>
              <a:rPr lang="en-US" sz="2000" dirty="0" smtClean="0"/>
              <a:t> 2000</a:t>
            </a:r>
            <a:r>
              <a:rPr lang="en-US" sz="2000" dirty="0"/>
              <a:t>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Register combiners </a:t>
            </a:r>
            <a:r>
              <a:rPr lang="en-US" sz="2000" dirty="0"/>
              <a:t>[NVIDIA 2000]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Vertex programs </a:t>
            </a:r>
            <a:r>
              <a:rPr lang="en-US" sz="2000" dirty="0"/>
              <a:t>[</a:t>
            </a:r>
            <a:r>
              <a:rPr lang="en-US" sz="2000" dirty="0" err="1"/>
              <a:t>Lindholm</a:t>
            </a:r>
            <a:r>
              <a:rPr lang="en-US" sz="2000" dirty="0"/>
              <a:t> et al. 2001]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Compiling to mixed HW </a:t>
            </a:r>
            <a:r>
              <a:rPr lang="en-US" sz="2000" dirty="0"/>
              <a:t>[</a:t>
            </a:r>
            <a:r>
              <a:rPr lang="en-US" sz="2000" dirty="0" err="1"/>
              <a:t>Proudfoot</a:t>
            </a:r>
            <a:r>
              <a:rPr lang="en-US" sz="2000" dirty="0"/>
              <a:t> et al. 2001]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Fragment programs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Standardized </a:t>
            </a:r>
            <a:r>
              <a:rPr lang="en-US" sz="2900" dirty="0" smtClean="0"/>
              <a:t>languages</a:t>
            </a:r>
          </a:p>
          <a:p>
            <a:pPr>
              <a:lnSpc>
                <a:spcPct val="90000"/>
              </a:lnSpc>
            </a:pPr>
            <a:r>
              <a:rPr lang="en-US" sz="2900" dirty="0" smtClean="0"/>
              <a:t>Compute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GLSL / HLSL</a:t>
            </a:r>
            <a:endParaRPr lang="en-US" dirty="0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Vertex, Geometry &amp; Fragment/Pixel</a:t>
            </a:r>
          </a:p>
          <a:p>
            <a:r>
              <a:rPr lang="en-US" dirty="0"/>
              <a:t>C-like, if/while/for</a:t>
            </a:r>
          </a:p>
          <a:p>
            <a:r>
              <a:rPr lang="en-US" dirty="0" err="1"/>
              <a:t>Structs</a:t>
            </a:r>
            <a:r>
              <a:rPr lang="en-US" dirty="0"/>
              <a:t> &amp; arrays</a:t>
            </a:r>
          </a:p>
          <a:p>
            <a:r>
              <a:rPr lang="en-US" dirty="0"/>
              <a:t>Float + small vector and </a:t>
            </a:r>
            <a:r>
              <a:rPr lang="en-US" dirty="0" smtClean="0"/>
              <a:t>matrix</a:t>
            </a:r>
          </a:p>
          <a:p>
            <a:pPr lvl="1"/>
            <a:r>
              <a:rPr lang="en-US" dirty="0" smtClean="0"/>
              <a:t>vec2, vec3, vec4, mat2, mat3, mat4</a:t>
            </a:r>
            <a:endParaRPr lang="en-US" dirty="0"/>
          </a:p>
          <a:p>
            <a:pPr lvl="1"/>
            <a:r>
              <a:rPr lang="en-US" dirty="0"/>
              <a:t>Swizzle &amp; mask (</a:t>
            </a:r>
            <a:r>
              <a:rPr lang="en-US" dirty="0" err="1"/>
              <a:t>a.xyz</a:t>
            </a:r>
            <a:r>
              <a:rPr lang="en-US" dirty="0"/>
              <a:t> = </a:t>
            </a:r>
            <a:r>
              <a:rPr lang="en-US" dirty="0" err="1"/>
              <a:t>b.xxw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5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GLSL / HLSL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math &amp; shading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Trigonometric, exponential, min, max, abs, …</a:t>
            </a:r>
          </a:p>
          <a:p>
            <a:pPr lvl="1"/>
            <a:r>
              <a:rPr lang="en-US" dirty="0" smtClean="0"/>
              <a:t>length, distance, normalize, dot, cross</a:t>
            </a:r>
            <a:endParaRPr lang="en-US" dirty="0"/>
          </a:p>
          <a:p>
            <a:pPr lvl="1"/>
            <a:r>
              <a:rPr lang="en-US" dirty="0" smtClean="0"/>
              <a:t>mix(a, b, t)</a:t>
            </a:r>
          </a:p>
          <a:p>
            <a:pPr lvl="1"/>
            <a:r>
              <a:rPr lang="en-US" dirty="0" smtClean="0"/>
              <a:t>clamp</a:t>
            </a:r>
            <a:r>
              <a:rPr lang="en-US" dirty="0" smtClean="0"/>
              <a:t>(t, a, b)</a:t>
            </a:r>
            <a:endParaRPr lang="en-US" dirty="0" smtClean="0"/>
          </a:p>
          <a:p>
            <a:pPr lvl="1"/>
            <a:r>
              <a:rPr lang="en-US" dirty="0" smtClean="0"/>
              <a:t>step(a, t), </a:t>
            </a:r>
            <a:r>
              <a:rPr lang="en-US" dirty="0" err="1" smtClean="0"/>
              <a:t>smoothstep</a:t>
            </a:r>
            <a:r>
              <a:rPr lang="en-US" dirty="0" smtClean="0"/>
              <a:t>(a, b, t)</a:t>
            </a:r>
          </a:p>
          <a:p>
            <a:pPr lvl="1"/>
            <a:r>
              <a:rPr lang="en-US" dirty="0" smtClean="0"/>
              <a:t>reflect, refract</a:t>
            </a:r>
          </a:p>
        </p:txBody>
      </p:sp>
    </p:spTree>
    <p:extLst>
      <p:ext uri="{BB962C8B-B14F-4D97-AF65-F5344CB8AC3E}">
        <p14:creationId xmlns:p14="http://schemas.microsoft.com/office/powerpoint/2010/main" val="41583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Shader</a:t>
            </a:r>
            <a:r>
              <a:rPr lang="en-US" dirty="0" smtClean="0"/>
              <a:t>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 as color</a:t>
            </a:r>
          </a:p>
          <a:p>
            <a:pPr lvl="1"/>
            <a:r>
              <a:rPr lang="en-US" dirty="0" smtClean="0"/>
              <a:t>Map intermediate values to 0-1</a:t>
            </a:r>
          </a:p>
          <a:p>
            <a:pPr lvl="1"/>
            <a:r>
              <a:rPr lang="en-US" dirty="0" smtClean="0"/>
              <a:t>Interpret results</a:t>
            </a:r>
          </a:p>
          <a:p>
            <a:r>
              <a:rPr lang="en-US" dirty="0" smtClean="0"/>
              <a:t>Hot reloading</a:t>
            </a:r>
          </a:p>
          <a:p>
            <a:pPr lvl="1"/>
            <a:r>
              <a:rPr lang="en-US" dirty="0" smtClean="0"/>
              <a:t>Make changes without changing viewpoint</a:t>
            </a:r>
          </a:p>
          <a:p>
            <a:r>
              <a:rPr lang="en-US" dirty="0" smtClean="0"/>
              <a:t>Conditional shading</a:t>
            </a:r>
          </a:p>
          <a:p>
            <a:pPr lvl="1"/>
            <a:r>
              <a:rPr lang="en-US" dirty="0" smtClean="0"/>
              <a:t>My favorite: vec4(-sign(x), sign(x), abs(x), 1)</a:t>
            </a:r>
          </a:p>
          <a:p>
            <a:r>
              <a:rPr lang="en-US" smtClean="0"/>
              <a:t>External debugging </a:t>
            </a:r>
            <a:r>
              <a:rPr lang="en-US" dirty="0" smtClean="0"/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/>
              <a:t>Vertex Demo:</a:t>
            </a:r>
            <a:br>
              <a:rPr kumimoji="0" lang="en-US"/>
            </a:br>
            <a:r>
              <a:rPr kumimoji="0" lang="en-US"/>
              <a:t>Blend Positions</a:t>
            </a:r>
          </a:p>
        </p:txBody>
      </p:sp>
      <p:pic>
        <p:nvPicPr>
          <p:cNvPr id="21507" name="Picture 3" descr="d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3657600"/>
            <a:ext cx="35226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u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1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/>
              <a:t>Vertex + Fragment Demo:</a:t>
            </a:r>
            <a:br>
              <a:rPr kumimoji="0" lang="en-US"/>
            </a:br>
            <a:r>
              <a:rPr kumimoji="0" lang="en-US"/>
              <a:t>Fresnel Environment Map</a:t>
            </a:r>
          </a:p>
        </p:txBody>
      </p:sp>
      <p:pic>
        <p:nvPicPr>
          <p:cNvPr id="84999" name="Picture 7" descr="e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du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5029200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du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19" name="Freeform 27"/>
          <p:cNvSpPr>
            <a:spLocks/>
          </p:cNvSpPr>
          <p:nvPr/>
        </p:nvSpPr>
        <p:spPr bwMode="auto">
          <a:xfrm>
            <a:off x="2609850" y="3919538"/>
            <a:ext cx="2209800" cy="671512"/>
          </a:xfrm>
          <a:custGeom>
            <a:avLst/>
            <a:gdLst>
              <a:gd name="T0" fmla="*/ 0 w 1392"/>
              <a:gd name="T1" fmla="*/ 0 h 423"/>
              <a:gd name="T2" fmla="*/ 397 w 1392"/>
              <a:gd name="T3" fmla="*/ 315 h 423"/>
              <a:gd name="T4" fmla="*/ 825 w 1392"/>
              <a:gd name="T5" fmla="*/ 82 h 423"/>
              <a:gd name="T6" fmla="*/ 1392 w 1392"/>
              <a:gd name="T7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2" h="423">
                <a:moveTo>
                  <a:pt x="0" y="0"/>
                </a:moveTo>
                <a:cubicBezTo>
                  <a:pt x="66" y="52"/>
                  <a:pt x="260" y="301"/>
                  <a:pt x="397" y="315"/>
                </a:cubicBezTo>
                <a:cubicBezTo>
                  <a:pt x="534" y="329"/>
                  <a:pt x="659" y="64"/>
                  <a:pt x="825" y="82"/>
                </a:cubicBezTo>
                <a:cubicBezTo>
                  <a:pt x="991" y="100"/>
                  <a:pt x="1274" y="352"/>
                  <a:pt x="1392" y="42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Freeform 28"/>
          <p:cNvSpPr>
            <a:spLocks/>
          </p:cNvSpPr>
          <p:nvPr/>
        </p:nvSpPr>
        <p:spPr bwMode="auto">
          <a:xfrm>
            <a:off x="4689475" y="3619500"/>
            <a:ext cx="350838" cy="471488"/>
          </a:xfrm>
          <a:custGeom>
            <a:avLst/>
            <a:gdLst>
              <a:gd name="T0" fmla="*/ 0 w 221"/>
              <a:gd name="T1" fmla="*/ 0 h 297"/>
              <a:gd name="T2" fmla="*/ 70 w 221"/>
              <a:gd name="T3" fmla="*/ 168 h 297"/>
              <a:gd name="T4" fmla="*/ 166 w 221"/>
              <a:gd name="T5" fmla="*/ 168 h 297"/>
              <a:gd name="T6" fmla="*/ 221 w 221"/>
              <a:gd name="T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297">
                <a:moveTo>
                  <a:pt x="0" y="0"/>
                </a:moveTo>
                <a:cubicBezTo>
                  <a:pt x="12" y="27"/>
                  <a:pt x="42" y="140"/>
                  <a:pt x="70" y="168"/>
                </a:cubicBezTo>
                <a:cubicBezTo>
                  <a:pt x="98" y="196"/>
                  <a:pt x="141" y="147"/>
                  <a:pt x="166" y="168"/>
                </a:cubicBezTo>
                <a:cubicBezTo>
                  <a:pt x="191" y="189"/>
                  <a:pt x="210" y="270"/>
                  <a:pt x="221" y="29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Freeform 29"/>
          <p:cNvSpPr>
            <a:spLocks/>
          </p:cNvSpPr>
          <p:nvPr/>
        </p:nvSpPr>
        <p:spPr bwMode="auto">
          <a:xfrm>
            <a:off x="5349875" y="4114800"/>
            <a:ext cx="898525" cy="534988"/>
          </a:xfrm>
          <a:custGeom>
            <a:avLst/>
            <a:gdLst>
              <a:gd name="T0" fmla="*/ 566 w 566"/>
              <a:gd name="T1" fmla="*/ 0 h 337"/>
              <a:gd name="T2" fmla="*/ 429 w 566"/>
              <a:gd name="T3" fmla="*/ 148 h 337"/>
              <a:gd name="T4" fmla="*/ 290 w 566"/>
              <a:gd name="T5" fmla="*/ 79 h 337"/>
              <a:gd name="T6" fmla="*/ 0 w 566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337">
                <a:moveTo>
                  <a:pt x="566" y="0"/>
                </a:moveTo>
                <a:cubicBezTo>
                  <a:pt x="543" y="25"/>
                  <a:pt x="475" y="135"/>
                  <a:pt x="429" y="148"/>
                </a:cubicBezTo>
                <a:cubicBezTo>
                  <a:pt x="383" y="161"/>
                  <a:pt x="361" y="48"/>
                  <a:pt x="290" y="79"/>
                </a:cubicBezTo>
                <a:cubicBezTo>
                  <a:pt x="219" y="110"/>
                  <a:pt x="60" y="283"/>
                  <a:pt x="0" y="33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Freeform 30"/>
          <p:cNvSpPr>
            <a:spLocks/>
          </p:cNvSpPr>
          <p:nvPr/>
        </p:nvSpPr>
        <p:spPr bwMode="auto">
          <a:xfrm>
            <a:off x="1209675" y="4240213"/>
            <a:ext cx="590550" cy="779462"/>
          </a:xfrm>
          <a:custGeom>
            <a:avLst/>
            <a:gdLst>
              <a:gd name="T0" fmla="*/ 0 w 372"/>
              <a:gd name="T1" fmla="*/ 491 h 491"/>
              <a:gd name="T2" fmla="*/ 102 w 372"/>
              <a:gd name="T3" fmla="*/ 209 h 491"/>
              <a:gd name="T4" fmla="*/ 294 w 372"/>
              <a:gd name="T5" fmla="*/ 257 h 491"/>
              <a:gd name="T6" fmla="*/ 372 w 372"/>
              <a:gd name="T7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491">
                <a:moveTo>
                  <a:pt x="0" y="491"/>
                </a:moveTo>
                <a:cubicBezTo>
                  <a:pt x="17" y="445"/>
                  <a:pt x="53" y="248"/>
                  <a:pt x="102" y="209"/>
                </a:cubicBezTo>
                <a:cubicBezTo>
                  <a:pt x="151" y="170"/>
                  <a:pt x="249" y="292"/>
                  <a:pt x="294" y="257"/>
                </a:cubicBezTo>
                <a:cubicBezTo>
                  <a:pt x="339" y="222"/>
                  <a:pt x="356" y="54"/>
                  <a:pt x="37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Shading Methods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Repeating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mod, sin</a:t>
            </a:r>
          </a:p>
          <a:p>
            <a:pPr lvl="1"/>
            <a:r>
              <a:rPr lang="en-US" dirty="0" smtClean="0"/>
              <a:t>Divide and floor</a:t>
            </a:r>
          </a:p>
          <a:p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Implicit form: is this pixel inside</a:t>
            </a:r>
          </a:p>
          <a:p>
            <a:r>
              <a:rPr lang="en-US" dirty="0" smtClean="0"/>
              <a:t>Color tables</a:t>
            </a:r>
          </a:p>
          <a:p>
            <a:r>
              <a:rPr lang="en-US" dirty="0" smtClean="0"/>
              <a:t>Noise or computed patterns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A65E-3555-EA45-A6D6-4634D7F4C9F6}" type="slidenum">
              <a:rPr lang="en-GB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064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752600" y="2286000"/>
            <a:ext cx="6096000" cy="3200400"/>
          </a:xfrm>
          <a:prstGeom prst="rect">
            <a:avLst/>
          </a:prstGeom>
          <a:solidFill>
            <a:srgbClr val="ABA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828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733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638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7543800" y="4648200"/>
            <a:ext cx="3048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752600" y="3657600"/>
            <a:ext cx="914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895600" y="36576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800600" y="36576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6705600" y="3657600"/>
            <a:ext cx="11430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828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3733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5638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7543800" y="2667000"/>
            <a:ext cx="3048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752600" y="2286000"/>
            <a:ext cx="914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2895600" y="2286000"/>
            <a:ext cx="1676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4800600" y="2286000"/>
            <a:ext cx="1676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6705600" y="2286000"/>
            <a:ext cx="11430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1814512" y="57150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 flipH="1">
            <a:off x="3719512" y="5715000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18145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34909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Line 23"/>
          <p:cNvSpPr>
            <a:spLocks noChangeShapeType="1"/>
          </p:cNvSpPr>
          <p:nvPr/>
        </p:nvSpPr>
        <p:spPr bwMode="auto">
          <a:xfrm>
            <a:off x="37195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1814512" y="5715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imes" charset="0"/>
              </a:rPr>
              <a:t>width</a:t>
            </a: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4252912" y="6096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" charset="0"/>
              </a:rPr>
              <a:t>gap</a:t>
            </a:r>
          </a:p>
        </p:txBody>
      </p:sp>
      <p:cxnSp>
        <p:nvCxnSpPr>
          <p:cNvPr id="99354" name="AutoShape 26"/>
          <p:cNvCxnSpPr>
            <a:cxnSpLocks noChangeShapeType="1"/>
            <a:stCxn id="99353" idx="1"/>
            <a:endCxn id="99365" idx="2"/>
          </p:cNvCxnSpPr>
          <p:nvPr/>
        </p:nvCxnSpPr>
        <p:spPr bwMode="auto">
          <a:xfrm rot="10800000">
            <a:off x="3605212" y="5867400"/>
            <a:ext cx="6477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7924800" y="4419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7924800" y="46482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7924800" y="54102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8" name="Line 30"/>
          <p:cNvSpPr>
            <a:spLocks noChangeShapeType="1"/>
          </p:cNvSpPr>
          <p:nvPr/>
        </p:nvSpPr>
        <p:spPr bwMode="auto">
          <a:xfrm>
            <a:off x="8077200" y="4648200"/>
            <a:ext cx="158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8077200" y="41148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8099425" y="4724400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height</a:t>
            </a:r>
          </a:p>
        </p:txBody>
      </p:sp>
      <p:sp>
        <p:nvSpPr>
          <p:cNvPr id="99361" name="Text Box 33"/>
          <p:cNvSpPr txBox="1">
            <a:spLocks noChangeArrowheads="1"/>
          </p:cNvSpPr>
          <p:nvPr/>
        </p:nvSpPr>
        <p:spPr bwMode="auto">
          <a:xfrm>
            <a:off x="7772400" y="3657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gap</a:t>
            </a:r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1828800" y="2819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" charset="0"/>
              </a:rPr>
              <a:t>brick</a:t>
            </a:r>
          </a:p>
        </p:txBody>
      </p:sp>
      <p:sp>
        <p:nvSpPr>
          <p:cNvPr id="99363" name="Text Box 35"/>
          <p:cNvSpPr txBox="1">
            <a:spLocks noChangeArrowheads="1"/>
          </p:cNvSpPr>
          <p:nvPr/>
        </p:nvSpPr>
        <p:spPr bwMode="auto">
          <a:xfrm>
            <a:off x="3962400" y="2286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mortar</a:t>
            </a:r>
          </a:p>
        </p:txBody>
      </p:sp>
      <p:sp>
        <p:nvSpPr>
          <p:cNvPr id="9936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Brick Demo</a:t>
            </a:r>
            <a:endParaRPr lang="en-US" dirty="0"/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3490912" y="55626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Noise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dirty="0"/>
              <a:t>Controlled, repeatable randomness</a:t>
            </a:r>
          </a:p>
          <a:p>
            <a:pPr lvl="1"/>
            <a:r>
              <a:rPr kumimoji="0" lang="en-US" dirty="0"/>
              <a:t>Still </a:t>
            </a:r>
            <a:r>
              <a:rPr kumimoji="0" lang="en-US"/>
              <a:t>spotty </a:t>
            </a:r>
            <a:r>
              <a:rPr lang="en-US" smtClean="0"/>
              <a:t>GPU </a:t>
            </a:r>
            <a:r>
              <a:rPr kumimoji="0" lang="en-US" smtClean="0"/>
              <a:t>implementation</a:t>
            </a:r>
            <a:endParaRPr kumimoji="0" lang="en-US" dirty="0"/>
          </a:p>
          <a:p>
            <a:pPr lvl="1"/>
            <a:r>
              <a:rPr kumimoji="0" lang="en-US" dirty="0"/>
              <a:t>Can use texture or compute</a:t>
            </a:r>
          </a:p>
        </p:txBody>
      </p:sp>
      <p:pic>
        <p:nvPicPr>
          <p:cNvPr id="78852" name="Picture 4" descr="d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9188"/>
            <a:ext cx="3352800" cy="31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35338"/>
            <a:ext cx="4038600" cy="27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"/>
          <a:stretch>
            <a:fillRect/>
          </a:stretch>
        </p:blipFill>
        <p:spPr bwMode="auto">
          <a:xfrm>
            <a:off x="6130925" y="3979863"/>
            <a:ext cx="3013075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1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RenderMan</a:t>
            </a:r>
            <a:endParaRPr lang="en-GB" dirty="0"/>
          </a:p>
        </p:txBody>
      </p:sp>
      <p:sp>
        <p:nvSpPr>
          <p:cNvPr id="81955" name="Text Box 1059"/>
          <p:cNvSpPr txBox="1">
            <a:spLocks noChangeArrowheads="1"/>
          </p:cNvSpPr>
          <p:nvPr/>
        </p:nvSpPr>
        <p:spPr bwMode="auto">
          <a:xfrm>
            <a:off x="4852988" y="2895600"/>
            <a:ext cx="189230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Light</a:t>
            </a:r>
          </a:p>
        </p:txBody>
      </p:sp>
      <p:sp>
        <p:nvSpPr>
          <p:cNvPr id="81957" name="Text Box 1061"/>
          <p:cNvSpPr txBox="1">
            <a:spLocks noChangeArrowheads="1"/>
          </p:cNvSpPr>
          <p:nvPr/>
        </p:nvSpPr>
        <p:spPr bwMode="auto">
          <a:xfrm>
            <a:off x="2398713" y="2182813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Displacement</a:t>
            </a:r>
          </a:p>
        </p:txBody>
      </p:sp>
      <p:sp>
        <p:nvSpPr>
          <p:cNvPr id="81958" name="Text Box 1062"/>
          <p:cNvSpPr txBox="1">
            <a:spLocks noChangeArrowheads="1"/>
          </p:cNvSpPr>
          <p:nvPr/>
        </p:nvSpPr>
        <p:spPr bwMode="auto">
          <a:xfrm>
            <a:off x="2398713" y="28956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cs typeface="HG Mincho Light J" charset="0"/>
              </a:rPr>
              <a:t>Surface</a:t>
            </a:r>
            <a:endParaRPr lang="en-GB" sz="2400" dirty="0">
              <a:cs typeface="HG Mincho Light J" charset="0"/>
            </a:endParaRPr>
          </a:p>
        </p:txBody>
      </p:sp>
      <p:sp>
        <p:nvSpPr>
          <p:cNvPr id="81959" name="Text Box 1063"/>
          <p:cNvSpPr txBox="1">
            <a:spLocks noChangeArrowheads="1"/>
          </p:cNvSpPr>
          <p:nvPr/>
        </p:nvSpPr>
        <p:spPr bwMode="auto">
          <a:xfrm>
            <a:off x="2398713" y="35814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Volume</a:t>
            </a:r>
          </a:p>
        </p:txBody>
      </p:sp>
      <p:sp>
        <p:nvSpPr>
          <p:cNvPr id="81960" name="Text Box 1064"/>
          <p:cNvSpPr txBox="1">
            <a:spLocks noChangeArrowheads="1"/>
          </p:cNvSpPr>
          <p:nvPr/>
        </p:nvSpPr>
        <p:spPr bwMode="auto">
          <a:xfrm>
            <a:off x="2398713" y="42672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Imager</a:t>
            </a:r>
          </a:p>
        </p:txBody>
      </p:sp>
      <p:cxnSp>
        <p:nvCxnSpPr>
          <p:cNvPr id="81961" name="AutoShape 1065"/>
          <p:cNvCxnSpPr>
            <a:cxnSpLocks noChangeShapeType="1"/>
            <a:stCxn id="81959" idx="1"/>
            <a:endCxn id="81957" idx="1"/>
          </p:cNvCxnSpPr>
          <p:nvPr/>
        </p:nvCxnSpPr>
        <p:spPr bwMode="auto">
          <a:xfrm rot="10800000">
            <a:off x="2398713" y="2403477"/>
            <a:ext cx="12700" cy="1398587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4" name="AutoShape 1068"/>
          <p:cNvCxnSpPr>
            <a:cxnSpLocks noChangeShapeType="1"/>
            <a:endCxn id="81957" idx="0"/>
          </p:cNvCxnSpPr>
          <p:nvPr/>
        </p:nvCxnSpPr>
        <p:spPr bwMode="auto">
          <a:xfrm>
            <a:off x="3449638" y="1905000"/>
            <a:ext cx="0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5" name="AutoShape 1069"/>
          <p:cNvCxnSpPr>
            <a:cxnSpLocks noChangeShapeType="1"/>
            <a:stCxn id="81957" idx="2"/>
            <a:endCxn id="81958" idx="0"/>
          </p:cNvCxnSpPr>
          <p:nvPr/>
        </p:nvCxnSpPr>
        <p:spPr bwMode="auto">
          <a:xfrm>
            <a:off x="3449638" y="2624138"/>
            <a:ext cx="0" cy="271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6" name="AutoShape 1070"/>
          <p:cNvCxnSpPr>
            <a:cxnSpLocks noChangeShapeType="1"/>
            <a:stCxn id="81958" idx="2"/>
            <a:endCxn id="81959" idx="0"/>
          </p:cNvCxnSpPr>
          <p:nvPr/>
        </p:nvCxnSpPr>
        <p:spPr bwMode="auto">
          <a:xfrm>
            <a:off x="3449638" y="33369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7" name="AutoShape 1071"/>
          <p:cNvCxnSpPr>
            <a:cxnSpLocks noChangeShapeType="1"/>
            <a:stCxn id="81959" idx="2"/>
            <a:endCxn id="81960" idx="0"/>
          </p:cNvCxnSpPr>
          <p:nvPr/>
        </p:nvCxnSpPr>
        <p:spPr bwMode="auto">
          <a:xfrm>
            <a:off x="3449638" y="40227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8" name="AutoShape 1072"/>
          <p:cNvCxnSpPr>
            <a:cxnSpLocks noChangeShapeType="1"/>
            <a:stCxn id="81958" idx="3"/>
            <a:endCxn id="81955" idx="1"/>
          </p:cNvCxnSpPr>
          <p:nvPr/>
        </p:nvCxnSpPr>
        <p:spPr bwMode="auto">
          <a:xfrm>
            <a:off x="4500563" y="3116263"/>
            <a:ext cx="352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9" name="AutoShape 1073"/>
          <p:cNvCxnSpPr>
            <a:cxnSpLocks noChangeShapeType="1"/>
            <a:stCxn id="81960" idx="2"/>
          </p:cNvCxnSpPr>
          <p:nvPr/>
        </p:nvCxnSpPr>
        <p:spPr bwMode="auto">
          <a:xfrm>
            <a:off x="3449638" y="47085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10010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iNoi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48175"/>
            <a:ext cx="36576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Noise Characteristics</a:t>
            </a:r>
          </a:p>
        </p:txBody>
      </p:sp>
      <p:sp>
        <p:nvSpPr>
          <p:cNvPr id="9524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Repeatable</a:t>
            </a:r>
          </a:p>
          <a:p>
            <a:r>
              <a:rPr lang="en-US" dirty="0"/>
              <a:t>Locally continuous but distant points </a:t>
            </a:r>
            <a:r>
              <a:rPr lang="en-US" dirty="0" err="1"/>
              <a:t>uncorrolated</a:t>
            </a:r>
            <a:endParaRPr lang="en-US" dirty="0"/>
          </a:p>
          <a:p>
            <a:r>
              <a:rPr lang="en-US" dirty="0"/>
              <a:t>values </a:t>
            </a:r>
            <a:endParaRPr lang="en-US" dirty="0" smtClean="0"/>
          </a:p>
          <a:p>
            <a:pPr lvl="1"/>
            <a:r>
              <a:rPr lang="en-US" dirty="0" err="1" smtClean="0"/>
              <a:t>RenderMan</a:t>
            </a:r>
            <a:r>
              <a:rPr lang="en-US" dirty="0" smtClean="0"/>
              <a:t> [0,1], average 0.5</a:t>
            </a:r>
          </a:p>
          <a:p>
            <a:pPr lvl="1"/>
            <a:r>
              <a:rPr lang="en-US" dirty="0" err="1" smtClean="0"/>
              <a:t>Perlin’s</a:t>
            </a:r>
            <a:r>
              <a:rPr lang="en-US" dirty="0" smtClean="0"/>
              <a:t> [-1,1], average 0</a:t>
            </a:r>
          </a:p>
          <a:p>
            <a:r>
              <a:rPr lang="en-US" dirty="0" smtClean="0"/>
              <a:t>1</a:t>
            </a:r>
            <a:r>
              <a:rPr lang="en-US" dirty="0"/>
              <a:t>/2 – 1 cycle per unit</a:t>
            </a:r>
          </a:p>
          <a:p>
            <a:r>
              <a:rPr lang="en-US" dirty="0"/>
              <a:t>Versions for </a:t>
            </a:r>
            <a:r>
              <a:rPr lang="en-US" dirty="0" smtClean="0"/>
              <a:t>1D-4D </a:t>
            </a:r>
            <a:r>
              <a:rPr lang="en-US" dirty="0"/>
              <a:t>input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Noise Subtleties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200" dirty="0"/>
              <a:t>Many noise functions based on a </a:t>
            </a:r>
            <a:r>
              <a:rPr kumimoji="0" lang="en-US" sz="2200" i="1" dirty="0"/>
              <a:t>lattice</a:t>
            </a:r>
            <a:endParaRPr kumimoji="0" lang="en-US" sz="2200" dirty="0"/>
          </a:p>
          <a:p>
            <a:pPr lvl="1"/>
            <a:r>
              <a:rPr kumimoji="0" lang="en-US" sz="1800" dirty="0" smtClean="0"/>
              <a:t>Piecewise function between integer </a:t>
            </a:r>
            <a:r>
              <a:rPr kumimoji="0" lang="en-US" sz="1800" dirty="0"/>
              <a:t>coordinates</a:t>
            </a:r>
          </a:p>
          <a:p>
            <a:pPr lvl="1"/>
            <a:r>
              <a:rPr kumimoji="0" lang="en-US" sz="1800" dirty="0"/>
              <a:t>Hash of integer coordinates </a:t>
            </a:r>
            <a:r>
              <a:rPr kumimoji="0" lang="en-US" sz="1800" dirty="0">
                <a:sym typeface="Symbol" charset="0"/>
              </a:rPr>
              <a:t> control points</a:t>
            </a:r>
            <a:endParaRPr kumimoji="0" lang="en-US" sz="1800" dirty="0"/>
          </a:p>
          <a:p>
            <a:r>
              <a:rPr kumimoji="0" lang="en-US" sz="2200" dirty="0"/>
              <a:t>Interpolating </a:t>
            </a:r>
            <a:r>
              <a:rPr kumimoji="0" lang="en-US" sz="2200" i="1" dirty="0"/>
              <a:t>values</a:t>
            </a:r>
            <a:r>
              <a:rPr kumimoji="0" lang="en-US" sz="2200" dirty="0"/>
              <a:t> easy but poor</a:t>
            </a:r>
          </a:p>
          <a:p>
            <a:pPr lvl="1"/>
            <a:r>
              <a:rPr kumimoji="0" lang="en-US" sz="1800" dirty="0"/>
              <a:t>Even with higher-order interpolation</a:t>
            </a:r>
          </a:p>
          <a:p>
            <a:r>
              <a:rPr kumimoji="0" lang="en-US" sz="2200" dirty="0" err="1" smtClean="0"/>
              <a:t>Perlin</a:t>
            </a:r>
            <a:r>
              <a:rPr lang="en-US" sz="2200" dirty="0" err="1" smtClean="0"/>
              <a:t>’</a:t>
            </a:r>
            <a:r>
              <a:rPr kumimoji="0" lang="en-US" sz="2200" dirty="0" err="1" smtClean="0"/>
              <a:t>s</a:t>
            </a:r>
            <a:r>
              <a:rPr kumimoji="0" lang="en-US" sz="2200" dirty="0" smtClean="0"/>
              <a:t> </a:t>
            </a:r>
            <a:r>
              <a:rPr kumimoji="0" lang="en-US" sz="2200" dirty="0"/>
              <a:t>noise </a:t>
            </a:r>
          </a:p>
          <a:p>
            <a:pPr lvl="1"/>
            <a:r>
              <a:rPr kumimoji="0" lang="en-US" sz="1800" dirty="0"/>
              <a:t>Passes through 0 at each integer</a:t>
            </a:r>
          </a:p>
          <a:p>
            <a:pPr lvl="1"/>
            <a:r>
              <a:rPr kumimoji="0" lang="en-US" sz="1800" dirty="0"/>
              <a:t>Hash gives </a:t>
            </a:r>
            <a:r>
              <a:rPr kumimoji="0" lang="en-US" sz="1800" i="1" dirty="0"/>
              <a:t>gradient</a:t>
            </a:r>
            <a:endParaRPr kumimoji="0" lang="en-US" sz="1800" dirty="0"/>
          </a:p>
        </p:txBody>
      </p:sp>
      <p:pic>
        <p:nvPicPr>
          <p:cNvPr id="96260" name="Picture 4" descr="vLerp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719388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vFad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719388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3" name="Picture 7" descr="iNoise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4913"/>
            <a:ext cx="2743200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 smtClean="0"/>
              <a:t>Perlin</a:t>
            </a:r>
            <a:r>
              <a:rPr lang="en-GB" dirty="0" smtClean="0"/>
              <a:t> Noise in </a:t>
            </a:r>
            <a:r>
              <a:rPr lang="en-GB" dirty="0" err="1" smtClean="0"/>
              <a:t>RenderMan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EAC-6895-DB45-A565-77346F111BB3}" type="slidenum">
              <a:rPr lang="en-GB"/>
              <a:pPr/>
              <a:t>22</a:t>
            </a:fld>
            <a:endParaRPr lang="en-GB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0" y="2743200"/>
            <a:ext cx="4805280" cy="36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563286"/>
            <a:ext cx="7924800" cy="79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</a:pPr>
            <a:r>
              <a:rPr lang="en-GB" sz="2400" dirty="0" err="1" smtClean="0">
                <a:latin typeface="Courier"/>
                <a:cs typeface="Courier"/>
              </a:rPr>
              <a:t>Ci</a:t>
            </a:r>
            <a:r>
              <a:rPr lang="en-GB" sz="2400" dirty="0" smtClean="0">
                <a:latin typeface="Courier"/>
                <a:cs typeface="Courier"/>
              </a:rPr>
              <a:t> = float noise(floor(1/</a:t>
            </a:r>
            <a:r>
              <a:rPr lang="en-GB" sz="2400" smtClean="0">
                <a:latin typeface="Courier"/>
                <a:cs typeface="Courier"/>
              </a:rPr>
              <a:t>t)*P</a:t>
            </a:r>
            <a:r>
              <a:rPr lang="en-GB" sz="2400" dirty="0" smtClean="0">
                <a:latin typeface="Courier"/>
                <a:cs typeface="Courier"/>
              </a:rPr>
              <a:t>);</a:t>
            </a:r>
          </a:p>
          <a:p>
            <a:pPr>
              <a:lnSpc>
                <a:spcPct val="94000"/>
              </a:lnSpc>
            </a:pPr>
            <a:endParaRPr lang="en-GB" sz="2400" dirty="0">
              <a:latin typeface="Liberation Mon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8373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5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39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72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0478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5874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36805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12811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51093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8207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3748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13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D18F8D8-7EF4-BC40-9CCC-95EA21831C05}" type="slidenum">
              <a:rPr lang="en-GB"/>
              <a:pPr/>
              <a:t>23</a:t>
            </a:fld>
            <a:endParaRPr lang="en-GB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313954"/>
            <a:ext cx="87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Fractional Brownian Motion (</a:t>
            </a:r>
            <a:r>
              <a:rPr lang="en-GB" dirty="0" err="1"/>
              <a:t>fBm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14720" y="1594248"/>
            <a:ext cx="829440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5pPr>
            <a:lvl6pPr marL="15367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6pPr>
            <a:lvl7pPr marL="19939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7pPr>
            <a:lvl8pPr marL="24511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8pPr>
            <a:lvl9pPr marL="29083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GB" sz="2200" dirty="0" smtClean="0">
                <a:solidFill>
                  <a:schemeClr val="accent6"/>
                </a:solidFill>
                <a:latin typeface="Courier"/>
                <a:cs typeface="Courier"/>
              </a:rPr>
              <a:t>// Combine octaves, scaled by 1/f</a:t>
            </a:r>
          </a:p>
          <a:p>
            <a:pPr>
              <a:lnSpc>
                <a:spcPct val="94000"/>
              </a:lnSpc>
            </a:pPr>
            <a:r>
              <a:rPr lang="en-GB" sz="2200" dirty="0" smtClean="0">
                <a:latin typeface="Courier"/>
                <a:cs typeface="Courier"/>
              </a:rPr>
              <a:t>for(f=1; f&lt;=floor(1/t); f*=2)</a:t>
            </a:r>
          </a:p>
          <a:p>
            <a:pPr>
              <a:lnSpc>
                <a:spcPct val="94000"/>
              </a:lnSpc>
            </a:pPr>
            <a:r>
              <a:rPr lang="en-GB" sz="2200" dirty="0" smtClean="0">
                <a:latin typeface="Courier"/>
                <a:cs typeface="Courier"/>
              </a:rPr>
              <a:t>	</a:t>
            </a:r>
            <a:r>
              <a:rPr lang="en-GB" sz="2200" dirty="0" err="1" smtClean="0">
                <a:latin typeface="Courier"/>
                <a:cs typeface="Courier"/>
              </a:rPr>
              <a:t>Ci</a:t>
            </a:r>
            <a:r>
              <a:rPr lang="en-GB" sz="2200" dirty="0" smtClean="0">
                <a:latin typeface="Courier"/>
                <a:cs typeface="Courier"/>
              </a:rPr>
              <a:t> += (float noise(f*P)-.5)/f;</a:t>
            </a:r>
          </a:p>
          <a:p>
            <a:pPr>
              <a:lnSpc>
                <a:spcPct val="94000"/>
              </a:lnSpc>
            </a:pPr>
            <a:r>
              <a:rPr lang="en-GB" sz="2200" dirty="0" err="1" smtClean="0">
                <a:latin typeface="Courier"/>
                <a:cs typeface="Courier"/>
              </a:rPr>
              <a:t>Ci</a:t>
            </a:r>
            <a:r>
              <a:rPr lang="en-GB" sz="2200" dirty="0" smtClean="0">
                <a:latin typeface="Courier"/>
                <a:cs typeface="Courier"/>
              </a:rPr>
              <a:t> += .5;</a:t>
            </a:r>
          </a:p>
          <a:p>
            <a:pPr>
              <a:lnSpc>
                <a:spcPct val="94000"/>
              </a:lnSpc>
            </a:pPr>
            <a:endParaRPr lang="en-GB" sz="2200" dirty="0">
              <a:latin typeface="Liberation Mono" charset="0"/>
            </a:endParaRP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8" y="2743200"/>
            <a:ext cx="4809744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8373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5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39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72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0478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5874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36805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12811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51093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8207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3748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798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58612ED-935E-0945-BDE6-8479CA75E15C}" type="slidenum">
              <a:rPr lang="en-GB"/>
              <a:pPr/>
              <a:t>24</a:t>
            </a:fld>
            <a:endParaRPr lang="en-GB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313954"/>
            <a:ext cx="87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Turbulence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14720" y="1594248"/>
            <a:ext cx="829440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5pPr>
            <a:lvl6pPr marL="15367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6pPr>
            <a:lvl7pPr marL="19939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7pPr>
            <a:lvl8pPr marL="24511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8pPr>
            <a:lvl9pPr marL="29083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GB" sz="2200" dirty="0">
                <a:solidFill>
                  <a:srgbClr val="F79646"/>
                </a:solidFill>
                <a:latin typeface="Courier"/>
                <a:cs typeface="Courier"/>
              </a:rPr>
              <a:t>// </a:t>
            </a:r>
            <a:r>
              <a:rPr lang="en-GB" sz="2200" dirty="0" err="1">
                <a:solidFill>
                  <a:srgbClr val="F79646"/>
                </a:solidFill>
                <a:latin typeface="Courier"/>
                <a:cs typeface="Courier"/>
              </a:rPr>
              <a:t>fBm</a:t>
            </a:r>
            <a:r>
              <a:rPr lang="en-GB" sz="2200" dirty="0">
                <a:solidFill>
                  <a:srgbClr val="F79646"/>
                </a:solidFill>
                <a:latin typeface="Courier"/>
                <a:cs typeface="Courier"/>
              </a:rPr>
              <a:t> using abs(noise)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for(f=1; f&lt;=floor(1/t); f*=2)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	</a:t>
            </a: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abs(float noise(</a:t>
            </a:r>
            <a:r>
              <a:rPr lang="en-GB" sz="2200" dirty="0" smtClean="0">
                <a:latin typeface="Courier"/>
                <a:cs typeface="Courier"/>
              </a:rPr>
              <a:t>f*</a:t>
            </a:r>
            <a:r>
              <a:rPr lang="en-GB" sz="2200" dirty="0">
                <a:latin typeface="Courier"/>
                <a:cs typeface="Courier"/>
              </a:rPr>
              <a:t>P)-.5)/f;</a:t>
            </a:r>
          </a:p>
          <a:p>
            <a:pPr>
              <a:lnSpc>
                <a:spcPct val="94000"/>
              </a:lnSpc>
            </a:pP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.5;</a:t>
            </a:r>
          </a:p>
          <a:p>
            <a:pPr>
              <a:lnSpc>
                <a:spcPct val="94000"/>
              </a:lnSpc>
            </a:pPr>
            <a:endParaRPr lang="en-GB" sz="2200" dirty="0">
              <a:latin typeface="Courier"/>
              <a:cs typeface="Courier"/>
            </a:endParaRPr>
          </a:p>
          <a:p>
            <a:pPr>
              <a:lnSpc>
                <a:spcPct val="94000"/>
              </a:lnSpc>
            </a:pPr>
            <a:endParaRPr lang="en-GB" sz="2200" dirty="0">
              <a:latin typeface="Courier"/>
              <a:cs typeface="Courier"/>
            </a:endParaRP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8" y="2743200"/>
            <a:ext cx="4809744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8373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5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39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4472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0478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5874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36805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12811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51093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8207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3748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648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Shading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Perturbed patterns</a:t>
            </a:r>
          </a:p>
          <a:p>
            <a:pPr lvl="1"/>
            <a:r>
              <a:rPr lang="en-US" dirty="0" smtClean="0"/>
              <a:t>Adjust position, radius, etc. with noise</a:t>
            </a:r>
          </a:p>
          <a:p>
            <a:r>
              <a:rPr lang="en-US" dirty="0" smtClean="0"/>
              <a:t>Bombing</a:t>
            </a:r>
          </a:p>
          <a:p>
            <a:pPr lvl="1"/>
            <a:r>
              <a:rPr lang="en-US" dirty="0" smtClean="0"/>
              <a:t>Divide space into cells</a:t>
            </a:r>
          </a:p>
          <a:p>
            <a:pPr lvl="1"/>
            <a:r>
              <a:rPr lang="en-US" dirty="0" smtClean="0"/>
              <a:t>Compute random position in each cell</a:t>
            </a:r>
          </a:p>
          <a:p>
            <a:pPr lvl="1"/>
            <a:r>
              <a:rPr lang="en-US" dirty="0" smtClean="0"/>
              <a:t>Check if pixel is inside shape</a:t>
            </a:r>
          </a:p>
          <a:p>
            <a:r>
              <a:rPr lang="en-US" dirty="0" smtClean="0"/>
              <a:t>Blending</a:t>
            </a:r>
          </a:p>
          <a:p>
            <a:pPr lvl="1"/>
            <a:r>
              <a:rPr lang="en-US" dirty="0" smtClean="0"/>
              <a:t>Fade effects in and out with </a:t>
            </a:r>
            <a:r>
              <a:rPr lang="en-US" dirty="0" err="1" smtClean="0">
                <a:latin typeface="Courier"/>
                <a:cs typeface="Courier"/>
              </a:rPr>
              <a:t>smoothstep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4694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7" name="Line 35"/>
          <p:cNvSpPr>
            <a:spLocks noChangeShapeType="1"/>
          </p:cNvSpPr>
          <p:nvPr/>
        </p:nvSpPr>
        <p:spPr bwMode="auto">
          <a:xfrm flipV="1">
            <a:off x="2197100" y="1938337"/>
            <a:ext cx="692150" cy="1185862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2203450" y="3507083"/>
            <a:ext cx="768350" cy="988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Displacement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399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Normal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Normal</a:t>
            </a:r>
            <a:endParaRPr lang="en-US" dirty="0"/>
          </a:p>
        </p:txBody>
      </p:sp>
      <p:grpSp>
        <p:nvGrpSpPr>
          <p:cNvPr id="33831" name="Group 39"/>
          <p:cNvGrpSpPr>
            <a:grpSpLocks/>
          </p:cNvGrpSpPr>
          <p:nvPr/>
        </p:nvGrpSpPr>
        <p:grpSpPr bwMode="auto">
          <a:xfrm>
            <a:off x="2895600" y="1987550"/>
            <a:ext cx="3332163" cy="2527300"/>
            <a:chOff x="1824" y="1252"/>
            <a:chExt cx="2099" cy="1592"/>
          </a:xfrm>
        </p:grpSpPr>
        <p:pic>
          <p:nvPicPr>
            <p:cNvPr id="33832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52"/>
              <a:ext cx="2100" cy="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3833" name="AutoShape 41"/>
            <p:cNvSpPr>
              <a:spLocks noChangeArrowheads="1"/>
            </p:cNvSpPr>
            <p:nvPr/>
          </p:nvSpPr>
          <p:spPr bwMode="auto">
            <a:xfrm>
              <a:off x="1824" y="1252"/>
              <a:ext cx="2100" cy="1593"/>
            </a:xfrm>
            <a:prstGeom prst="roundRect">
              <a:avLst>
                <a:gd name="adj" fmla="val 60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304800" y="3124200"/>
            <a:ext cx="1892300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Displacement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1965325" y="4565650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685800" y="456565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685800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685800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3843" name="AutoShape 51"/>
          <p:cNvCxnSpPr>
            <a:cxnSpLocks noChangeShapeType="1"/>
            <a:endCxn id="33835" idx="0"/>
          </p:cNvCxnSpPr>
          <p:nvPr/>
        </p:nvCxnSpPr>
        <p:spPr bwMode="auto">
          <a:xfrm>
            <a:off x="1250950" y="29384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7" name="AutoShape 55"/>
          <p:cNvCxnSpPr>
            <a:cxnSpLocks noChangeShapeType="1"/>
            <a:stCxn id="33835" idx="2"/>
            <a:endCxn id="33840" idx="0"/>
          </p:cNvCxnSpPr>
          <p:nvPr/>
        </p:nvCxnSpPr>
        <p:spPr bwMode="auto">
          <a:xfrm>
            <a:off x="1250950" y="3507083"/>
            <a:ext cx="0" cy="10585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8" name="AutoShape 56"/>
          <p:cNvCxnSpPr>
            <a:cxnSpLocks noChangeShapeType="1"/>
            <a:stCxn id="33840" idx="2"/>
            <a:endCxn id="33841" idx="0"/>
          </p:cNvCxnSpPr>
          <p:nvPr/>
        </p:nvCxnSpPr>
        <p:spPr bwMode="auto">
          <a:xfrm>
            <a:off x="1250950" y="4837113"/>
            <a:ext cx="0" cy="153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9" name="AutoShape 57"/>
          <p:cNvCxnSpPr>
            <a:cxnSpLocks noChangeShapeType="1"/>
            <a:stCxn id="33841" idx="2"/>
            <a:endCxn id="33842" idx="0"/>
          </p:cNvCxnSpPr>
          <p:nvPr/>
        </p:nvCxnSpPr>
        <p:spPr bwMode="auto">
          <a:xfrm>
            <a:off x="1250950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50" name="AutoShape 58"/>
          <p:cNvCxnSpPr>
            <a:cxnSpLocks noChangeShapeType="1"/>
            <a:stCxn id="33840" idx="3"/>
            <a:endCxn id="33836" idx="1"/>
          </p:cNvCxnSpPr>
          <p:nvPr/>
        </p:nvCxnSpPr>
        <p:spPr bwMode="auto">
          <a:xfrm>
            <a:off x="1816100" y="4702175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51" name="AutoShape 59"/>
          <p:cNvCxnSpPr>
            <a:cxnSpLocks noChangeShapeType="1"/>
            <a:stCxn id="33842" idx="2"/>
          </p:cNvCxnSpPr>
          <p:nvPr/>
        </p:nvCxnSpPr>
        <p:spPr bwMode="auto">
          <a:xfrm>
            <a:off x="1250950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65"/>
          <p:cNvCxnSpPr>
            <a:cxnSpLocks noChangeShapeType="1"/>
            <a:stCxn id="33841" idx="1"/>
            <a:endCxn id="33835" idx="1"/>
          </p:cNvCxnSpPr>
          <p:nvPr/>
        </p:nvCxnSpPr>
        <p:spPr bwMode="auto">
          <a:xfrm rot="10800000">
            <a:off x="304800" y="3315642"/>
            <a:ext cx="381000" cy="1811190"/>
          </a:xfrm>
          <a:prstGeom prst="bentConnector3">
            <a:avLst>
              <a:gd name="adj1" fmla="val 16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4931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1" name="Line 35"/>
          <p:cNvSpPr>
            <a:spLocks noChangeShapeType="1"/>
          </p:cNvSpPr>
          <p:nvPr/>
        </p:nvSpPr>
        <p:spPr bwMode="auto">
          <a:xfrm flipV="1">
            <a:off x="2176462" y="2055812"/>
            <a:ext cx="1252538" cy="163988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2176462" y="4137025"/>
            <a:ext cx="1252538" cy="1806575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Surface </a:t>
            </a:r>
            <a:r>
              <a:rPr lang="en-GB" dirty="0" err="1" smtClean="0"/>
              <a:t>color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Opacity</a:t>
            </a:r>
            <a:endParaRPr lang="en-US" dirty="0"/>
          </a:p>
        </p:txBody>
      </p:sp>
      <p:grpSp>
        <p:nvGrpSpPr>
          <p:cNvPr id="39975" name="Group 39"/>
          <p:cNvGrpSpPr>
            <a:grpSpLocks/>
          </p:cNvGrpSpPr>
          <p:nvPr/>
        </p:nvGrpSpPr>
        <p:grpSpPr bwMode="auto">
          <a:xfrm>
            <a:off x="3435350" y="2046288"/>
            <a:ext cx="2601913" cy="3875087"/>
            <a:chOff x="2164" y="1289"/>
            <a:chExt cx="1639" cy="2441"/>
          </a:xfrm>
        </p:grpSpPr>
        <p:pic>
          <p:nvPicPr>
            <p:cNvPr id="3997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1289"/>
              <a:ext cx="1640" cy="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9977" name="AutoShape 41"/>
            <p:cNvSpPr>
              <a:spLocks noChangeArrowheads="1"/>
            </p:cNvSpPr>
            <p:nvPr/>
          </p:nvSpPr>
          <p:spPr bwMode="auto">
            <a:xfrm>
              <a:off x="2164" y="1289"/>
              <a:ext cx="1640" cy="2442"/>
            </a:xfrm>
            <a:prstGeom prst="roundRect">
              <a:avLst>
                <a:gd name="adj" fmla="val 60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284162" y="3695700"/>
            <a:ext cx="1892300" cy="441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solidFill>
                  <a:schemeClr val="hlink"/>
                </a:solidFill>
                <a:cs typeface="HG Mincho Light J" charset="0"/>
              </a:rPr>
              <a:t>Surface</a:t>
            </a:r>
            <a:endParaRPr lang="en-GB" sz="24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2341562" y="3771900"/>
            <a:ext cx="935038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665162" y="26670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665162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665162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9987" name="AutoShape 51"/>
          <p:cNvCxnSpPr>
            <a:cxnSpLocks noChangeShapeType="1"/>
            <a:stCxn id="39984" idx="2"/>
            <a:endCxn id="39985" idx="0"/>
          </p:cNvCxnSpPr>
          <p:nvPr/>
        </p:nvCxnSpPr>
        <p:spPr bwMode="auto">
          <a:xfrm>
            <a:off x="1230312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89" name="AutoShape 53"/>
          <p:cNvCxnSpPr>
            <a:cxnSpLocks noChangeShapeType="1"/>
            <a:stCxn id="39985" idx="2"/>
          </p:cNvCxnSpPr>
          <p:nvPr/>
        </p:nvCxnSpPr>
        <p:spPr bwMode="auto">
          <a:xfrm>
            <a:off x="1230312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0" name="AutoShape 54"/>
          <p:cNvCxnSpPr>
            <a:cxnSpLocks noChangeShapeType="1"/>
            <a:endCxn id="39980" idx="0"/>
          </p:cNvCxnSpPr>
          <p:nvPr/>
        </p:nvCxnSpPr>
        <p:spPr bwMode="auto">
          <a:xfrm>
            <a:off x="1230312" y="24812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6" name="AutoShape 60"/>
          <p:cNvCxnSpPr>
            <a:cxnSpLocks noChangeShapeType="1"/>
            <a:stCxn id="39980" idx="2"/>
            <a:endCxn id="39978" idx="0"/>
          </p:cNvCxnSpPr>
          <p:nvPr/>
        </p:nvCxnSpPr>
        <p:spPr bwMode="auto">
          <a:xfrm>
            <a:off x="1230312" y="2938463"/>
            <a:ext cx="0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7" name="AutoShape 61"/>
          <p:cNvCxnSpPr>
            <a:cxnSpLocks noChangeShapeType="1"/>
            <a:stCxn id="39978" idx="2"/>
            <a:endCxn id="39984" idx="0"/>
          </p:cNvCxnSpPr>
          <p:nvPr/>
        </p:nvCxnSpPr>
        <p:spPr bwMode="auto">
          <a:xfrm>
            <a:off x="1230312" y="4137025"/>
            <a:ext cx="0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8" name="AutoShape 62"/>
          <p:cNvCxnSpPr>
            <a:cxnSpLocks noChangeShapeType="1"/>
            <a:stCxn id="39978" idx="3"/>
            <a:endCxn id="39979" idx="1"/>
          </p:cNvCxnSpPr>
          <p:nvPr/>
        </p:nvCxnSpPr>
        <p:spPr bwMode="auto">
          <a:xfrm flipV="1">
            <a:off x="2176462" y="3908425"/>
            <a:ext cx="165100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65"/>
          <p:cNvCxnSpPr>
            <a:cxnSpLocks noChangeShapeType="1"/>
            <a:stCxn id="39984" idx="1"/>
            <a:endCxn id="39980" idx="1"/>
          </p:cNvCxnSpPr>
          <p:nvPr/>
        </p:nvCxnSpPr>
        <p:spPr bwMode="auto">
          <a:xfrm rot="10800000">
            <a:off x="665162" y="2802732"/>
            <a:ext cx="12700" cy="2324100"/>
          </a:xfrm>
          <a:prstGeom prst="bentConnector3">
            <a:avLst>
              <a:gd name="adj1" fmla="val 4716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1521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3130550" y="2590801"/>
            <a:ext cx="146051" cy="1106486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3124200" y="4189412"/>
            <a:ext cx="152401" cy="650875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Lighting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Surface Position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Light Direction</a:t>
            </a:r>
          </a:p>
          <a:p>
            <a:pPr lvl="1"/>
            <a:r>
              <a:rPr lang="en-US" dirty="0" smtClean="0"/>
              <a:t>Light Color</a:t>
            </a:r>
            <a:endParaRPr lang="en-US" dirty="0"/>
          </a:p>
        </p:txBody>
      </p:sp>
      <p:grpSp>
        <p:nvGrpSpPr>
          <p:cNvPr id="42023" name="Group 39"/>
          <p:cNvGrpSpPr>
            <a:grpSpLocks/>
          </p:cNvGrpSpPr>
          <p:nvPr/>
        </p:nvGrpSpPr>
        <p:grpSpPr bwMode="auto">
          <a:xfrm>
            <a:off x="3276601" y="2590801"/>
            <a:ext cx="3130550" cy="2259013"/>
            <a:chOff x="2156" y="2087"/>
            <a:chExt cx="1972" cy="1423"/>
          </a:xfrm>
        </p:grpSpPr>
        <p:pic>
          <p:nvPicPr>
            <p:cNvPr id="4202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" y="2087"/>
              <a:ext cx="1899" cy="1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2025" name="AutoShape 41"/>
            <p:cNvSpPr>
              <a:spLocks noChangeArrowheads="1"/>
            </p:cNvSpPr>
            <p:nvPr/>
          </p:nvSpPr>
          <p:spPr bwMode="auto">
            <a:xfrm>
              <a:off x="2229" y="2087"/>
              <a:ext cx="1899" cy="1423"/>
            </a:xfrm>
            <a:prstGeom prst="roundRect">
              <a:avLst>
                <a:gd name="adj" fmla="val 69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981200" y="3695700"/>
            <a:ext cx="1143000" cy="441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 smtClean="0">
                <a:solidFill>
                  <a:schemeClr val="hlink"/>
                </a:solidFill>
                <a:cs typeface="HG Mincho Light J" charset="0"/>
              </a:rPr>
              <a:t>Light</a:t>
            </a:r>
            <a:endParaRPr lang="en-GB" sz="24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65162" y="3771900"/>
            <a:ext cx="11303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665162" y="26670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65162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665162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1" name="AutoShape 51"/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1230312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53"/>
          <p:cNvCxnSpPr>
            <a:cxnSpLocks noChangeShapeType="1"/>
            <a:stCxn id="30" idx="2"/>
          </p:cNvCxnSpPr>
          <p:nvPr/>
        </p:nvCxnSpPr>
        <p:spPr bwMode="auto">
          <a:xfrm>
            <a:off x="1230312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4"/>
          <p:cNvCxnSpPr>
            <a:cxnSpLocks noChangeShapeType="1"/>
            <a:endCxn id="28" idx="0"/>
          </p:cNvCxnSpPr>
          <p:nvPr/>
        </p:nvCxnSpPr>
        <p:spPr bwMode="auto">
          <a:xfrm>
            <a:off x="1230312" y="24812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60"/>
          <p:cNvCxnSpPr>
            <a:cxnSpLocks noChangeShapeType="1"/>
            <a:stCxn id="28" idx="2"/>
            <a:endCxn id="27" idx="0"/>
          </p:cNvCxnSpPr>
          <p:nvPr/>
        </p:nvCxnSpPr>
        <p:spPr bwMode="auto">
          <a:xfrm>
            <a:off x="1230312" y="2938463"/>
            <a:ext cx="0" cy="833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61"/>
          <p:cNvCxnSpPr>
            <a:cxnSpLocks noChangeShapeType="1"/>
            <a:stCxn id="27" idx="2"/>
            <a:endCxn id="29" idx="0"/>
          </p:cNvCxnSpPr>
          <p:nvPr/>
        </p:nvCxnSpPr>
        <p:spPr bwMode="auto">
          <a:xfrm>
            <a:off x="1230312" y="4043363"/>
            <a:ext cx="0" cy="947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62"/>
          <p:cNvCxnSpPr>
            <a:cxnSpLocks noChangeShapeType="1"/>
            <a:stCxn id="26" idx="1"/>
            <a:endCxn id="27" idx="3"/>
          </p:cNvCxnSpPr>
          <p:nvPr/>
        </p:nvCxnSpPr>
        <p:spPr bwMode="auto">
          <a:xfrm flipH="1" flipV="1">
            <a:off x="1795462" y="3907632"/>
            <a:ext cx="185738" cy="8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1065"/>
          <p:cNvCxnSpPr>
            <a:cxnSpLocks noChangeShapeType="1"/>
            <a:stCxn id="29" idx="1"/>
            <a:endCxn id="28" idx="1"/>
          </p:cNvCxnSpPr>
          <p:nvPr/>
        </p:nvCxnSpPr>
        <p:spPr bwMode="auto">
          <a:xfrm rot="10800000">
            <a:off x="665162" y="2802732"/>
            <a:ext cx="12700" cy="2324100"/>
          </a:xfrm>
          <a:prstGeom prst="bentConnector3">
            <a:avLst>
              <a:gd name="adj1" fmla="val 4716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4461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1965325" y="3714749"/>
            <a:ext cx="625475" cy="628650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1965325" y="4726283"/>
            <a:ext cx="625475" cy="1750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9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/>
              <a:t>Volume Effects</a:t>
            </a:r>
            <a:endParaRPr lang="en-GB" dirty="0"/>
          </a:p>
        </p:txBody>
      </p:sp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Color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New Color</a:t>
            </a:r>
            <a:endParaRPr lang="en-US" dirty="0"/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533400" y="4343400"/>
            <a:ext cx="1431925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Volume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1965325" y="3365742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85800" y="3365742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692150" y="28956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685800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Imager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2" name="AutoShape 51"/>
          <p:cNvCxnSpPr>
            <a:cxnSpLocks noChangeShapeType="1"/>
          </p:cNvCxnSpPr>
          <p:nvPr/>
        </p:nvCxnSpPr>
        <p:spPr bwMode="auto">
          <a:xfrm>
            <a:off x="1257300" y="27098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5"/>
          <p:cNvCxnSpPr>
            <a:cxnSpLocks noChangeShapeType="1"/>
            <a:stCxn id="27" idx="0"/>
            <a:endCxn id="29" idx="2"/>
          </p:cNvCxnSpPr>
          <p:nvPr/>
        </p:nvCxnSpPr>
        <p:spPr bwMode="auto">
          <a:xfrm flipV="1">
            <a:off x="1249363" y="3637205"/>
            <a:ext cx="1587" cy="7061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56"/>
          <p:cNvCxnSpPr>
            <a:cxnSpLocks noChangeShapeType="1"/>
            <a:stCxn id="29" idx="0"/>
            <a:endCxn id="30" idx="2"/>
          </p:cNvCxnSpPr>
          <p:nvPr/>
        </p:nvCxnSpPr>
        <p:spPr bwMode="auto">
          <a:xfrm flipV="1">
            <a:off x="1250950" y="3167063"/>
            <a:ext cx="6350" cy="198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57"/>
          <p:cNvCxnSpPr>
            <a:cxnSpLocks noChangeShapeType="1"/>
            <a:stCxn id="27" idx="2"/>
            <a:endCxn id="31" idx="0"/>
          </p:cNvCxnSpPr>
          <p:nvPr/>
        </p:nvCxnSpPr>
        <p:spPr bwMode="auto">
          <a:xfrm>
            <a:off x="1249363" y="4726283"/>
            <a:ext cx="1587" cy="6966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58"/>
          <p:cNvCxnSpPr>
            <a:cxnSpLocks noChangeShapeType="1"/>
            <a:stCxn id="29" idx="3"/>
            <a:endCxn id="28" idx="1"/>
          </p:cNvCxnSpPr>
          <p:nvPr/>
        </p:nvCxnSpPr>
        <p:spPr bwMode="auto">
          <a:xfrm>
            <a:off x="1816100" y="3502267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59"/>
          <p:cNvCxnSpPr>
            <a:cxnSpLocks noChangeShapeType="1"/>
            <a:stCxn id="31" idx="2"/>
          </p:cNvCxnSpPr>
          <p:nvPr/>
        </p:nvCxnSpPr>
        <p:spPr bwMode="auto">
          <a:xfrm>
            <a:off x="1250950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AutoShape 1065"/>
          <p:cNvCxnSpPr>
            <a:cxnSpLocks noChangeShapeType="1"/>
            <a:stCxn id="27" idx="1"/>
            <a:endCxn id="30" idx="1"/>
          </p:cNvCxnSpPr>
          <p:nvPr/>
        </p:nvCxnSpPr>
        <p:spPr bwMode="auto">
          <a:xfrm rot="10800000" flipH="1">
            <a:off x="533400" y="3031332"/>
            <a:ext cx="158750" cy="1503510"/>
          </a:xfrm>
          <a:prstGeom prst="bentConnector3">
            <a:avLst>
              <a:gd name="adj1" fmla="val -14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14750"/>
            <a:ext cx="4134761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751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5" name="Line 35"/>
          <p:cNvSpPr>
            <a:spLocks noChangeShapeType="1"/>
          </p:cNvSpPr>
          <p:nvPr/>
        </p:nvSpPr>
        <p:spPr bwMode="auto">
          <a:xfrm flipV="1">
            <a:off x="1973262" y="3427412"/>
            <a:ext cx="1227138" cy="91598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1973262" y="4726283"/>
            <a:ext cx="1227138" cy="1369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Image Effects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Pixel Color</a:t>
            </a:r>
          </a:p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Pixel Color</a:t>
            </a:r>
            <a:endParaRPr lang="en-US" dirty="0"/>
          </a:p>
        </p:txBody>
      </p:sp>
      <p:grpSp>
        <p:nvGrpSpPr>
          <p:cNvPr id="46119" name="Group 39"/>
          <p:cNvGrpSpPr>
            <a:grpSpLocks/>
          </p:cNvGrpSpPr>
          <p:nvPr/>
        </p:nvGrpSpPr>
        <p:grpSpPr bwMode="auto">
          <a:xfrm>
            <a:off x="3240088" y="3435350"/>
            <a:ext cx="3311525" cy="2695575"/>
            <a:chOff x="2041" y="2164"/>
            <a:chExt cx="2086" cy="1698"/>
          </a:xfrm>
        </p:grpSpPr>
        <p:pic>
          <p:nvPicPr>
            <p:cNvPr id="4612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2164"/>
              <a:ext cx="2087" cy="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6121" name="AutoShape 41"/>
            <p:cNvSpPr>
              <a:spLocks noChangeArrowheads="1"/>
            </p:cNvSpPr>
            <p:nvPr/>
          </p:nvSpPr>
          <p:spPr bwMode="auto">
            <a:xfrm>
              <a:off x="2041" y="2164"/>
              <a:ext cx="2087" cy="1699"/>
            </a:xfrm>
            <a:prstGeom prst="roundRect">
              <a:avLst>
                <a:gd name="adj" fmla="val 56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41337" y="4343400"/>
            <a:ext cx="1431925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 smtClean="0">
                <a:solidFill>
                  <a:schemeClr val="hlink"/>
                </a:solidFill>
                <a:cs typeface="HG Mincho Light J" charset="0"/>
              </a:rPr>
              <a:t>Imager</a:t>
            </a:r>
            <a:endParaRPr lang="en-GB" sz="2000" dirty="0">
              <a:solidFill>
                <a:schemeClr val="hlink"/>
              </a:solidFill>
              <a:cs typeface="HG Mincho Light J" charset="0"/>
            </a:endParaRP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1973262" y="3365742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693737" y="3365742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Surface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700087" y="28956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Displacement</a:t>
            </a:r>
            <a:endParaRPr lang="en-GB" sz="1200" dirty="0">
              <a:cs typeface="HG Mincho Light J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692150" y="38862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 smtClean="0">
                <a:cs typeface="HG Mincho Light J" charset="0"/>
              </a:rPr>
              <a:t>Volume</a:t>
            </a:r>
            <a:endParaRPr lang="en-GB" sz="1200" dirty="0">
              <a:cs typeface="HG Mincho Light J" charset="0"/>
            </a:endParaRPr>
          </a:p>
        </p:txBody>
      </p:sp>
      <p:cxnSp>
        <p:nvCxnSpPr>
          <p:cNvPr id="31" name="AutoShape 51"/>
          <p:cNvCxnSpPr>
            <a:cxnSpLocks noChangeShapeType="1"/>
          </p:cNvCxnSpPr>
          <p:nvPr/>
        </p:nvCxnSpPr>
        <p:spPr bwMode="auto">
          <a:xfrm>
            <a:off x="1265237" y="27098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55"/>
          <p:cNvCxnSpPr>
            <a:cxnSpLocks noChangeShapeType="1"/>
            <a:stCxn id="30" idx="0"/>
            <a:endCxn id="28" idx="2"/>
          </p:cNvCxnSpPr>
          <p:nvPr/>
        </p:nvCxnSpPr>
        <p:spPr bwMode="auto">
          <a:xfrm flipV="1">
            <a:off x="1257300" y="3637205"/>
            <a:ext cx="1587" cy="2489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6"/>
          <p:cNvCxnSpPr>
            <a:cxnSpLocks noChangeShapeType="1"/>
            <a:stCxn id="28" idx="0"/>
            <a:endCxn id="29" idx="2"/>
          </p:cNvCxnSpPr>
          <p:nvPr/>
        </p:nvCxnSpPr>
        <p:spPr bwMode="auto">
          <a:xfrm flipV="1">
            <a:off x="1258887" y="3167063"/>
            <a:ext cx="6350" cy="198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57"/>
          <p:cNvCxnSpPr>
            <a:cxnSpLocks noChangeShapeType="1"/>
            <a:stCxn id="26" idx="0"/>
            <a:endCxn id="30" idx="2"/>
          </p:cNvCxnSpPr>
          <p:nvPr/>
        </p:nvCxnSpPr>
        <p:spPr bwMode="auto">
          <a:xfrm flipV="1">
            <a:off x="1257300" y="41576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58"/>
          <p:cNvCxnSpPr>
            <a:cxnSpLocks noChangeShapeType="1"/>
            <a:stCxn id="28" idx="3"/>
            <a:endCxn id="27" idx="1"/>
          </p:cNvCxnSpPr>
          <p:nvPr/>
        </p:nvCxnSpPr>
        <p:spPr bwMode="auto">
          <a:xfrm>
            <a:off x="1824037" y="3502267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59"/>
          <p:cNvCxnSpPr>
            <a:cxnSpLocks noChangeShapeType="1"/>
          </p:cNvCxnSpPr>
          <p:nvPr/>
        </p:nvCxnSpPr>
        <p:spPr bwMode="auto">
          <a:xfrm>
            <a:off x="1257299" y="4724400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1065"/>
          <p:cNvCxnSpPr>
            <a:cxnSpLocks noChangeShapeType="1"/>
            <a:stCxn id="30" idx="1"/>
            <a:endCxn id="29" idx="1"/>
          </p:cNvCxnSpPr>
          <p:nvPr/>
        </p:nvCxnSpPr>
        <p:spPr bwMode="auto">
          <a:xfrm rot="10800000" flipH="1">
            <a:off x="692149" y="3031332"/>
            <a:ext cx="7937" cy="990600"/>
          </a:xfrm>
          <a:prstGeom prst="bentConnector3">
            <a:avLst>
              <a:gd name="adj1" fmla="val -57134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3926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Non-real time vs. Real-time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endParaRPr lang="en-US" dirty="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608763" y="3035300"/>
            <a:ext cx="1233487" cy="808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000">
                <a:latin typeface="Helvetica" charset="0"/>
                <a:cs typeface="ＭＳ Ｐゴシック" charset="0"/>
              </a:rPr>
              <a:t>Texture/</a:t>
            </a:r>
          </a:p>
          <a:p>
            <a:pPr algn="ctr" eaLnBrk="0" hangingPunct="0"/>
            <a:r>
              <a:rPr lang="en-US" sz="2000">
                <a:latin typeface="Helvetica" charset="0"/>
                <a:cs typeface="ＭＳ Ｐゴシック" charset="0"/>
              </a:rPr>
              <a:t>Buffer</a:t>
            </a:r>
          </a:p>
        </p:txBody>
      </p:sp>
      <p:cxnSp>
        <p:nvCxnSpPr>
          <p:cNvPr id="138246" name="AutoShape 6"/>
          <p:cNvCxnSpPr>
            <a:cxnSpLocks noChangeShapeType="1"/>
            <a:stCxn id="138245" idx="1"/>
            <a:endCxn id="138249" idx="3"/>
          </p:cNvCxnSpPr>
          <p:nvPr/>
        </p:nvCxnSpPr>
        <p:spPr bwMode="auto">
          <a:xfrm flipH="1" flipV="1">
            <a:off x="6345238" y="3436938"/>
            <a:ext cx="2635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47" name="AutoShape 7"/>
          <p:cNvCxnSpPr>
            <a:cxnSpLocks noChangeShapeType="1"/>
            <a:stCxn id="138245" idx="2"/>
            <a:endCxn id="138251" idx="3"/>
          </p:cNvCxnSpPr>
          <p:nvPr/>
        </p:nvCxnSpPr>
        <p:spPr bwMode="auto">
          <a:xfrm rot="5400000">
            <a:off x="6091238" y="4097338"/>
            <a:ext cx="1389062" cy="881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48" name="AutoShape 8"/>
          <p:cNvCxnSpPr>
            <a:cxnSpLocks noChangeShapeType="1"/>
            <a:stCxn id="138245" idx="2"/>
            <a:endCxn id="138250" idx="3"/>
          </p:cNvCxnSpPr>
          <p:nvPr/>
        </p:nvCxnSpPr>
        <p:spPr bwMode="auto">
          <a:xfrm rot="5400000">
            <a:off x="6539706" y="3648870"/>
            <a:ext cx="492125" cy="881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730750" y="3233738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Vertex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4730750" y="4132263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Geometry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30750" y="5029200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Fragment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4700588" y="2286000"/>
            <a:ext cx="16748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Application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4776788" y="5881688"/>
            <a:ext cx="1522412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Pixels</a:t>
            </a:r>
            <a:endParaRPr lang="en-US" sz="2000">
              <a:latin typeface="Helvetica" charset="0"/>
              <a:cs typeface="ＭＳ Ｐゴシック" charset="0"/>
            </a:endParaRP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228600" y="3746500"/>
            <a:ext cx="7445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ＭＳ Ｐゴシック" charset="0"/>
              </a:rPr>
              <a:t>Light</a:t>
            </a:r>
          </a:p>
        </p:txBody>
      </p:sp>
      <p:cxnSp>
        <p:nvCxnSpPr>
          <p:cNvPr id="138255" name="AutoShape 15"/>
          <p:cNvCxnSpPr>
            <a:cxnSpLocks noChangeShapeType="1"/>
            <a:stCxn id="138259" idx="1"/>
            <a:endCxn id="138254" idx="3"/>
          </p:cNvCxnSpPr>
          <p:nvPr/>
        </p:nvCxnSpPr>
        <p:spPr bwMode="auto">
          <a:xfrm flipH="1">
            <a:off x="973138" y="3948113"/>
            <a:ext cx="539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1620838" y="5883275"/>
            <a:ext cx="1522412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Pixels</a:t>
            </a:r>
            <a:endParaRPr lang="en-US" sz="2000">
              <a:latin typeface="Helvetica" charset="0"/>
              <a:cs typeface="ＭＳ Ｐゴシック" charset="0"/>
            </a:endParaRP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1544638" y="2286000"/>
            <a:ext cx="16748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Application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1512888" y="3143250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Displacement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1512888" y="3744913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Surface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514475" y="4348163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Volume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1514475" y="5003800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Imager</a:t>
            </a:r>
          </a:p>
        </p:txBody>
      </p:sp>
      <p:cxnSp>
        <p:nvCxnSpPr>
          <p:cNvPr id="138263" name="AutoShape 23"/>
          <p:cNvCxnSpPr>
            <a:cxnSpLocks noChangeShapeType="1"/>
            <a:stCxn id="138258" idx="2"/>
            <a:endCxn id="138259" idx="0"/>
          </p:cNvCxnSpPr>
          <p:nvPr/>
        </p:nvCxnSpPr>
        <p:spPr bwMode="auto">
          <a:xfrm>
            <a:off x="2381250" y="3549650"/>
            <a:ext cx="0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4" name="AutoShape 24"/>
          <p:cNvCxnSpPr>
            <a:cxnSpLocks noChangeShapeType="1"/>
            <a:stCxn id="138259" idx="2"/>
            <a:endCxn id="138260" idx="0"/>
          </p:cNvCxnSpPr>
          <p:nvPr/>
        </p:nvCxnSpPr>
        <p:spPr bwMode="auto">
          <a:xfrm>
            <a:off x="2381250" y="4151313"/>
            <a:ext cx="1588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5" name="AutoShape 25"/>
          <p:cNvCxnSpPr>
            <a:cxnSpLocks noChangeShapeType="1"/>
            <a:stCxn id="138260" idx="2"/>
            <a:endCxn id="138262" idx="0"/>
          </p:cNvCxnSpPr>
          <p:nvPr/>
        </p:nvCxnSpPr>
        <p:spPr bwMode="auto">
          <a:xfrm>
            <a:off x="2382838" y="4754563"/>
            <a:ext cx="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7" name="AutoShape 27"/>
          <p:cNvCxnSpPr>
            <a:cxnSpLocks noChangeShapeType="1"/>
            <a:stCxn id="138262" idx="2"/>
            <a:endCxn id="138256" idx="0"/>
          </p:cNvCxnSpPr>
          <p:nvPr/>
        </p:nvCxnSpPr>
        <p:spPr bwMode="auto">
          <a:xfrm flipH="1">
            <a:off x="2382044" y="5410200"/>
            <a:ext cx="794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8" name="AutoShape 28"/>
          <p:cNvCxnSpPr>
            <a:cxnSpLocks noChangeShapeType="1"/>
            <a:stCxn id="138257" idx="2"/>
            <a:endCxn id="138258" idx="0"/>
          </p:cNvCxnSpPr>
          <p:nvPr/>
        </p:nvCxnSpPr>
        <p:spPr bwMode="auto">
          <a:xfrm flipH="1">
            <a:off x="2381251" y="2743200"/>
            <a:ext cx="793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69" name="AutoShape 29"/>
          <p:cNvCxnSpPr>
            <a:cxnSpLocks noChangeShapeType="1"/>
            <a:stCxn id="138260" idx="3"/>
            <a:endCxn id="138259" idx="3"/>
          </p:cNvCxnSpPr>
          <p:nvPr/>
        </p:nvCxnSpPr>
        <p:spPr bwMode="auto">
          <a:xfrm flipH="1" flipV="1">
            <a:off x="3249613" y="3948113"/>
            <a:ext cx="1587" cy="60325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0" name="AutoShape 30"/>
          <p:cNvCxnSpPr>
            <a:cxnSpLocks noChangeShapeType="1"/>
            <a:stCxn id="138252" idx="2"/>
            <a:endCxn id="138249" idx="0"/>
          </p:cNvCxnSpPr>
          <p:nvPr/>
        </p:nvCxnSpPr>
        <p:spPr bwMode="auto">
          <a:xfrm>
            <a:off x="5538788" y="2743200"/>
            <a:ext cx="0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1" name="AutoShape 31"/>
          <p:cNvCxnSpPr>
            <a:cxnSpLocks noChangeShapeType="1"/>
            <a:stCxn id="138249" idx="2"/>
            <a:endCxn id="138250" idx="0"/>
          </p:cNvCxnSpPr>
          <p:nvPr/>
        </p:nvCxnSpPr>
        <p:spPr bwMode="auto">
          <a:xfrm>
            <a:off x="5538788" y="3640138"/>
            <a:ext cx="0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2" name="AutoShape 32"/>
          <p:cNvCxnSpPr>
            <a:cxnSpLocks noChangeShapeType="1"/>
            <a:stCxn id="138250" idx="2"/>
            <a:endCxn id="138251" idx="0"/>
          </p:cNvCxnSpPr>
          <p:nvPr/>
        </p:nvCxnSpPr>
        <p:spPr bwMode="auto">
          <a:xfrm>
            <a:off x="5538788" y="4538663"/>
            <a:ext cx="0" cy="490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3" name="AutoShape 33"/>
          <p:cNvCxnSpPr>
            <a:cxnSpLocks noChangeShapeType="1"/>
            <a:stCxn id="138251" idx="2"/>
            <a:endCxn id="138253" idx="0"/>
          </p:cNvCxnSpPr>
          <p:nvPr/>
        </p:nvCxnSpPr>
        <p:spPr bwMode="auto">
          <a:xfrm>
            <a:off x="5538788" y="5435600"/>
            <a:ext cx="0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4" name="AutoShape 34"/>
          <p:cNvCxnSpPr>
            <a:cxnSpLocks noChangeShapeType="1"/>
            <a:stCxn id="138251" idx="2"/>
            <a:endCxn id="138245" idx="3"/>
          </p:cNvCxnSpPr>
          <p:nvPr/>
        </p:nvCxnSpPr>
        <p:spPr bwMode="auto">
          <a:xfrm rot="5400000" flipH="1" flipV="1">
            <a:off x="5692775" y="3286126"/>
            <a:ext cx="1995487" cy="2303462"/>
          </a:xfrm>
          <a:prstGeom prst="bentConnector4">
            <a:avLst>
              <a:gd name="adj1" fmla="val -11454"/>
              <a:gd name="adj2" fmla="val 10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275" name="AutoShape 35"/>
          <p:cNvCxnSpPr>
            <a:cxnSpLocks noChangeShapeType="1"/>
            <a:stCxn id="138245" idx="0"/>
            <a:endCxn id="138249" idx="0"/>
          </p:cNvCxnSpPr>
          <p:nvPr/>
        </p:nvCxnSpPr>
        <p:spPr bwMode="auto">
          <a:xfrm rot="16200000" flipH="1" flipV="1">
            <a:off x="6283325" y="2290763"/>
            <a:ext cx="198438" cy="1687512"/>
          </a:xfrm>
          <a:prstGeom prst="bentConnector3">
            <a:avLst>
              <a:gd name="adj1" fmla="val -1151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r>
              <a:rPr lang="en-US" dirty="0" smtClean="0"/>
              <a:t> vs</a:t>
            </a:r>
            <a:r>
              <a:rPr lang="en-US" dirty="0"/>
              <a:t>. </a:t>
            </a:r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13619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RenderMan</a:t>
            </a:r>
            <a:endParaRPr lang="en-US" dirty="0"/>
          </a:p>
          <a:p>
            <a:pPr lvl="1"/>
            <a:r>
              <a:rPr lang="en-US" dirty="0"/>
              <a:t>Developed from General CPU </a:t>
            </a:r>
            <a:r>
              <a:rPr lang="en-US" dirty="0" smtClean="0"/>
              <a:t>code</a:t>
            </a:r>
            <a:endParaRPr lang="en-US" dirty="0"/>
          </a:p>
          <a:p>
            <a:pPr lvl="1"/>
            <a:r>
              <a:rPr lang="en-US" dirty="0"/>
              <a:t>Seconds to hours per frame</a:t>
            </a:r>
          </a:p>
          <a:p>
            <a:pPr lvl="1"/>
            <a:r>
              <a:rPr lang="en-US" dirty="0"/>
              <a:t>1000s of lines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Unlimited</a:t>
            </a:r>
            <a:r>
              <a:rPr lang="ja-JP" altLang="en-US" dirty="0"/>
              <a:t>”</a:t>
            </a:r>
            <a:r>
              <a:rPr lang="en-US" dirty="0"/>
              <a:t> computation, texture, memory, …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GPU</a:t>
            </a:r>
            <a:endParaRPr lang="en-US" dirty="0"/>
          </a:p>
          <a:p>
            <a:pPr lvl="1"/>
            <a:r>
              <a:rPr lang="en-US" dirty="0"/>
              <a:t>Developed from fixed-function hardware</a:t>
            </a:r>
          </a:p>
          <a:p>
            <a:pPr lvl="1"/>
            <a:r>
              <a:rPr lang="en-US" dirty="0"/>
              <a:t>Tens of frames per second</a:t>
            </a:r>
          </a:p>
          <a:p>
            <a:pPr lvl="1"/>
            <a:r>
              <a:rPr lang="en-US" dirty="0"/>
              <a:t>1000s of instructions</a:t>
            </a:r>
          </a:p>
          <a:p>
            <a:pPr lvl="1"/>
            <a:r>
              <a:rPr lang="en-US" dirty="0"/>
              <a:t>Limited computation, texture, memory,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4911</TotalTime>
  <Words>726</Words>
  <Application>Microsoft Macintosh PowerPoint</Application>
  <PresentationFormat>On-screen Show (4:3)</PresentationFormat>
  <Paragraphs>260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Shading</vt:lpstr>
      <vt:lpstr>RenderMan</vt:lpstr>
      <vt:lpstr>Displacement</vt:lpstr>
      <vt:lpstr>Surface color</vt:lpstr>
      <vt:lpstr>Lighting</vt:lpstr>
      <vt:lpstr>Volume Effects</vt:lpstr>
      <vt:lpstr>Image Effects</vt:lpstr>
      <vt:lpstr>Non-real time vs. Real-time</vt:lpstr>
      <vt:lpstr>RenderMan vs. GPU</vt:lpstr>
      <vt:lpstr>History (not real-time)</vt:lpstr>
      <vt:lpstr>History (real-time)</vt:lpstr>
      <vt:lpstr>GLSL / HLSL</vt:lpstr>
      <vt:lpstr>GLSL / HLSL</vt:lpstr>
      <vt:lpstr>Shader Debugging</vt:lpstr>
      <vt:lpstr>Vertex Demo: Blend Positions</vt:lpstr>
      <vt:lpstr>Vertex + Fragment Demo: Fresnel Environment Map</vt:lpstr>
      <vt:lpstr>Shading Methods</vt:lpstr>
      <vt:lpstr>Brick Demo</vt:lpstr>
      <vt:lpstr>Noise</vt:lpstr>
      <vt:lpstr>Noise Characteristics</vt:lpstr>
      <vt:lpstr>Noise Subtleties</vt:lpstr>
      <vt:lpstr>Perlin Noise in RenderMan</vt:lpstr>
      <vt:lpstr>Fractional Brownian Motion (fBm)</vt:lpstr>
      <vt:lpstr>Turbulence</vt:lpstr>
      <vt:lpstr>Advanced Shading Methods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</dc:creator>
  <cp:lastModifiedBy>Marc Olano</cp:lastModifiedBy>
  <cp:revision>95</cp:revision>
  <dcterms:created xsi:type="dcterms:W3CDTF">2006-01-29T04:33:04Z</dcterms:created>
  <dcterms:modified xsi:type="dcterms:W3CDTF">2014-10-21T17:40:10Z</dcterms:modified>
</cp:coreProperties>
</file>