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60" r:id="rId1"/>
  </p:sldMasterIdLst>
  <p:notesMasterIdLst>
    <p:notesMasterId r:id="rId24"/>
  </p:notesMasterIdLst>
  <p:handoutMasterIdLst>
    <p:handoutMasterId r:id="rId25"/>
  </p:handoutMasterIdLst>
  <p:sldIdLst>
    <p:sldId id="256" r:id="rId2"/>
    <p:sldId id="438" r:id="rId3"/>
    <p:sldId id="399" r:id="rId4"/>
    <p:sldId id="416" r:id="rId5"/>
    <p:sldId id="417" r:id="rId6"/>
    <p:sldId id="437" r:id="rId7"/>
    <p:sldId id="325" r:id="rId8"/>
    <p:sldId id="258" r:id="rId9"/>
    <p:sldId id="259" r:id="rId10"/>
    <p:sldId id="290" r:id="rId11"/>
    <p:sldId id="289" r:id="rId12"/>
    <p:sldId id="443" r:id="rId13"/>
    <p:sldId id="321" r:id="rId14"/>
    <p:sldId id="436" r:id="rId15"/>
    <p:sldId id="440" r:id="rId16"/>
    <p:sldId id="444" r:id="rId17"/>
    <p:sldId id="439" r:id="rId18"/>
    <p:sldId id="445" r:id="rId19"/>
    <p:sldId id="442" r:id="rId20"/>
    <p:sldId id="446" r:id="rId21"/>
    <p:sldId id="448" r:id="rId22"/>
    <p:sldId id="447" r:id="rId23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FFFF0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653" autoAdjust="0"/>
    <p:restoredTop sz="94660"/>
  </p:normalViewPr>
  <p:slideViewPr>
    <p:cSldViewPr>
      <p:cViewPr>
        <p:scale>
          <a:sx n="85" d="100"/>
          <a:sy n="85" d="100"/>
        </p:scale>
        <p:origin x="-1280" y="-376"/>
      </p:cViewPr>
      <p:guideLst>
        <p:guide orient="horz" pos="1056"/>
        <p:guide pos="254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notesMaster" Target="notesMasters/notesMaster1.xml"/><Relationship Id="rId25" Type="http://schemas.openxmlformats.org/officeDocument/2006/relationships/handoutMaster" Target="handoutMasters/handoutMaster1.xml"/><Relationship Id="rId26" Type="http://schemas.openxmlformats.org/officeDocument/2006/relationships/printerSettings" Target="printerSettings/printerSettings1.bin"/><Relationship Id="rId27" Type="http://schemas.openxmlformats.org/officeDocument/2006/relationships/presProps" Target="presProps.xml"/><Relationship Id="rId28" Type="http://schemas.openxmlformats.org/officeDocument/2006/relationships/viewProps" Target="viewProps.xml"/><Relationship Id="rId29" Type="http://schemas.openxmlformats.org/officeDocument/2006/relationships/theme" Target="theme/theme1.xml"/><Relationship Id="rId3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30DB4E27-256F-FE4E-968B-6DDDC1F89BA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855863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8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8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58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58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8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73EF7012-0205-B145-B617-1F5FAA84644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187369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3AE5E4B-1F56-FE4D-813F-5A45662C32AC}" type="slidenum">
              <a:rPr lang="en-US"/>
              <a:pPr>
                <a:defRPr/>
              </a:pPr>
              <a:t>1</a:t>
            </a:fld>
            <a:endParaRPr lang="en-US"/>
          </a:p>
        </p:txBody>
      </p:sp>
      <p:sp>
        <p:nvSpPr>
          <p:cNvPr id="3328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3328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en-US" smtClean="0">
              <a:cs typeface="+mn-cs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8B23DDD-8044-3243-8A37-5263C3B59016}" type="slidenum">
              <a:rPr lang="en-US"/>
              <a:pPr>
                <a:defRPr/>
              </a:pPr>
              <a:t>13</a:t>
            </a:fld>
            <a:endParaRPr lang="en-US"/>
          </a:p>
        </p:txBody>
      </p:sp>
      <p:sp>
        <p:nvSpPr>
          <p:cNvPr id="4864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4864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en-US" smtClean="0">
              <a:cs typeface="+mn-cs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3577BC6-1BBB-D443-A868-699488BC53DA}" type="slidenum">
              <a:rPr lang="en-US"/>
              <a:pPr>
                <a:defRPr/>
              </a:pPr>
              <a:t>3</a:t>
            </a:fld>
            <a:endParaRPr lang="en-US"/>
          </a:p>
        </p:txBody>
      </p:sp>
      <p:sp>
        <p:nvSpPr>
          <p:cNvPr id="777218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777219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en-US" smtClean="0">
              <a:cs typeface="+mn-cs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D5980C8-0068-D249-BB14-4A55435B445C}" type="slidenum">
              <a:rPr lang="en-US"/>
              <a:pPr>
                <a:defRPr/>
              </a:pPr>
              <a:t>4</a:t>
            </a:fld>
            <a:endParaRPr lang="en-US"/>
          </a:p>
        </p:txBody>
      </p:sp>
      <p:sp>
        <p:nvSpPr>
          <p:cNvPr id="778242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778243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en-US" smtClean="0">
              <a:cs typeface="+mn-cs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5E27981-7187-3D45-81E3-309BE9D0A786}" type="slidenum">
              <a:rPr lang="en-US"/>
              <a:pPr>
                <a:defRPr/>
              </a:pPr>
              <a:t>5</a:t>
            </a:fld>
            <a:endParaRPr lang="en-US"/>
          </a:p>
        </p:txBody>
      </p:sp>
      <p:sp>
        <p:nvSpPr>
          <p:cNvPr id="779266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779267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en-US" smtClean="0">
              <a:cs typeface="+mn-cs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F5589D6-6888-7045-A709-40E7B5D12878}" type="slidenum">
              <a:rPr lang="en-US"/>
              <a:pPr>
                <a:defRPr/>
              </a:pPr>
              <a:t>7</a:t>
            </a:fld>
            <a:endParaRPr lang="en-US"/>
          </a:p>
        </p:txBody>
      </p:sp>
      <p:sp>
        <p:nvSpPr>
          <p:cNvPr id="780290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780291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en-US" smtClean="0">
              <a:cs typeface="+mn-cs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FDB5B40-52D6-A342-97EF-53B40356EC98}" type="slidenum">
              <a:rPr lang="en-US"/>
              <a:pPr>
                <a:defRPr/>
              </a:pPr>
              <a:t>8</a:t>
            </a:fld>
            <a:endParaRPr lang="en-US"/>
          </a:p>
        </p:txBody>
      </p:sp>
      <p:sp>
        <p:nvSpPr>
          <p:cNvPr id="3768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3768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en-US" smtClean="0">
              <a:cs typeface="+mn-cs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77BE179-7B7B-DF4A-838F-C1577ACFBF86}" type="slidenum">
              <a:rPr lang="en-US"/>
              <a:pPr>
                <a:defRPr/>
              </a:pPr>
              <a:t>9</a:t>
            </a:fld>
            <a:endParaRPr lang="en-US"/>
          </a:p>
        </p:txBody>
      </p:sp>
      <p:sp>
        <p:nvSpPr>
          <p:cNvPr id="377858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377859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en-US" smtClean="0">
              <a:cs typeface="+mn-cs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2EFE49A-679D-1245-9193-FF6465EE4457}" type="slidenum">
              <a:rPr lang="en-US"/>
              <a:pPr>
                <a:defRPr/>
              </a:pPr>
              <a:t>10</a:t>
            </a:fld>
            <a:endParaRPr lang="en-US"/>
          </a:p>
        </p:txBody>
      </p:sp>
      <p:sp>
        <p:nvSpPr>
          <p:cNvPr id="412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412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en-US" smtClean="0">
              <a:cs typeface="+mn-cs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307250A-D4FD-8F4C-90BC-D8AD6791868D}" type="slidenum">
              <a:rPr lang="en-US"/>
              <a:pPr>
                <a:defRPr/>
              </a:pPr>
              <a:t>11</a:t>
            </a:fld>
            <a:endParaRPr lang="en-US"/>
          </a:p>
        </p:txBody>
      </p:sp>
      <p:sp>
        <p:nvSpPr>
          <p:cNvPr id="410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410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en-US" smtClean="0">
              <a:cs typeface="+mn-cs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189EBB-B313-A642-8FA5-31765EB658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09856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0F711D-A261-E640-9A2A-408A5910E40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06221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88B549-39D0-6F44-9AB2-44AC76718B1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04104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F4C74B-AE70-9041-9C97-49FEE725E1F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1484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FAB19D-609C-4F44-8A48-EC7115458E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23542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5EEB7E-B451-2F44-921B-0DBBB5C7B5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2217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DCE874-1724-E44D-A1EF-4A5E205641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21050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540517-4663-F044-8093-4C54A1E6D3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24632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EB1941-D484-D446-89D7-72B5EBD8499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44834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ED1F99-5420-0D45-BA48-263E5F39D1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84619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5FA774-5E48-2C4E-9B10-213CE48BE51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40950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CB348721-6C7E-A84A-B9A0-CEBC41F92A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ＭＳ Ｐゴシック" charset="0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6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7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emf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4" Type="http://schemas.openxmlformats.org/officeDocument/2006/relationships/image" Target="../media/image11.emf"/><Relationship Id="rId5" Type="http://schemas.openxmlformats.org/officeDocument/2006/relationships/image" Target="../media/image12.emf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emf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3.emf"/><Relationship Id="rId3" Type="http://schemas.openxmlformats.org/officeDocument/2006/relationships/image" Target="../media/image14.emf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5.emf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6.emf"/><Relationship Id="rId3" Type="http://schemas.openxmlformats.org/officeDocument/2006/relationships/image" Target="../media/image17.emf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8.emf"/><Relationship Id="rId3" Type="http://schemas.openxmlformats.org/officeDocument/2006/relationships/image" Target="../media/image19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emf"/><Relationship Id="rId4" Type="http://schemas.openxmlformats.org/officeDocument/2006/relationships/image" Target="../media/image22.emf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0.emf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emf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3.emf"/><Relationship Id="rId3" Type="http://schemas.openxmlformats.org/officeDocument/2006/relationships/image" Target="../media/image24.e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4" Type="http://schemas.openxmlformats.org/officeDocument/2006/relationships/image" Target="../media/image3.emf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e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4.e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ea typeface="+mj-ea"/>
                <a:cs typeface="+mj-cs"/>
              </a:rPr>
              <a:t>Graphics Pipeline</a:t>
            </a:r>
            <a:br>
              <a:rPr lang="en-US" dirty="0" smtClean="0">
                <a:ea typeface="+mj-ea"/>
                <a:cs typeface="+mj-cs"/>
              </a:rPr>
            </a:br>
            <a:r>
              <a:rPr lang="en-US" dirty="0" smtClean="0">
                <a:ea typeface="+mj-ea"/>
                <a:cs typeface="+mj-cs"/>
              </a:rPr>
              <a:t>Rasterization</a:t>
            </a:r>
          </a:p>
        </p:txBody>
      </p:sp>
      <p:sp>
        <p:nvSpPr>
          <p:cNvPr id="15362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dirty="0">
                <a:solidFill>
                  <a:schemeClr val="tx2"/>
                </a:solidFill>
                <a:latin typeface="Calibri" charset="0"/>
              </a:rPr>
              <a:t>CMSC 435/634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Calibri" charset="0"/>
              </a:rPr>
              <a:t>Scanning Rectangles (2)</a:t>
            </a:r>
          </a:p>
        </p:txBody>
      </p:sp>
      <p:sp>
        <p:nvSpPr>
          <p:cNvPr id="61442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5029200"/>
            <a:ext cx="7772400" cy="13716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2400" dirty="0">
                <a:latin typeface="Courier" charset="0"/>
              </a:rPr>
              <a:t>for ( y from y</a:t>
            </a:r>
            <a:r>
              <a:rPr lang="en-US" sz="2400" baseline="-25000" dirty="0">
                <a:latin typeface="Courier" charset="0"/>
              </a:rPr>
              <a:t>0</a:t>
            </a:r>
            <a:r>
              <a:rPr lang="en-US" sz="2400" dirty="0">
                <a:latin typeface="Courier" charset="0"/>
              </a:rPr>
              <a:t> to </a:t>
            </a:r>
            <a:r>
              <a:rPr lang="en-US" sz="2400" dirty="0" smtClean="0">
                <a:latin typeface="Courier" charset="0"/>
              </a:rPr>
              <a:t>y</a:t>
            </a:r>
            <a:r>
              <a:rPr lang="en-US" sz="2400" baseline="-25000" dirty="0" smtClean="0">
                <a:latin typeface="Courier" charset="0"/>
              </a:rPr>
              <a:t>1</a:t>
            </a:r>
            <a:r>
              <a:rPr lang="en-US" sz="2400" dirty="0" smtClean="0">
                <a:latin typeface="Courier" charset="0"/>
              </a:rPr>
              <a:t> </a:t>
            </a:r>
            <a:r>
              <a:rPr lang="en-US" sz="2400" dirty="0">
                <a:latin typeface="Courier" charset="0"/>
              </a:rPr>
              <a:t>)</a:t>
            </a:r>
          </a:p>
          <a:p>
            <a:pPr eaLnBrk="1" hangingPunct="1">
              <a:buFontTx/>
              <a:buNone/>
            </a:pPr>
            <a:r>
              <a:rPr lang="en-US" sz="2400" dirty="0">
                <a:latin typeface="Courier" charset="0"/>
              </a:rPr>
              <a:t>   for ( x from x</a:t>
            </a:r>
            <a:r>
              <a:rPr lang="en-US" sz="2400" baseline="-25000" dirty="0">
                <a:latin typeface="Courier" charset="0"/>
              </a:rPr>
              <a:t>0</a:t>
            </a:r>
            <a:r>
              <a:rPr lang="en-US" sz="2400" dirty="0">
                <a:latin typeface="Courier" charset="0"/>
              </a:rPr>
              <a:t> to </a:t>
            </a:r>
            <a:r>
              <a:rPr lang="en-US" sz="2400" dirty="0" smtClean="0">
                <a:latin typeface="Courier" charset="0"/>
              </a:rPr>
              <a:t>x</a:t>
            </a:r>
            <a:r>
              <a:rPr lang="en-US" sz="2400" baseline="-25000" dirty="0" smtClean="0">
                <a:latin typeface="Courier" charset="0"/>
              </a:rPr>
              <a:t>1</a:t>
            </a:r>
            <a:r>
              <a:rPr lang="en-US" sz="2400" dirty="0" smtClean="0">
                <a:latin typeface="Courier" charset="0"/>
              </a:rPr>
              <a:t> </a:t>
            </a:r>
            <a:r>
              <a:rPr lang="en-US" sz="2400" dirty="0">
                <a:latin typeface="Courier" charset="0"/>
              </a:rPr>
              <a:t>)</a:t>
            </a:r>
          </a:p>
          <a:p>
            <a:pPr eaLnBrk="1" hangingPunct="1">
              <a:buFontTx/>
              <a:buNone/>
            </a:pPr>
            <a:r>
              <a:rPr lang="en-US" sz="2400" dirty="0">
                <a:latin typeface="Courier" charset="0"/>
              </a:rPr>
              <a:t>      Write Pixel (x, </a:t>
            </a:r>
            <a:r>
              <a:rPr lang="en-US" sz="2400" dirty="0" smtClean="0">
                <a:latin typeface="Courier" charset="0"/>
              </a:rPr>
              <a:t>y)</a:t>
            </a:r>
            <a:endParaRPr lang="en-US" sz="2400" dirty="0">
              <a:latin typeface="Courier" charset="0"/>
            </a:endParaRPr>
          </a:p>
        </p:txBody>
      </p:sp>
      <p:pic>
        <p:nvPicPr>
          <p:cNvPr id="61443" name="Picture 6" descr="scan1-b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8600" y="1676400"/>
            <a:ext cx="3048000" cy="297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Calibri" charset="0"/>
              </a:rPr>
              <a:t>Scanning Rectangles (3)</a:t>
            </a:r>
          </a:p>
        </p:txBody>
      </p:sp>
      <p:sp>
        <p:nvSpPr>
          <p:cNvPr id="63490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5029200"/>
            <a:ext cx="7772400" cy="13716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2400" dirty="0">
                <a:latin typeface="Courier" charset="0"/>
              </a:rPr>
              <a:t>for ( y from y</a:t>
            </a:r>
            <a:r>
              <a:rPr lang="en-US" sz="2400" baseline="-25000" dirty="0">
                <a:latin typeface="Courier" charset="0"/>
              </a:rPr>
              <a:t>0</a:t>
            </a:r>
            <a:r>
              <a:rPr lang="en-US" sz="2400" dirty="0">
                <a:latin typeface="Courier" charset="0"/>
              </a:rPr>
              <a:t> to </a:t>
            </a:r>
            <a:r>
              <a:rPr lang="en-US" sz="2400" dirty="0" smtClean="0">
                <a:latin typeface="Courier" charset="0"/>
              </a:rPr>
              <a:t>y</a:t>
            </a:r>
            <a:r>
              <a:rPr lang="en-US" sz="2400" baseline="-25000" dirty="0" smtClean="0">
                <a:latin typeface="Courier" charset="0"/>
              </a:rPr>
              <a:t>1</a:t>
            </a:r>
            <a:r>
              <a:rPr lang="en-US" sz="2400" dirty="0" smtClean="0">
                <a:latin typeface="Courier" charset="0"/>
              </a:rPr>
              <a:t> </a:t>
            </a:r>
            <a:r>
              <a:rPr lang="en-US" sz="2400" dirty="0">
                <a:latin typeface="Courier" charset="0"/>
              </a:rPr>
              <a:t>)</a:t>
            </a:r>
          </a:p>
          <a:p>
            <a:pPr eaLnBrk="1" hangingPunct="1">
              <a:buFontTx/>
              <a:buNone/>
            </a:pPr>
            <a:r>
              <a:rPr lang="en-US" sz="2400" dirty="0">
                <a:latin typeface="Courier" charset="0"/>
              </a:rPr>
              <a:t>   for ( x from x</a:t>
            </a:r>
            <a:r>
              <a:rPr lang="en-US" sz="2400" baseline="-25000" dirty="0">
                <a:latin typeface="Courier" charset="0"/>
              </a:rPr>
              <a:t>0</a:t>
            </a:r>
            <a:r>
              <a:rPr lang="en-US" sz="2400" dirty="0">
                <a:latin typeface="Courier" charset="0"/>
              </a:rPr>
              <a:t> to </a:t>
            </a:r>
            <a:r>
              <a:rPr lang="en-US" sz="2400" dirty="0" smtClean="0">
                <a:latin typeface="Courier" charset="0"/>
              </a:rPr>
              <a:t>x</a:t>
            </a:r>
            <a:r>
              <a:rPr lang="en-US" sz="2400" baseline="-25000" dirty="0" smtClean="0">
                <a:latin typeface="Courier" charset="0"/>
              </a:rPr>
              <a:t>1</a:t>
            </a:r>
            <a:r>
              <a:rPr lang="en-US" sz="2400" dirty="0" smtClean="0">
                <a:latin typeface="Courier" charset="0"/>
              </a:rPr>
              <a:t> </a:t>
            </a:r>
            <a:r>
              <a:rPr lang="en-US" sz="2400" dirty="0">
                <a:latin typeface="Courier" charset="0"/>
              </a:rPr>
              <a:t>)</a:t>
            </a:r>
          </a:p>
          <a:p>
            <a:pPr eaLnBrk="1" hangingPunct="1">
              <a:buFontTx/>
              <a:buNone/>
            </a:pPr>
            <a:r>
              <a:rPr lang="en-US" sz="2400" dirty="0">
                <a:latin typeface="Courier" charset="0"/>
              </a:rPr>
              <a:t>      Write Pixel (x, </a:t>
            </a:r>
            <a:r>
              <a:rPr lang="en-US" sz="2400" dirty="0" smtClean="0">
                <a:latin typeface="Courier" charset="0"/>
              </a:rPr>
              <a:t>y)</a:t>
            </a:r>
            <a:endParaRPr lang="en-US" sz="2400" dirty="0">
              <a:latin typeface="Courier" charset="0"/>
            </a:endParaRPr>
          </a:p>
        </p:txBody>
      </p:sp>
      <p:pic>
        <p:nvPicPr>
          <p:cNvPr id="63491" name="Picture 6" descr="scan1-c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8600" y="1676400"/>
            <a:ext cx="3048000" cy="297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Triangle Rasterization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Barycentric</a:t>
            </a:r>
            <a:r>
              <a:rPr lang="en-US" dirty="0" smtClean="0"/>
              <a:t> coordinates </a:t>
            </a:r>
            <a:r>
              <a:rPr lang="en-US" b="1" dirty="0" smtClean="0"/>
              <a:t>are</a:t>
            </a:r>
            <a:r>
              <a:rPr lang="en-US" dirty="0" smtClean="0"/>
              <a:t> decision variables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52600" y="2362200"/>
            <a:ext cx="6108699" cy="43162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84421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9234" name="Rectangle 2"/>
          <p:cNvSpPr>
            <a:spLocks noGrp="1" noChangeArrowheads="1"/>
          </p:cNvSpPr>
          <p:nvPr>
            <p:ph type="title"/>
          </p:nvPr>
        </p:nvSpPr>
        <p:spPr>
          <a:xfrm>
            <a:off x="1143000" y="579438"/>
            <a:ext cx="6629400" cy="415925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err="1" smtClean="0">
                <a:ea typeface="+mj-ea"/>
                <a:cs typeface="+mj-cs"/>
              </a:rPr>
              <a:t>Barycentric</a:t>
            </a:r>
            <a:r>
              <a:rPr lang="en-US" dirty="0" smtClean="0">
                <a:ea typeface="+mj-ea"/>
                <a:cs typeface="+mj-cs"/>
              </a:rPr>
              <a:t> Triangle Rasterization</a:t>
            </a:r>
          </a:p>
        </p:txBody>
      </p:sp>
      <p:sp>
        <p:nvSpPr>
          <p:cNvPr id="73730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295400"/>
            <a:ext cx="8229600" cy="5105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1800" dirty="0">
                <a:latin typeface="Courier" charset="0"/>
              </a:rPr>
              <a:t>For all </a:t>
            </a:r>
            <a:r>
              <a:rPr lang="en-US" sz="1800" dirty="0" smtClean="0">
                <a:latin typeface="Courier" charset="0"/>
              </a:rPr>
              <a:t>y </a:t>
            </a:r>
            <a:r>
              <a:rPr lang="en-US" sz="1800" dirty="0" smtClean="0">
                <a:latin typeface="Courier" charset="0"/>
              </a:rPr>
              <a:t>in </a:t>
            </a:r>
            <a:r>
              <a:rPr lang="en-US" sz="1800" dirty="0" err="1" smtClean="0">
                <a:latin typeface="Courier" charset="0"/>
              </a:rPr>
              <a:t>y</a:t>
            </a:r>
            <a:r>
              <a:rPr lang="en-US" sz="1800" baseline="-25000" dirty="0" err="1" smtClean="0">
                <a:latin typeface="Courier" charset="0"/>
              </a:rPr>
              <a:t>min</a:t>
            </a:r>
            <a:r>
              <a:rPr lang="en-US" sz="1800" dirty="0" smtClean="0">
                <a:latin typeface="Courier" charset="0"/>
              </a:rPr>
              <a:t> </a:t>
            </a:r>
            <a:r>
              <a:rPr lang="en-US" sz="1800" dirty="0" smtClean="0">
                <a:latin typeface="Courier" charset="0"/>
              </a:rPr>
              <a:t>to </a:t>
            </a:r>
            <a:r>
              <a:rPr lang="en-US" sz="1800" dirty="0" err="1" smtClean="0">
                <a:latin typeface="Courier" charset="0"/>
              </a:rPr>
              <a:t>y</a:t>
            </a:r>
            <a:r>
              <a:rPr lang="en-US" sz="1800" baseline="-25000" dirty="0" err="1" smtClean="0">
                <a:latin typeface="Courier" charset="0"/>
              </a:rPr>
              <a:t>max</a:t>
            </a:r>
            <a:r>
              <a:rPr lang="en-US" sz="1800" dirty="0" smtClean="0">
                <a:latin typeface="Courier" charset="0"/>
              </a:rPr>
              <a:t> </a:t>
            </a:r>
            <a:r>
              <a:rPr lang="en-US" sz="1800" dirty="0" smtClean="0">
                <a:latin typeface="Courier" charset="0"/>
              </a:rPr>
              <a:t>do </a:t>
            </a:r>
            <a:endParaRPr lang="en-US" sz="1800" dirty="0">
              <a:latin typeface="Courier" charset="0"/>
            </a:endParaRPr>
          </a:p>
          <a:p>
            <a:pPr lvl="1" eaLnBrk="1" hangingPunct="1">
              <a:buFontTx/>
              <a:buNone/>
            </a:pPr>
            <a:r>
              <a:rPr lang="en-US" sz="1800" dirty="0">
                <a:latin typeface="Courier" charset="0"/>
              </a:rPr>
              <a:t>For all </a:t>
            </a:r>
            <a:r>
              <a:rPr lang="en-US" sz="1800" dirty="0" smtClean="0">
                <a:latin typeface="Courier" charset="0"/>
              </a:rPr>
              <a:t>x </a:t>
            </a:r>
            <a:r>
              <a:rPr lang="en-US" sz="1800" dirty="0" smtClean="0">
                <a:latin typeface="Courier" charset="0"/>
              </a:rPr>
              <a:t>in </a:t>
            </a:r>
            <a:r>
              <a:rPr lang="en-US" sz="1800" dirty="0" err="1" smtClean="0">
                <a:latin typeface="Courier" charset="0"/>
              </a:rPr>
              <a:t>x</a:t>
            </a:r>
            <a:r>
              <a:rPr lang="en-US" sz="1800" baseline="-25000" dirty="0" err="1" smtClean="0">
                <a:latin typeface="Courier" charset="0"/>
              </a:rPr>
              <a:t>min</a:t>
            </a:r>
            <a:r>
              <a:rPr lang="en-US" sz="1800" dirty="0" smtClean="0">
                <a:latin typeface="Courier" charset="0"/>
              </a:rPr>
              <a:t> </a:t>
            </a:r>
            <a:r>
              <a:rPr lang="en-US" sz="1800" dirty="0" smtClean="0">
                <a:latin typeface="Courier" charset="0"/>
              </a:rPr>
              <a:t>to </a:t>
            </a:r>
            <a:r>
              <a:rPr lang="en-US" sz="1800" dirty="0" err="1" smtClean="0">
                <a:latin typeface="Courier" charset="0"/>
              </a:rPr>
              <a:t>x</a:t>
            </a:r>
            <a:r>
              <a:rPr lang="en-US" sz="1800" baseline="-25000" dirty="0" err="1" smtClean="0">
                <a:latin typeface="Courier" charset="0"/>
              </a:rPr>
              <a:t>max</a:t>
            </a:r>
            <a:r>
              <a:rPr lang="en-US" sz="1800" dirty="0" smtClean="0">
                <a:latin typeface="Courier" charset="0"/>
              </a:rPr>
              <a:t> </a:t>
            </a:r>
            <a:r>
              <a:rPr lang="en-US" sz="1800" dirty="0" smtClean="0">
                <a:latin typeface="Courier" charset="0"/>
              </a:rPr>
              <a:t>do</a:t>
            </a:r>
            <a:endParaRPr lang="en-US" sz="1800" dirty="0">
              <a:latin typeface="Courier" charset="0"/>
            </a:endParaRPr>
          </a:p>
          <a:p>
            <a:pPr lvl="2" eaLnBrk="1" hangingPunct="1">
              <a:buFontTx/>
              <a:buNone/>
            </a:pPr>
            <a:r>
              <a:rPr lang="en-US" sz="1800" dirty="0">
                <a:latin typeface="Courier" charset="0"/>
              </a:rPr>
              <a:t>Compute (</a:t>
            </a:r>
            <a:r>
              <a:rPr lang="en-US" sz="1800" dirty="0">
                <a:latin typeface="Symbol" charset="0"/>
              </a:rPr>
              <a:t>a</a:t>
            </a:r>
            <a:r>
              <a:rPr lang="en-US" sz="1800" dirty="0">
                <a:latin typeface="Courier" charset="0"/>
              </a:rPr>
              <a:t>, </a:t>
            </a:r>
            <a:r>
              <a:rPr lang="en-US" sz="1800" dirty="0">
                <a:latin typeface="Symbol" charset="0"/>
              </a:rPr>
              <a:t>b</a:t>
            </a:r>
            <a:r>
              <a:rPr lang="en-US" sz="1800" dirty="0">
                <a:latin typeface="Courier" charset="0"/>
              </a:rPr>
              <a:t>, </a:t>
            </a:r>
            <a:r>
              <a:rPr lang="en-US" sz="1800" dirty="0">
                <a:latin typeface="Symbol" charset="0"/>
              </a:rPr>
              <a:t>g</a:t>
            </a:r>
            <a:r>
              <a:rPr lang="en-US" sz="1800" dirty="0">
                <a:latin typeface="Courier" charset="0"/>
              </a:rPr>
              <a:t>) for (</a:t>
            </a:r>
            <a:r>
              <a:rPr lang="en-US" sz="1800" dirty="0" err="1">
                <a:latin typeface="Courier" charset="0"/>
              </a:rPr>
              <a:t>x,y</a:t>
            </a:r>
            <a:r>
              <a:rPr lang="en-US" sz="1800" dirty="0">
                <a:latin typeface="Courier" charset="0"/>
              </a:rPr>
              <a:t>)</a:t>
            </a:r>
          </a:p>
          <a:p>
            <a:pPr lvl="2" eaLnBrk="1" hangingPunct="1">
              <a:buFontTx/>
              <a:buNone/>
            </a:pPr>
            <a:r>
              <a:rPr lang="en-US" sz="1800" dirty="0">
                <a:latin typeface="Courier" charset="0"/>
              </a:rPr>
              <a:t>If (</a:t>
            </a:r>
            <a:r>
              <a:rPr lang="en-US" sz="1800" dirty="0">
                <a:latin typeface="Symbol" charset="0"/>
              </a:rPr>
              <a:t>a</a:t>
            </a:r>
            <a:r>
              <a:rPr lang="en-US" sz="1800" dirty="0">
                <a:latin typeface="Courier" charset="0"/>
              </a:rPr>
              <a:t> </a:t>
            </a:r>
            <a:r>
              <a:rPr lang="en-US" sz="1800" dirty="0" smtClean="0">
                <a:latin typeface="Courier" charset="0"/>
                <a:sym typeface="Symbol" charset="0"/>
              </a:rPr>
              <a:t>≥ 0 </a:t>
            </a:r>
            <a:r>
              <a:rPr lang="en-US" sz="1800" dirty="0" smtClean="0">
                <a:latin typeface="Courier" charset="0"/>
              </a:rPr>
              <a:t>and </a:t>
            </a:r>
            <a:r>
              <a:rPr lang="en-US" sz="1800" dirty="0">
                <a:latin typeface="Symbol" charset="0"/>
              </a:rPr>
              <a:t>b</a:t>
            </a:r>
            <a:r>
              <a:rPr lang="en-US" sz="1800" dirty="0">
                <a:latin typeface="Courier" charset="0"/>
              </a:rPr>
              <a:t> </a:t>
            </a:r>
            <a:r>
              <a:rPr lang="en-US" sz="1800" dirty="0" smtClean="0">
                <a:latin typeface="Courier" charset="0"/>
                <a:sym typeface="Symbol" charset="0"/>
              </a:rPr>
              <a:t>≥ 0 </a:t>
            </a:r>
            <a:r>
              <a:rPr lang="en-US" sz="1800" dirty="0" smtClean="0">
                <a:latin typeface="Courier" charset="0"/>
              </a:rPr>
              <a:t>and </a:t>
            </a:r>
            <a:r>
              <a:rPr lang="en-US" sz="1800" dirty="0">
                <a:latin typeface="Symbol" charset="0"/>
              </a:rPr>
              <a:t>g</a:t>
            </a:r>
            <a:r>
              <a:rPr lang="en-US" sz="1800" dirty="0">
                <a:latin typeface="Courier" charset="0"/>
              </a:rPr>
              <a:t> </a:t>
            </a:r>
            <a:r>
              <a:rPr lang="en-US" sz="1800" dirty="0" smtClean="0">
                <a:latin typeface="Courier" charset="0"/>
                <a:sym typeface="Symbol" charset="0"/>
              </a:rPr>
              <a:t>≥ 0) </a:t>
            </a:r>
            <a:r>
              <a:rPr lang="en-US" sz="1800" dirty="0" smtClean="0">
                <a:latin typeface="Courier" charset="0"/>
              </a:rPr>
              <a:t>then</a:t>
            </a:r>
            <a:endParaRPr lang="en-US" sz="1800" dirty="0">
              <a:latin typeface="Courier" charset="0"/>
            </a:endParaRPr>
          </a:p>
          <a:p>
            <a:pPr lvl="3" eaLnBrk="1" hangingPunct="1">
              <a:buFontTx/>
              <a:buNone/>
            </a:pPr>
            <a:r>
              <a:rPr lang="en-US" dirty="0">
                <a:latin typeface="Courier" charset="0"/>
              </a:rPr>
              <a:t>c = </a:t>
            </a:r>
            <a:r>
              <a:rPr lang="en-US" dirty="0">
                <a:latin typeface="Symbol" charset="0"/>
              </a:rPr>
              <a:t>a</a:t>
            </a:r>
            <a:r>
              <a:rPr lang="en-US" dirty="0">
                <a:latin typeface="Courier" charset="0"/>
              </a:rPr>
              <a:t>c</a:t>
            </a:r>
            <a:r>
              <a:rPr lang="en-US" baseline="-25000" dirty="0">
                <a:latin typeface="Courier" charset="0"/>
              </a:rPr>
              <a:t>0</a:t>
            </a:r>
            <a:r>
              <a:rPr lang="en-US" dirty="0">
                <a:latin typeface="Courier" charset="0"/>
              </a:rPr>
              <a:t> + </a:t>
            </a:r>
            <a:r>
              <a:rPr lang="en-US" dirty="0">
                <a:latin typeface="Symbol" charset="0"/>
              </a:rPr>
              <a:t>b</a:t>
            </a:r>
            <a:r>
              <a:rPr lang="en-US" dirty="0">
                <a:latin typeface="Courier" charset="0"/>
              </a:rPr>
              <a:t>c</a:t>
            </a:r>
            <a:r>
              <a:rPr lang="en-US" baseline="-25000" dirty="0">
                <a:latin typeface="Courier" charset="0"/>
              </a:rPr>
              <a:t>1</a:t>
            </a:r>
            <a:r>
              <a:rPr lang="en-US" dirty="0">
                <a:latin typeface="Courier" charset="0"/>
              </a:rPr>
              <a:t> + </a:t>
            </a:r>
            <a:r>
              <a:rPr lang="en-US" dirty="0">
                <a:latin typeface="Symbol" charset="0"/>
              </a:rPr>
              <a:t>g</a:t>
            </a:r>
            <a:r>
              <a:rPr lang="en-US" dirty="0">
                <a:latin typeface="Courier" charset="0"/>
              </a:rPr>
              <a:t>c</a:t>
            </a:r>
            <a:r>
              <a:rPr lang="en-US" baseline="-25000" dirty="0">
                <a:latin typeface="Courier" charset="0"/>
              </a:rPr>
              <a:t>2</a:t>
            </a:r>
            <a:endParaRPr lang="en-US" dirty="0">
              <a:latin typeface="Courier" charset="0"/>
            </a:endParaRPr>
          </a:p>
          <a:p>
            <a:pPr lvl="3" eaLnBrk="1" hangingPunct="1">
              <a:buFontTx/>
              <a:buNone/>
            </a:pPr>
            <a:r>
              <a:rPr lang="en-US" dirty="0">
                <a:latin typeface="Courier" charset="0"/>
              </a:rPr>
              <a:t>Draw </a:t>
            </a:r>
            <a:r>
              <a:rPr lang="en-US" dirty="0" smtClean="0">
                <a:latin typeface="Courier" charset="0"/>
              </a:rPr>
              <a:t>pixel(</a:t>
            </a:r>
            <a:r>
              <a:rPr lang="en-US" dirty="0" err="1">
                <a:latin typeface="Courier" charset="0"/>
              </a:rPr>
              <a:t>x,y</a:t>
            </a:r>
            <a:r>
              <a:rPr lang="en-US" dirty="0">
                <a:latin typeface="Courier" charset="0"/>
              </a:rPr>
              <a:t>) with color c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Calibri" charset="0"/>
              </a:rPr>
              <a:t>Incremental Computation</a:t>
            </a:r>
          </a:p>
        </p:txBody>
      </p:sp>
      <p:sp>
        <p:nvSpPr>
          <p:cNvPr id="7782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>
                <a:latin typeface="Symbol" charset="0"/>
                <a:cs typeface="Symbol" charset="0"/>
              </a:rPr>
              <a:t>a</a:t>
            </a:r>
            <a:r>
              <a:rPr lang="en-US" dirty="0">
                <a:latin typeface="Calibri" charset="0"/>
              </a:rPr>
              <a:t>, </a:t>
            </a:r>
            <a:r>
              <a:rPr lang="en-US" i="1" dirty="0">
                <a:latin typeface="Symbol" charset="0"/>
                <a:cs typeface="Symbol" charset="0"/>
              </a:rPr>
              <a:t>b</a:t>
            </a:r>
            <a:r>
              <a:rPr lang="en-US" dirty="0">
                <a:latin typeface="Calibri" charset="0"/>
              </a:rPr>
              <a:t>, and </a:t>
            </a:r>
            <a:r>
              <a:rPr lang="en-US" i="1" dirty="0">
                <a:latin typeface="Symbol" charset="0"/>
                <a:cs typeface="Symbol" charset="0"/>
              </a:rPr>
              <a:t>g</a:t>
            </a:r>
            <a:r>
              <a:rPr lang="en-US" dirty="0">
                <a:latin typeface="Calibri" charset="0"/>
              </a:rPr>
              <a:t> are linear in </a:t>
            </a:r>
            <a:r>
              <a:rPr lang="en-US" dirty="0" smtClean="0">
                <a:latin typeface="Calibri" charset="0"/>
              </a:rPr>
              <a:t>X </a:t>
            </a:r>
            <a:r>
              <a:rPr lang="en-US" dirty="0">
                <a:latin typeface="Calibri" charset="0"/>
              </a:rPr>
              <a:t>and </a:t>
            </a:r>
            <a:r>
              <a:rPr lang="en-US" dirty="0" smtClean="0">
                <a:latin typeface="Calibri" charset="0"/>
              </a:rPr>
              <a:t>Y</a:t>
            </a:r>
            <a:endParaRPr lang="en-US" dirty="0">
              <a:latin typeface="Calibri" charset="0"/>
            </a:endParaRPr>
          </a:p>
          <a:p>
            <a:pPr>
              <a:lnSpc>
                <a:spcPct val="140000"/>
              </a:lnSpc>
            </a:pPr>
            <a:endParaRPr lang="en-US" dirty="0" smtClean="0">
              <a:latin typeface="Calibri" charset="0"/>
            </a:endParaRPr>
          </a:p>
          <a:p>
            <a:pPr marL="0" indent="0">
              <a:lnSpc>
                <a:spcPct val="150000"/>
              </a:lnSpc>
              <a:buNone/>
            </a:pPr>
            <a:endParaRPr lang="en-US" dirty="0">
              <a:latin typeface="Calibri" charset="0"/>
            </a:endParaRPr>
          </a:p>
          <a:p>
            <a:r>
              <a:rPr lang="en-US" dirty="0">
                <a:latin typeface="Calibri" charset="0"/>
              </a:rPr>
              <a:t>What </a:t>
            </a:r>
            <a:r>
              <a:rPr lang="en-US" dirty="0" smtClean="0">
                <a:latin typeface="Calibri" charset="0"/>
              </a:rPr>
              <a:t>about pixel-to-pixel updates?</a:t>
            </a:r>
            <a:endParaRPr lang="en-US" dirty="0">
              <a:latin typeface="Calibri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09800" y="2362200"/>
            <a:ext cx="4876800" cy="14478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63700" y="4513853"/>
            <a:ext cx="6400800" cy="36830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86200" y="5110027"/>
            <a:ext cx="4102100" cy="33020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11599" y="5651500"/>
            <a:ext cx="2654300" cy="3683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7826" grpId="0" uiExpand="1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“</a:t>
            </a:r>
            <a:r>
              <a:rPr lang="en-US" dirty="0" err="1" smtClean="0"/>
              <a:t>Clipless</a:t>
            </a:r>
            <a:r>
              <a:rPr lang="en-US" dirty="0" smtClean="0"/>
              <a:t>” Homogeneous Rasterization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Compute </a:t>
            </a:r>
            <a:r>
              <a:rPr lang="en-US" dirty="0" err="1" smtClean="0"/>
              <a:t>barycentrics</a:t>
            </a:r>
            <a:r>
              <a:rPr lang="en-US" dirty="0" smtClean="0"/>
              <a:t> using homogeneous coordinates</a:t>
            </a:r>
          </a:p>
          <a:p>
            <a:r>
              <a:rPr lang="en-US" dirty="0" smtClean="0"/>
              <a:t>Extra edge equations for clip edges</a:t>
            </a:r>
          </a:p>
          <a:p>
            <a:pPr lvl="1"/>
            <a:r>
              <a:rPr lang="en-US" dirty="0" smtClean="0"/>
              <a:t>Compute </a:t>
            </a:r>
            <a:r>
              <a:rPr lang="en-US" i="1" dirty="0" smtClean="0"/>
              <a:t>t</a:t>
            </a:r>
            <a:r>
              <a:rPr lang="en-US" dirty="0" smtClean="0"/>
              <a:t> for clip plane at each vertex</a:t>
            </a:r>
          </a:p>
          <a:p>
            <a:pPr lvl="1"/>
            <a:r>
              <a:rPr lang="en-US" dirty="0" smtClean="0"/>
              <a:t>Only visible (w&gt;near) pixels will be drawn</a:t>
            </a:r>
          </a:p>
          <a:p>
            <a:r>
              <a:rPr lang="en-US" dirty="0" smtClean="0"/>
              <a:t>Adds computation</a:t>
            </a:r>
          </a:p>
          <a:p>
            <a:pPr lvl="1"/>
            <a:r>
              <a:rPr lang="en-US" dirty="0" smtClean="0"/>
              <a:t>Divide by w per pixel instead of per vertex</a:t>
            </a:r>
          </a:p>
          <a:p>
            <a:pPr lvl="1"/>
            <a:r>
              <a:rPr lang="en-US" dirty="0" smtClean="0"/>
              <a:t>But avoids branching and extra triangles</a:t>
            </a:r>
          </a:p>
          <a:p>
            <a:pPr lvl="1"/>
            <a:r>
              <a:rPr lang="en-US" dirty="0" smtClean="0"/>
              <a:t>Good for hardware</a:t>
            </a:r>
          </a:p>
        </p:txBody>
      </p:sp>
    </p:spTree>
    <p:extLst>
      <p:ext uri="{BB962C8B-B14F-4D97-AF65-F5344CB8AC3E}">
        <p14:creationId xmlns:p14="http://schemas.microsoft.com/office/powerpoint/2010/main" val="270247033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Homogeneous </a:t>
            </a:r>
            <a:r>
              <a:rPr lang="en-US" dirty="0" err="1" smtClean="0"/>
              <a:t>Barycentrics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Each </a:t>
            </a:r>
            <a:r>
              <a:rPr lang="en-US" dirty="0" err="1" smtClean="0"/>
              <a:t>barycentric</a:t>
            </a:r>
            <a:r>
              <a:rPr lang="en-US" dirty="0" smtClean="0"/>
              <a:t> </a:t>
            </a:r>
            <a:r>
              <a:rPr lang="en-US" dirty="0" smtClean="0"/>
              <a:t>is </a:t>
            </a:r>
          </a:p>
          <a:p>
            <a:pPr lvl="1"/>
            <a:r>
              <a:rPr lang="en-US" dirty="0" smtClean="0"/>
              <a:t>Equal to 1 at one vertex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Equal to 0 at the other two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38400" y="2819400"/>
            <a:ext cx="4876800" cy="3175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38400" y="3810000"/>
            <a:ext cx="4876800" cy="838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22013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Homogeneous </a:t>
            </a:r>
            <a:r>
              <a:rPr lang="en-US" dirty="0" err="1" smtClean="0"/>
              <a:t>Barycentrics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Write formula for </a:t>
            </a:r>
            <a:r>
              <a:rPr lang="en-US" dirty="0" err="1" smtClean="0"/>
              <a:t>barycentric</a:t>
            </a:r>
            <a:r>
              <a:rPr lang="en-US" dirty="0" smtClean="0"/>
              <a:t> coordinate in homogeneous </a:t>
            </a:r>
            <a:r>
              <a:rPr lang="en-US" dirty="0" smtClean="0"/>
              <a:t>form</a:t>
            </a:r>
            <a:endParaRPr lang="en-US" dirty="0" smtClean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25700" y="2812036"/>
            <a:ext cx="4851400" cy="1384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62416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Homogeneous </a:t>
            </a:r>
            <a:r>
              <a:rPr lang="en-US" dirty="0" err="1" smtClean="0"/>
              <a:t>Barycentrics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This </a:t>
            </a:r>
            <a:r>
              <a:rPr lang="en-US" dirty="0" smtClean="0"/>
              <a:t>defines a system of three </a:t>
            </a:r>
            <a:r>
              <a:rPr lang="en-US" dirty="0" smtClean="0"/>
              <a:t>equations</a:t>
            </a:r>
          </a:p>
          <a:p>
            <a:endParaRPr lang="en-US" dirty="0"/>
          </a:p>
          <a:p>
            <a:pPr>
              <a:lnSpc>
                <a:spcPct val="150000"/>
              </a:lnSpc>
            </a:pPr>
            <a:endParaRPr lang="en-US" dirty="0" smtClean="0"/>
          </a:p>
          <a:p>
            <a:r>
              <a:rPr lang="en-US" dirty="0" smtClean="0"/>
              <a:t>or</a:t>
            </a:r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89050" y="4114800"/>
            <a:ext cx="6642100" cy="128270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44700" y="2512786"/>
            <a:ext cx="5511800" cy="1181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345808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Homogeneous </a:t>
            </a:r>
            <a:r>
              <a:rPr lang="en-US" dirty="0" err="1" smtClean="0"/>
              <a:t>Barycentrics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Equation (again)</a:t>
            </a:r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Which we can solve: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1600" y="2133600"/>
            <a:ext cx="6642100" cy="12827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4300" y="3962400"/>
            <a:ext cx="7073900" cy="13666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59142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Drawing Terms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Primitive</a:t>
            </a:r>
          </a:p>
          <a:p>
            <a:pPr lvl="1"/>
            <a:r>
              <a:rPr lang="en-US" dirty="0" smtClean="0"/>
              <a:t>Basic shape, drawn directly</a:t>
            </a:r>
          </a:p>
          <a:p>
            <a:pPr lvl="1"/>
            <a:r>
              <a:rPr lang="en-US" dirty="0" smtClean="0"/>
              <a:t>Compare to building from simpler shapes</a:t>
            </a:r>
          </a:p>
          <a:p>
            <a:r>
              <a:rPr lang="en-US" dirty="0" smtClean="0"/>
              <a:t>Rasterization or Scan Conversion</a:t>
            </a:r>
          </a:p>
          <a:p>
            <a:pPr lvl="1"/>
            <a:r>
              <a:rPr lang="en-US" dirty="0" smtClean="0"/>
              <a:t>Find pixels for a primitive</a:t>
            </a:r>
          </a:p>
          <a:p>
            <a:pPr lvl="1"/>
            <a:r>
              <a:rPr lang="en-US" dirty="0" smtClean="0"/>
              <a:t>Usually for algorithms that generate all pixels for one primitive at a time</a:t>
            </a:r>
          </a:p>
          <a:p>
            <a:pPr lvl="1"/>
            <a:r>
              <a:rPr lang="en-US" dirty="0" smtClean="0"/>
              <a:t>Compare to ray tracing: all primitives for one pixel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1111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Homogeneous </a:t>
            </a:r>
            <a:r>
              <a:rPr lang="en-US" dirty="0" err="1" smtClean="0"/>
              <a:t>Barycentrics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Coefficients for all three:</a:t>
            </a:r>
            <a:endParaRPr lang="en-US" dirty="0" smtClean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000" y="2057400"/>
            <a:ext cx="7073900" cy="1366692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43000" y="3505200"/>
            <a:ext cx="7073900" cy="137160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72882" y="4953000"/>
            <a:ext cx="7048500" cy="137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87105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Changes to Rasterization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NONE!</a:t>
            </a:r>
          </a:p>
          <a:p>
            <a:pPr lvl="1"/>
            <a:r>
              <a:rPr lang="en-US" dirty="0" smtClean="0"/>
              <a:t>Coefficients computed with homogeneous </a:t>
            </a:r>
            <a:r>
              <a:rPr lang="en-US" dirty="0" err="1" smtClean="0"/>
              <a:t>coords</a:t>
            </a:r>
            <a:endParaRPr lang="en-US" dirty="0" smtClean="0"/>
          </a:p>
          <a:p>
            <a:pPr lvl="1"/>
            <a:r>
              <a:rPr lang="en-US" dirty="0" smtClean="0"/>
              <a:t>But they’re the same coefficients!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09800" y="3352800"/>
            <a:ext cx="4876800" cy="1447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860212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Homogenous Clip Plane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Clip parameter at each vertex</a:t>
            </a:r>
          </a:p>
          <a:p>
            <a:endParaRPr lang="en-US" dirty="0"/>
          </a:p>
          <a:p>
            <a:r>
              <a:rPr lang="en-US" dirty="0" smtClean="0"/>
              <a:t>Clipping decision variable coefficients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800" y="3429000"/>
            <a:ext cx="8559800" cy="13716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10000" y="2247900"/>
            <a:ext cx="1587500" cy="419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02357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Calibri" charset="0"/>
              </a:rPr>
              <a:t>Line Drawing</a:t>
            </a:r>
          </a:p>
        </p:txBody>
      </p:sp>
      <p:sp>
        <p:nvSpPr>
          <p:cNvPr id="49154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Calibri" charset="0"/>
              </a:rPr>
              <a:t>Given endpoints of line, which pixels to draw?</a:t>
            </a:r>
          </a:p>
        </p:txBody>
      </p:sp>
      <p:graphicFrame>
        <p:nvGraphicFramePr>
          <p:cNvPr id="684096" name="Group 64"/>
          <p:cNvGraphicFramePr>
            <a:graphicFrameLocks noGrp="1"/>
          </p:cNvGraphicFramePr>
          <p:nvPr/>
        </p:nvGraphicFramePr>
        <p:xfrm>
          <a:off x="1752600" y="2286000"/>
          <a:ext cx="5638800" cy="3175000"/>
        </p:xfrm>
        <a:graphic>
          <a:graphicData uri="http://schemas.openxmlformats.org/drawingml/2006/table">
            <a:tbl>
              <a:tblPr/>
              <a:tblGrid>
                <a:gridCol w="517525"/>
                <a:gridCol w="731838"/>
                <a:gridCol w="731837"/>
                <a:gridCol w="731838"/>
                <a:gridCol w="730250"/>
                <a:gridCol w="731837"/>
                <a:gridCol w="731838"/>
                <a:gridCol w="731837"/>
              </a:tblGrid>
              <a:tr h="6350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350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350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350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350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84094" name="Oval 62"/>
          <p:cNvSpPr>
            <a:spLocks noChangeArrowheads="1"/>
          </p:cNvSpPr>
          <p:nvPr/>
        </p:nvSpPr>
        <p:spPr bwMode="auto">
          <a:xfrm>
            <a:off x="2286000" y="4191000"/>
            <a:ext cx="685800" cy="685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684095" name="Oval 63"/>
          <p:cNvSpPr>
            <a:spLocks noChangeArrowheads="1"/>
          </p:cNvSpPr>
          <p:nvPr/>
        </p:nvSpPr>
        <p:spPr bwMode="auto">
          <a:xfrm>
            <a:off x="5181600" y="2895600"/>
            <a:ext cx="685800" cy="685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684098" name="Line 66"/>
          <p:cNvSpPr>
            <a:spLocks noChangeShapeType="1"/>
          </p:cNvSpPr>
          <p:nvPr/>
        </p:nvSpPr>
        <p:spPr bwMode="auto">
          <a:xfrm flipV="1">
            <a:off x="2590800" y="3276600"/>
            <a:ext cx="2971800" cy="1295400"/>
          </a:xfrm>
          <a:prstGeom prst="line">
            <a:avLst/>
          </a:prstGeom>
          <a:noFill/>
          <a:ln w="25400">
            <a:solidFill>
              <a:srgbClr val="9933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Calibri" charset="0"/>
              </a:rPr>
              <a:t>Line Drawing</a:t>
            </a:r>
          </a:p>
        </p:txBody>
      </p:sp>
      <p:sp>
        <p:nvSpPr>
          <p:cNvPr id="51202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Calibri" charset="0"/>
              </a:rPr>
              <a:t>Given endpoints of line, which pixels to draw?</a:t>
            </a:r>
          </a:p>
          <a:p>
            <a:pPr eaLnBrk="1" hangingPunct="1"/>
            <a:endParaRPr lang="en-US">
              <a:latin typeface="Calibri" charset="0"/>
            </a:endParaRPr>
          </a:p>
          <a:p>
            <a:pPr eaLnBrk="1" hangingPunct="1"/>
            <a:endParaRPr lang="en-US">
              <a:latin typeface="Calibri" charset="0"/>
            </a:endParaRPr>
          </a:p>
          <a:p>
            <a:pPr eaLnBrk="1" hangingPunct="1"/>
            <a:endParaRPr lang="en-US">
              <a:latin typeface="Calibri" charset="0"/>
            </a:endParaRPr>
          </a:p>
          <a:p>
            <a:pPr eaLnBrk="1" hangingPunct="1"/>
            <a:endParaRPr lang="en-US">
              <a:latin typeface="Calibri" charset="0"/>
            </a:endParaRPr>
          </a:p>
          <a:p>
            <a:pPr eaLnBrk="1" hangingPunct="1"/>
            <a:endParaRPr lang="en-US">
              <a:latin typeface="Calibri" charset="0"/>
            </a:endParaRPr>
          </a:p>
        </p:txBody>
      </p:sp>
      <p:graphicFrame>
        <p:nvGraphicFramePr>
          <p:cNvPr id="773243" name="Group 1147"/>
          <p:cNvGraphicFramePr>
            <a:graphicFrameLocks noGrp="1"/>
          </p:cNvGraphicFramePr>
          <p:nvPr/>
        </p:nvGraphicFramePr>
        <p:xfrm>
          <a:off x="990600" y="2971800"/>
          <a:ext cx="3124200" cy="2286000"/>
        </p:xfrm>
        <a:graphic>
          <a:graphicData uri="http://schemas.openxmlformats.org/drawingml/2006/table">
            <a:tbl>
              <a:tblPr/>
              <a:tblGrid>
                <a:gridCol w="287338"/>
                <a:gridCol w="404812"/>
                <a:gridCol w="406400"/>
                <a:gridCol w="403225"/>
                <a:gridCol w="406400"/>
                <a:gridCol w="404813"/>
                <a:gridCol w="404812"/>
                <a:gridCol w="406400"/>
              </a:tblGrid>
              <a:tr h="3841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52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8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52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8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773244" name="Group 1148"/>
          <p:cNvGraphicFramePr>
            <a:graphicFrameLocks noGrp="1"/>
          </p:cNvGraphicFramePr>
          <p:nvPr/>
        </p:nvGraphicFramePr>
        <p:xfrm>
          <a:off x="4343400" y="2971800"/>
          <a:ext cx="3352800" cy="2286000"/>
        </p:xfrm>
        <a:graphic>
          <a:graphicData uri="http://schemas.openxmlformats.org/drawingml/2006/table">
            <a:tbl>
              <a:tblPr/>
              <a:tblGrid>
                <a:gridCol w="307975"/>
                <a:gridCol w="434975"/>
                <a:gridCol w="434975"/>
                <a:gridCol w="434975"/>
                <a:gridCol w="434975"/>
                <a:gridCol w="434975"/>
                <a:gridCol w="434975"/>
                <a:gridCol w="434975"/>
              </a:tblGrid>
              <a:tr h="4095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95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11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95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95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773238" name="Oval 1142"/>
          <p:cNvSpPr>
            <a:spLocks noChangeArrowheads="1"/>
          </p:cNvSpPr>
          <p:nvPr/>
        </p:nvSpPr>
        <p:spPr bwMode="auto">
          <a:xfrm>
            <a:off x="1295400" y="4343400"/>
            <a:ext cx="387350" cy="41275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773239" name="Oval 1143"/>
          <p:cNvSpPr>
            <a:spLocks noChangeArrowheads="1"/>
          </p:cNvSpPr>
          <p:nvPr/>
        </p:nvSpPr>
        <p:spPr bwMode="auto">
          <a:xfrm>
            <a:off x="2895600" y="34290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773245" name="Oval 1149"/>
          <p:cNvSpPr>
            <a:spLocks noChangeArrowheads="1"/>
          </p:cNvSpPr>
          <p:nvPr/>
        </p:nvSpPr>
        <p:spPr bwMode="auto">
          <a:xfrm>
            <a:off x="6400800" y="34290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773246" name="Oval 1150"/>
          <p:cNvSpPr>
            <a:spLocks noChangeArrowheads="1"/>
          </p:cNvSpPr>
          <p:nvPr/>
        </p:nvSpPr>
        <p:spPr bwMode="auto">
          <a:xfrm>
            <a:off x="4648200" y="43434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773249" name="Oval 1153"/>
          <p:cNvSpPr>
            <a:spLocks noChangeArrowheads="1"/>
          </p:cNvSpPr>
          <p:nvPr/>
        </p:nvSpPr>
        <p:spPr bwMode="auto">
          <a:xfrm>
            <a:off x="1676400" y="43434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773250" name="Oval 1154"/>
          <p:cNvSpPr>
            <a:spLocks noChangeArrowheads="1"/>
          </p:cNvSpPr>
          <p:nvPr/>
        </p:nvSpPr>
        <p:spPr bwMode="auto">
          <a:xfrm>
            <a:off x="5943600" y="34290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773251" name="Oval 1155"/>
          <p:cNvSpPr>
            <a:spLocks noChangeArrowheads="1"/>
          </p:cNvSpPr>
          <p:nvPr/>
        </p:nvSpPr>
        <p:spPr bwMode="auto">
          <a:xfrm>
            <a:off x="2057400" y="38862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773252" name="Oval 1156"/>
          <p:cNvSpPr>
            <a:spLocks noChangeArrowheads="1"/>
          </p:cNvSpPr>
          <p:nvPr/>
        </p:nvSpPr>
        <p:spPr bwMode="auto">
          <a:xfrm>
            <a:off x="2514600" y="38862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773253" name="Oval 1157"/>
          <p:cNvSpPr>
            <a:spLocks noChangeArrowheads="1"/>
          </p:cNvSpPr>
          <p:nvPr/>
        </p:nvSpPr>
        <p:spPr bwMode="auto">
          <a:xfrm>
            <a:off x="5105400" y="38862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773254" name="Oval 1158"/>
          <p:cNvSpPr>
            <a:spLocks noChangeArrowheads="1"/>
          </p:cNvSpPr>
          <p:nvPr/>
        </p:nvSpPr>
        <p:spPr bwMode="auto">
          <a:xfrm>
            <a:off x="5562600" y="38862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773256" name="Line 1160"/>
          <p:cNvSpPr>
            <a:spLocks noChangeShapeType="1"/>
          </p:cNvSpPr>
          <p:nvPr/>
        </p:nvSpPr>
        <p:spPr bwMode="auto">
          <a:xfrm flipV="1">
            <a:off x="1447800" y="3657600"/>
            <a:ext cx="1676400" cy="914400"/>
          </a:xfrm>
          <a:prstGeom prst="line">
            <a:avLst/>
          </a:prstGeom>
          <a:noFill/>
          <a:ln w="15875">
            <a:solidFill>
              <a:srgbClr val="9933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773257" name="Line 1161"/>
          <p:cNvSpPr>
            <a:spLocks noChangeShapeType="1"/>
          </p:cNvSpPr>
          <p:nvPr/>
        </p:nvSpPr>
        <p:spPr bwMode="auto">
          <a:xfrm flipV="1">
            <a:off x="4876800" y="3657600"/>
            <a:ext cx="1752600" cy="914400"/>
          </a:xfrm>
          <a:prstGeom prst="line">
            <a:avLst/>
          </a:prstGeom>
          <a:noFill/>
          <a:ln w="15875">
            <a:solidFill>
              <a:srgbClr val="9933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Line Drawing</a:t>
            </a:r>
            <a:endParaRPr lang="en-US"/>
          </a:p>
        </p:txBody>
      </p:sp>
      <p:sp>
        <p:nvSpPr>
          <p:cNvPr id="774147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Given endpoints of line, which pixels to draw?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>
              <a:lnSpc>
                <a:spcPct val="130000"/>
              </a:lnSpc>
            </a:pPr>
            <a:endParaRPr lang="en-US" dirty="0" smtClean="0"/>
          </a:p>
          <a:p>
            <a:r>
              <a:rPr lang="en-US" dirty="0" smtClean="0"/>
              <a:t>Assume one pixel per x. Which y?</a:t>
            </a:r>
          </a:p>
          <a:p>
            <a:r>
              <a:rPr lang="en-US" dirty="0" smtClean="0"/>
              <a:t>Look at midpoint between candidate pixels</a:t>
            </a:r>
          </a:p>
        </p:txBody>
      </p:sp>
      <p:grpSp>
        <p:nvGrpSpPr>
          <p:cNvPr id="22" name="Group 21"/>
          <p:cNvGrpSpPr/>
          <p:nvPr/>
        </p:nvGrpSpPr>
        <p:grpSpPr>
          <a:xfrm>
            <a:off x="4991099" y="2730500"/>
            <a:ext cx="685801" cy="1346200"/>
            <a:chOff x="2794000" y="3073400"/>
            <a:chExt cx="685801" cy="1346200"/>
          </a:xfrm>
        </p:grpSpPr>
        <p:sp>
          <p:nvSpPr>
            <p:cNvPr id="23" name="Oval 1084"/>
            <p:cNvSpPr>
              <a:spLocks noChangeArrowheads="1"/>
            </p:cNvSpPr>
            <p:nvPr/>
          </p:nvSpPr>
          <p:spPr bwMode="auto">
            <a:xfrm>
              <a:off x="2794000" y="3733800"/>
              <a:ext cx="685800" cy="6858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4800" dirty="0" smtClean="0">
                  <a:cs typeface="+mn-cs"/>
                </a:rPr>
                <a:t>?</a:t>
              </a:r>
              <a:endParaRPr lang="en-US" sz="4800" dirty="0">
                <a:cs typeface="+mn-cs"/>
              </a:endParaRPr>
            </a:p>
          </p:txBody>
        </p:sp>
        <p:sp>
          <p:nvSpPr>
            <p:cNvPr id="24" name="Oval 1084"/>
            <p:cNvSpPr>
              <a:spLocks noChangeArrowheads="1"/>
            </p:cNvSpPr>
            <p:nvPr/>
          </p:nvSpPr>
          <p:spPr bwMode="auto">
            <a:xfrm>
              <a:off x="2794000" y="3073400"/>
              <a:ext cx="685801" cy="6858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4800" dirty="0" smtClean="0">
                  <a:cs typeface="+mn-cs"/>
                </a:rPr>
                <a:t>?</a:t>
              </a:r>
              <a:endParaRPr lang="en-US" sz="4800" dirty="0">
                <a:cs typeface="+mn-cs"/>
              </a:endParaRPr>
            </a:p>
          </p:txBody>
        </p:sp>
        <p:sp>
          <p:nvSpPr>
            <p:cNvPr id="25" name="Hexagon 24"/>
            <p:cNvSpPr/>
            <p:nvPr/>
          </p:nvSpPr>
          <p:spPr>
            <a:xfrm>
              <a:off x="3022600" y="3657600"/>
              <a:ext cx="176784" cy="152400"/>
            </a:xfrm>
            <a:prstGeom prst="hexagon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" name="Group 3"/>
          <p:cNvGrpSpPr/>
          <p:nvPr/>
        </p:nvGrpSpPr>
        <p:grpSpPr>
          <a:xfrm>
            <a:off x="2794000" y="3378200"/>
            <a:ext cx="685801" cy="1346200"/>
            <a:chOff x="2794000" y="3073400"/>
            <a:chExt cx="685801" cy="1346200"/>
          </a:xfrm>
        </p:grpSpPr>
        <p:sp>
          <p:nvSpPr>
            <p:cNvPr id="10" name="Oval 1084"/>
            <p:cNvSpPr>
              <a:spLocks noChangeArrowheads="1"/>
            </p:cNvSpPr>
            <p:nvPr/>
          </p:nvSpPr>
          <p:spPr bwMode="auto">
            <a:xfrm>
              <a:off x="2794000" y="3733800"/>
              <a:ext cx="685800" cy="6858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4800" dirty="0" smtClean="0">
                  <a:cs typeface="+mn-cs"/>
                </a:rPr>
                <a:t>?</a:t>
              </a:r>
              <a:endParaRPr lang="en-US" sz="4800" dirty="0">
                <a:cs typeface="+mn-cs"/>
              </a:endParaRPr>
            </a:p>
          </p:txBody>
        </p:sp>
        <p:sp>
          <p:nvSpPr>
            <p:cNvPr id="9" name="Oval 1084"/>
            <p:cNvSpPr>
              <a:spLocks noChangeArrowheads="1"/>
            </p:cNvSpPr>
            <p:nvPr/>
          </p:nvSpPr>
          <p:spPr bwMode="auto">
            <a:xfrm>
              <a:off x="2794000" y="3073400"/>
              <a:ext cx="685801" cy="6858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4800" dirty="0" smtClean="0">
                  <a:cs typeface="+mn-cs"/>
                </a:rPr>
                <a:t>?</a:t>
              </a:r>
              <a:endParaRPr lang="en-US" sz="4800" dirty="0">
                <a:cs typeface="+mn-cs"/>
              </a:endParaRPr>
            </a:p>
          </p:txBody>
        </p:sp>
        <p:sp>
          <p:nvSpPr>
            <p:cNvPr id="3" name="Hexagon 2"/>
            <p:cNvSpPr/>
            <p:nvPr/>
          </p:nvSpPr>
          <p:spPr>
            <a:xfrm>
              <a:off x="3022600" y="3657600"/>
              <a:ext cx="176784" cy="152400"/>
            </a:xfrm>
            <a:prstGeom prst="hexagon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774204" name="Oval 1084"/>
          <p:cNvSpPr>
            <a:spLocks noChangeArrowheads="1"/>
          </p:cNvSpPr>
          <p:nvPr/>
        </p:nvSpPr>
        <p:spPr bwMode="auto">
          <a:xfrm>
            <a:off x="2057400" y="4038600"/>
            <a:ext cx="685800" cy="685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grpSp>
        <p:nvGrpSpPr>
          <p:cNvPr id="14" name="Group 13"/>
          <p:cNvGrpSpPr/>
          <p:nvPr/>
        </p:nvGrpSpPr>
        <p:grpSpPr>
          <a:xfrm>
            <a:off x="3517900" y="3365500"/>
            <a:ext cx="685801" cy="1346200"/>
            <a:chOff x="2794000" y="3073400"/>
            <a:chExt cx="685801" cy="1346200"/>
          </a:xfrm>
        </p:grpSpPr>
        <p:sp>
          <p:nvSpPr>
            <p:cNvPr id="15" name="Oval 1084"/>
            <p:cNvSpPr>
              <a:spLocks noChangeArrowheads="1"/>
            </p:cNvSpPr>
            <p:nvPr/>
          </p:nvSpPr>
          <p:spPr bwMode="auto">
            <a:xfrm>
              <a:off x="2794000" y="3733800"/>
              <a:ext cx="685800" cy="6858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4800" dirty="0" smtClean="0">
                  <a:cs typeface="+mn-cs"/>
                </a:rPr>
                <a:t>?</a:t>
              </a:r>
              <a:endParaRPr lang="en-US" sz="4800" dirty="0">
                <a:cs typeface="+mn-cs"/>
              </a:endParaRPr>
            </a:p>
          </p:txBody>
        </p:sp>
        <p:sp>
          <p:nvSpPr>
            <p:cNvPr id="16" name="Oval 1084"/>
            <p:cNvSpPr>
              <a:spLocks noChangeArrowheads="1"/>
            </p:cNvSpPr>
            <p:nvPr/>
          </p:nvSpPr>
          <p:spPr bwMode="auto">
            <a:xfrm>
              <a:off x="2794000" y="3073400"/>
              <a:ext cx="685801" cy="6858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4800" dirty="0" smtClean="0">
                  <a:cs typeface="+mn-cs"/>
                </a:rPr>
                <a:t>?</a:t>
              </a:r>
              <a:endParaRPr lang="en-US" sz="4800" dirty="0">
                <a:cs typeface="+mn-cs"/>
              </a:endParaRPr>
            </a:p>
          </p:txBody>
        </p:sp>
        <p:sp>
          <p:nvSpPr>
            <p:cNvPr id="17" name="Hexagon 16"/>
            <p:cNvSpPr/>
            <p:nvPr/>
          </p:nvSpPr>
          <p:spPr>
            <a:xfrm>
              <a:off x="3022600" y="3657600"/>
              <a:ext cx="176784" cy="152400"/>
            </a:xfrm>
            <a:prstGeom prst="hexagon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6" name="Oval 1084"/>
          <p:cNvSpPr>
            <a:spLocks noChangeArrowheads="1"/>
          </p:cNvSpPr>
          <p:nvPr/>
        </p:nvSpPr>
        <p:spPr bwMode="auto">
          <a:xfrm>
            <a:off x="2794000" y="4038600"/>
            <a:ext cx="685800" cy="685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grpSp>
        <p:nvGrpSpPr>
          <p:cNvPr id="18" name="Group 17"/>
          <p:cNvGrpSpPr/>
          <p:nvPr/>
        </p:nvGrpSpPr>
        <p:grpSpPr>
          <a:xfrm>
            <a:off x="4254500" y="2730500"/>
            <a:ext cx="685801" cy="1346200"/>
            <a:chOff x="2794000" y="3073400"/>
            <a:chExt cx="685801" cy="1346200"/>
          </a:xfrm>
        </p:grpSpPr>
        <p:sp>
          <p:nvSpPr>
            <p:cNvPr id="19" name="Oval 1084"/>
            <p:cNvSpPr>
              <a:spLocks noChangeArrowheads="1"/>
            </p:cNvSpPr>
            <p:nvPr/>
          </p:nvSpPr>
          <p:spPr bwMode="auto">
            <a:xfrm>
              <a:off x="2794000" y="3733800"/>
              <a:ext cx="685800" cy="6858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4800" dirty="0" smtClean="0">
                  <a:cs typeface="+mn-cs"/>
                </a:rPr>
                <a:t>?</a:t>
              </a:r>
              <a:endParaRPr lang="en-US" sz="4800" dirty="0">
                <a:cs typeface="+mn-cs"/>
              </a:endParaRPr>
            </a:p>
          </p:txBody>
        </p:sp>
        <p:sp>
          <p:nvSpPr>
            <p:cNvPr id="20" name="Oval 1084"/>
            <p:cNvSpPr>
              <a:spLocks noChangeArrowheads="1"/>
            </p:cNvSpPr>
            <p:nvPr/>
          </p:nvSpPr>
          <p:spPr bwMode="auto">
            <a:xfrm>
              <a:off x="2794000" y="3073400"/>
              <a:ext cx="685801" cy="6858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4800" dirty="0" smtClean="0">
                  <a:cs typeface="+mn-cs"/>
                </a:rPr>
                <a:t>?</a:t>
              </a:r>
              <a:endParaRPr lang="en-US" sz="4800" dirty="0">
                <a:cs typeface="+mn-cs"/>
              </a:endParaRPr>
            </a:p>
          </p:txBody>
        </p:sp>
        <p:sp>
          <p:nvSpPr>
            <p:cNvPr id="21" name="Hexagon 20"/>
            <p:cNvSpPr/>
            <p:nvPr/>
          </p:nvSpPr>
          <p:spPr>
            <a:xfrm>
              <a:off x="3022600" y="3657600"/>
              <a:ext cx="176784" cy="152400"/>
            </a:xfrm>
            <a:prstGeom prst="hexagon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7" name="Oval 1084"/>
          <p:cNvSpPr>
            <a:spLocks noChangeArrowheads="1"/>
          </p:cNvSpPr>
          <p:nvPr/>
        </p:nvSpPr>
        <p:spPr bwMode="auto">
          <a:xfrm>
            <a:off x="3517900" y="3365500"/>
            <a:ext cx="685800" cy="685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774205" name="Oval 1085"/>
          <p:cNvSpPr>
            <a:spLocks noChangeArrowheads="1"/>
          </p:cNvSpPr>
          <p:nvPr/>
        </p:nvSpPr>
        <p:spPr bwMode="auto">
          <a:xfrm>
            <a:off x="4991100" y="2730500"/>
            <a:ext cx="685800" cy="685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28" name="Oval 1084"/>
          <p:cNvSpPr>
            <a:spLocks noChangeArrowheads="1"/>
          </p:cNvSpPr>
          <p:nvPr/>
        </p:nvSpPr>
        <p:spPr bwMode="auto">
          <a:xfrm>
            <a:off x="4254500" y="3390900"/>
            <a:ext cx="685800" cy="685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graphicFrame>
        <p:nvGraphicFramePr>
          <p:cNvPr id="774148" name="Group 102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17737314"/>
              </p:ext>
            </p:extLst>
          </p:nvPr>
        </p:nvGraphicFramePr>
        <p:xfrm>
          <a:off x="1524000" y="2133600"/>
          <a:ext cx="5638800" cy="3175000"/>
        </p:xfrm>
        <a:graphic>
          <a:graphicData uri="http://schemas.openxmlformats.org/drawingml/2006/table">
            <a:tbl>
              <a:tblPr/>
              <a:tblGrid>
                <a:gridCol w="517525"/>
                <a:gridCol w="731838"/>
                <a:gridCol w="731837"/>
                <a:gridCol w="731838"/>
                <a:gridCol w="730250"/>
                <a:gridCol w="731837"/>
                <a:gridCol w="731838"/>
                <a:gridCol w="731837"/>
              </a:tblGrid>
              <a:tr h="6350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350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350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350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350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774206" name="Line 1086"/>
          <p:cNvSpPr>
            <a:spLocks noChangeShapeType="1"/>
          </p:cNvSpPr>
          <p:nvPr/>
        </p:nvSpPr>
        <p:spPr bwMode="auto">
          <a:xfrm flipV="1">
            <a:off x="2362200" y="3124200"/>
            <a:ext cx="2971800" cy="1295400"/>
          </a:xfrm>
          <a:prstGeom prst="line">
            <a:avLst/>
          </a:prstGeom>
          <a:noFill/>
          <a:ln w="25400">
            <a:solidFill>
              <a:srgbClr val="9933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dirty="0">
              <a:cs typeface="+mn-cs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4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4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  <p:bldP spid="27" grpId="0" animBg="1"/>
      <p:bldP spid="774205" grpId="0" animBg="1"/>
      <p:bldP spid="774205" grpId="1" animBg="1"/>
      <p:bldP spid="2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Line Drawing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Plug midpoint into implicit line equation</a:t>
            </a:r>
          </a:p>
          <a:p>
            <a:pPr marL="457200" lvl="1" indent="0">
              <a:buNone/>
            </a:pPr>
            <a:endParaRPr lang="en-US" dirty="0" smtClean="0"/>
          </a:p>
          <a:p>
            <a:r>
              <a:rPr lang="en-US" dirty="0" smtClean="0"/>
              <a:t>Sign decides: called a </a:t>
            </a:r>
            <a:r>
              <a:rPr lang="en-US" i="1" dirty="0" smtClean="0"/>
              <a:t>decision variable</a:t>
            </a:r>
            <a:endParaRPr lang="en-US" dirty="0" smtClean="0"/>
          </a:p>
          <a:p>
            <a:r>
              <a:rPr lang="en-US" dirty="0" smtClean="0"/>
              <a:t>Incremental update</a:t>
            </a:r>
            <a:endParaRPr lang="en-US" dirty="0"/>
          </a:p>
        </p:txBody>
      </p:sp>
      <p:pic>
        <p:nvPicPr>
          <p:cNvPr id="4" name="Picture 3" descr="latex-image-1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2550" y="2286000"/>
            <a:ext cx="3390900" cy="3810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66900" y="3898900"/>
            <a:ext cx="5372100" cy="14351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44600" y="5499100"/>
            <a:ext cx="5461000" cy="368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0459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Calibri" charset="0"/>
              </a:rPr>
              <a:t>Line Drawing</a:t>
            </a:r>
          </a:p>
        </p:txBody>
      </p:sp>
      <p:sp>
        <p:nvSpPr>
          <p:cNvPr id="532483" name="Rectangle 3"/>
          <p:cNvSpPr>
            <a:spLocks noGrp="1" noChangeArrowheads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Arial"/>
              <a:buChar char="•"/>
              <a:defRPr/>
            </a:pPr>
            <a:r>
              <a:rPr lang="en-US" dirty="0" smtClean="0">
                <a:ea typeface="+mn-ea"/>
                <a:cs typeface="+mn-cs"/>
              </a:rPr>
              <a:t>Implicit line equation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Arial"/>
              <a:buChar char="•"/>
              <a:defRPr/>
            </a:pPr>
            <a:endParaRPr lang="en-US" dirty="0" smtClean="0">
              <a:ea typeface="+mn-ea"/>
              <a:cs typeface="+mn-cs"/>
            </a:endParaRP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Arial"/>
              <a:buChar char="•"/>
              <a:defRPr/>
            </a:pPr>
            <a:r>
              <a:rPr lang="en-US" dirty="0" smtClean="0">
                <a:ea typeface="+mn-ea"/>
                <a:cs typeface="+mn-cs"/>
                <a:sym typeface="Symbol" charset="0"/>
              </a:rPr>
              <a:t>Midpoint algorithm</a:t>
            </a:r>
          </a:p>
          <a:p>
            <a:pPr lvl="1"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en-US" sz="2000" dirty="0" smtClean="0">
                <a:latin typeface="Courier" charset="0"/>
                <a:ea typeface="+mn-ea"/>
              </a:rPr>
              <a:t>y = y</a:t>
            </a:r>
            <a:r>
              <a:rPr lang="en-US" sz="2000" baseline="-25000" dirty="0" smtClean="0">
                <a:latin typeface="Courier" charset="0"/>
                <a:ea typeface="+mn-ea"/>
              </a:rPr>
              <a:t>0</a:t>
            </a:r>
          </a:p>
          <a:p>
            <a:pPr lvl="1"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en-US" sz="2000" dirty="0" smtClean="0">
                <a:latin typeface="Courier" charset="0"/>
                <a:ea typeface="+mn-ea"/>
              </a:rPr>
              <a:t>d = f(x</a:t>
            </a:r>
            <a:r>
              <a:rPr lang="en-US" sz="2000" baseline="-25000" dirty="0" smtClean="0">
                <a:latin typeface="Courier" charset="0"/>
                <a:ea typeface="+mn-ea"/>
              </a:rPr>
              <a:t>0</a:t>
            </a:r>
            <a:r>
              <a:rPr lang="en-US" sz="2000" dirty="0" smtClean="0">
                <a:latin typeface="Courier" charset="0"/>
                <a:ea typeface="+mn-ea"/>
              </a:rPr>
              <a:t>+1, y</a:t>
            </a:r>
            <a:r>
              <a:rPr lang="en-US" sz="2000" baseline="-25000" dirty="0" smtClean="0">
                <a:latin typeface="Courier" charset="0"/>
                <a:ea typeface="+mn-ea"/>
              </a:rPr>
              <a:t>0</a:t>
            </a:r>
            <a:r>
              <a:rPr lang="en-US" sz="2000" dirty="0" smtClean="0">
                <a:latin typeface="Courier" charset="0"/>
                <a:ea typeface="+mn-ea"/>
              </a:rPr>
              <a:t>+0.5)</a:t>
            </a:r>
          </a:p>
          <a:p>
            <a:pPr lvl="1"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en-US" sz="2000" dirty="0" smtClean="0">
                <a:latin typeface="Courier" charset="0"/>
                <a:ea typeface="+mn-ea"/>
              </a:rPr>
              <a:t>for x = x</a:t>
            </a:r>
            <a:r>
              <a:rPr lang="en-US" sz="2000" baseline="-25000" dirty="0" smtClean="0">
                <a:latin typeface="Courier" charset="0"/>
                <a:ea typeface="+mn-ea"/>
              </a:rPr>
              <a:t>0</a:t>
            </a:r>
            <a:r>
              <a:rPr lang="en-US" sz="2000" dirty="0" smtClean="0">
                <a:latin typeface="Courier" charset="0"/>
                <a:ea typeface="+mn-ea"/>
              </a:rPr>
              <a:t> to x</a:t>
            </a:r>
            <a:r>
              <a:rPr lang="en-US" sz="2000" baseline="-25000" dirty="0" smtClean="0">
                <a:latin typeface="Courier" charset="0"/>
                <a:ea typeface="+mn-ea"/>
              </a:rPr>
              <a:t>1</a:t>
            </a:r>
            <a:endParaRPr lang="en-US" sz="2000" dirty="0" smtClean="0">
              <a:latin typeface="Courier" charset="0"/>
              <a:ea typeface="+mn-ea"/>
            </a:endParaRPr>
          </a:p>
          <a:p>
            <a:pPr lvl="2"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en-US" dirty="0" smtClean="0">
                <a:latin typeface="Courier" charset="0"/>
                <a:ea typeface="+mn-ea"/>
              </a:rPr>
              <a:t>draw(</a:t>
            </a:r>
            <a:r>
              <a:rPr lang="en-US" dirty="0" err="1" smtClean="0">
                <a:latin typeface="Courier" charset="0"/>
                <a:ea typeface="+mn-ea"/>
              </a:rPr>
              <a:t>x,y</a:t>
            </a:r>
            <a:r>
              <a:rPr lang="en-US" dirty="0" smtClean="0">
                <a:latin typeface="Courier" charset="0"/>
                <a:ea typeface="+mn-ea"/>
              </a:rPr>
              <a:t>)</a:t>
            </a:r>
          </a:p>
          <a:p>
            <a:pPr lvl="2"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en-US" dirty="0" smtClean="0">
                <a:latin typeface="Courier" charset="0"/>
                <a:ea typeface="+mn-ea"/>
              </a:rPr>
              <a:t>if (d &lt; 0) then</a:t>
            </a:r>
          </a:p>
          <a:p>
            <a:pPr lvl="3"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en-US" dirty="0" smtClean="0">
                <a:latin typeface="Courier" charset="0"/>
                <a:ea typeface="+mn-ea"/>
              </a:rPr>
              <a:t>y = y+1</a:t>
            </a:r>
          </a:p>
          <a:p>
            <a:pPr lvl="3"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en-US" dirty="0" smtClean="0">
                <a:latin typeface="Courier" charset="0"/>
                <a:ea typeface="+mn-ea"/>
              </a:rPr>
              <a:t>d = d + (x</a:t>
            </a:r>
            <a:r>
              <a:rPr lang="en-US" baseline="-25000" dirty="0" smtClean="0">
                <a:latin typeface="Courier" charset="0"/>
                <a:ea typeface="+mn-ea"/>
              </a:rPr>
              <a:t>1</a:t>
            </a:r>
            <a:r>
              <a:rPr lang="en-US" dirty="0" smtClean="0">
                <a:latin typeface="Courier" charset="0"/>
                <a:ea typeface="+mn-ea"/>
              </a:rPr>
              <a:t> - x</a:t>
            </a:r>
            <a:r>
              <a:rPr lang="en-US" baseline="-25000" dirty="0" smtClean="0">
                <a:latin typeface="Courier" charset="0"/>
                <a:ea typeface="+mn-ea"/>
              </a:rPr>
              <a:t>0</a:t>
            </a:r>
            <a:r>
              <a:rPr lang="en-US" dirty="0" smtClean="0">
                <a:latin typeface="Courier" charset="0"/>
                <a:ea typeface="+mn-ea"/>
              </a:rPr>
              <a:t>) + (y</a:t>
            </a:r>
            <a:r>
              <a:rPr lang="en-US" baseline="-25000" dirty="0" smtClean="0">
                <a:latin typeface="Courier" charset="0"/>
                <a:ea typeface="+mn-ea"/>
              </a:rPr>
              <a:t>0</a:t>
            </a:r>
            <a:r>
              <a:rPr lang="en-US" dirty="0" smtClean="0">
                <a:latin typeface="Courier" charset="0"/>
                <a:ea typeface="+mn-ea"/>
              </a:rPr>
              <a:t> - y</a:t>
            </a:r>
            <a:r>
              <a:rPr lang="en-US" baseline="-25000" dirty="0" smtClean="0">
                <a:latin typeface="Courier" charset="0"/>
                <a:ea typeface="+mn-ea"/>
              </a:rPr>
              <a:t>1</a:t>
            </a:r>
            <a:r>
              <a:rPr lang="en-US" dirty="0" smtClean="0">
                <a:latin typeface="Courier" charset="0"/>
                <a:ea typeface="+mn-ea"/>
              </a:rPr>
              <a:t>)</a:t>
            </a:r>
          </a:p>
          <a:p>
            <a:pPr lvl="2"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en-US" dirty="0" smtClean="0">
                <a:latin typeface="Courier" charset="0"/>
                <a:ea typeface="+mn-ea"/>
              </a:rPr>
              <a:t>else</a:t>
            </a:r>
          </a:p>
          <a:p>
            <a:pPr lvl="3"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en-US" dirty="0" smtClean="0">
                <a:latin typeface="Courier" charset="0"/>
                <a:ea typeface="+mn-ea"/>
              </a:rPr>
              <a:t>d = d + (y</a:t>
            </a:r>
            <a:r>
              <a:rPr lang="en-US" baseline="-25000" dirty="0" smtClean="0">
                <a:latin typeface="Courier" charset="0"/>
                <a:ea typeface="+mn-ea"/>
              </a:rPr>
              <a:t>0</a:t>
            </a:r>
            <a:r>
              <a:rPr lang="en-US" dirty="0" smtClean="0">
                <a:latin typeface="Courier" charset="0"/>
                <a:ea typeface="+mn-ea"/>
              </a:rPr>
              <a:t> - y</a:t>
            </a:r>
            <a:r>
              <a:rPr lang="en-US" baseline="-25000" dirty="0" smtClean="0">
                <a:latin typeface="Courier" charset="0"/>
                <a:ea typeface="+mn-ea"/>
              </a:rPr>
              <a:t>1</a:t>
            </a:r>
            <a:r>
              <a:rPr lang="en-US" dirty="0" smtClean="0">
                <a:latin typeface="Courier" charset="0"/>
                <a:ea typeface="+mn-ea"/>
              </a:rPr>
              <a:t>)</a:t>
            </a:r>
          </a:p>
        </p:txBody>
      </p:sp>
      <p:pic>
        <p:nvPicPr>
          <p:cNvPr id="2" name="Picture 1" descr="latex-image-1.pd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" y="2133600"/>
            <a:ext cx="7378700" cy="381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latin typeface="Calibri" charset="0"/>
              </a:rPr>
              <a:t>Polygon Rasterization</a:t>
            </a:r>
            <a:endParaRPr lang="en-US" dirty="0">
              <a:latin typeface="Calibri" charset="0"/>
            </a:endParaRPr>
          </a:p>
        </p:txBody>
      </p:sp>
      <p:sp>
        <p:nvSpPr>
          <p:cNvPr id="57346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Calibri" charset="0"/>
              </a:rPr>
              <a:t>Problem</a:t>
            </a:r>
          </a:p>
          <a:p>
            <a:pPr lvl="1" eaLnBrk="1" hangingPunct="1"/>
            <a:r>
              <a:rPr lang="en-US" sz="2000">
                <a:latin typeface="Calibri" charset="0"/>
              </a:rPr>
              <a:t>How to generate filled polygons (by determining which pixel positions are inside the polygon)</a:t>
            </a:r>
          </a:p>
          <a:p>
            <a:pPr lvl="1" eaLnBrk="1" hangingPunct="1"/>
            <a:r>
              <a:rPr lang="en-US" sz="2000">
                <a:latin typeface="Calibri" charset="0"/>
              </a:rPr>
              <a:t>Conversion from continuous to discrete domain</a:t>
            </a:r>
          </a:p>
          <a:p>
            <a:pPr eaLnBrk="1" hangingPunct="1"/>
            <a:r>
              <a:rPr lang="en-US">
                <a:latin typeface="Calibri" charset="0"/>
              </a:rPr>
              <a:t>Concepts</a:t>
            </a:r>
          </a:p>
          <a:p>
            <a:pPr lvl="1" eaLnBrk="1" hangingPunct="1"/>
            <a:r>
              <a:rPr lang="en-US" sz="2000">
                <a:latin typeface="Calibri" charset="0"/>
              </a:rPr>
              <a:t>Spatial coherence</a:t>
            </a:r>
          </a:p>
          <a:p>
            <a:pPr lvl="1" eaLnBrk="1" hangingPunct="1"/>
            <a:r>
              <a:rPr lang="en-US" sz="2000">
                <a:latin typeface="Calibri" charset="0"/>
              </a:rPr>
              <a:t>Span coherence</a:t>
            </a:r>
          </a:p>
          <a:p>
            <a:pPr lvl="1" eaLnBrk="1" hangingPunct="1"/>
            <a:r>
              <a:rPr lang="en-US" sz="2000">
                <a:latin typeface="Calibri" charset="0"/>
              </a:rPr>
              <a:t>Edge coherence</a:t>
            </a:r>
          </a:p>
          <a:p>
            <a:pPr eaLnBrk="1" hangingPunct="1"/>
            <a:endParaRPr lang="en-US">
              <a:latin typeface="Calibri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Calibri" charset="0"/>
              </a:rPr>
              <a:t>Scanning Rectangles</a:t>
            </a:r>
          </a:p>
        </p:txBody>
      </p:sp>
      <p:sp>
        <p:nvSpPr>
          <p:cNvPr id="59394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5029200"/>
            <a:ext cx="7772400" cy="13716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2400" dirty="0">
                <a:latin typeface="Courier" charset="0"/>
              </a:rPr>
              <a:t>for ( y from y</a:t>
            </a:r>
            <a:r>
              <a:rPr lang="en-US" sz="2400" baseline="-25000" dirty="0">
                <a:latin typeface="Courier" charset="0"/>
              </a:rPr>
              <a:t>0</a:t>
            </a:r>
            <a:r>
              <a:rPr lang="en-US" sz="2400" dirty="0">
                <a:latin typeface="Courier" charset="0"/>
              </a:rPr>
              <a:t> to </a:t>
            </a:r>
            <a:r>
              <a:rPr lang="en-US" sz="2400" dirty="0" smtClean="0">
                <a:latin typeface="Courier" charset="0"/>
              </a:rPr>
              <a:t>y</a:t>
            </a:r>
            <a:r>
              <a:rPr lang="en-US" sz="2400" baseline="-25000" dirty="0" smtClean="0">
                <a:latin typeface="Courier" charset="0"/>
              </a:rPr>
              <a:t>1</a:t>
            </a:r>
            <a:r>
              <a:rPr lang="en-US" sz="2400" dirty="0" smtClean="0">
                <a:latin typeface="Courier" charset="0"/>
              </a:rPr>
              <a:t> </a:t>
            </a:r>
            <a:r>
              <a:rPr lang="en-US" sz="2400" dirty="0">
                <a:latin typeface="Courier" charset="0"/>
              </a:rPr>
              <a:t>)</a:t>
            </a:r>
          </a:p>
          <a:p>
            <a:pPr eaLnBrk="1" hangingPunct="1">
              <a:buFontTx/>
              <a:buNone/>
            </a:pPr>
            <a:r>
              <a:rPr lang="en-US" sz="2400" dirty="0">
                <a:latin typeface="Courier" charset="0"/>
              </a:rPr>
              <a:t>   for ( x from x</a:t>
            </a:r>
            <a:r>
              <a:rPr lang="en-US" sz="2400" baseline="-25000" dirty="0">
                <a:latin typeface="Courier" charset="0"/>
              </a:rPr>
              <a:t>0</a:t>
            </a:r>
            <a:r>
              <a:rPr lang="en-US" sz="2400" dirty="0">
                <a:latin typeface="Courier" charset="0"/>
              </a:rPr>
              <a:t> to </a:t>
            </a:r>
            <a:r>
              <a:rPr lang="en-US" sz="2400" dirty="0" smtClean="0">
                <a:latin typeface="Courier" charset="0"/>
              </a:rPr>
              <a:t>x</a:t>
            </a:r>
            <a:r>
              <a:rPr lang="en-US" sz="2400" baseline="-25000" dirty="0" smtClean="0">
                <a:latin typeface="Courier" charset="0"/>
              </a:rPr>
              <a:t>1</a:t>
            </a:r>
            <a:r>
              <a:rPr lang="en-US" sz="2400" dirty="0" smtClean="0">
                <a:latin typeface="Courier" charset="0"/>
              </a:rPr>
              <a:t> </a:t>
            </a:r>
            <a:r>
              <a:rPr lang="en-US" sz="2400" dirty="0">
                <a:latin typeface="Courier" charset="0"/>
              </a:rPr>
              <a:t>)</a:t>
            </a:r>
          </a:p>
          <a:p>
            <a:pPr eaLnBrk="1" hangingPunct="1">
              <a:buFontTx/>
              <a:buNone/>
            </a:pPr>
            <a:r>
              <a:rPr lang="en-US" sz="2400" dirty="0">
                <a:latin typeface="Courier" charset="0"/>
              </a:rPr>
              <a:t>      Write Pixel (x, </a:t>
            </a:r>
            <a:r>
              <a:rPr lang="en-US" sz="2400" dirty="0" smtClean="0">
                <a:latin typeface="Courier" charset="0"/>
              </a:rPr>
              <a:t>y)</a:t>
            </a:r>
            <a:endParaRPr lang="en-US" sz="2400" dirty="0">
              <a:latin typeface="Courier" charset="0"/>
            </a:endParaRPr>
          </a:p>
        </p:txBody>
      </p:sp>
      <p:pic>
        <p:nvPicPr>
          <p:cNvPr id="59395" name="Picture 6" descr="scan1-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8600" y="1676400"/>
            <a:ext cx="3048000" cy="2971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33197</TotalTime>
  <Words>562</Words>
  <Application>Microsoft Macintosh PowerPoint</Application>
  <PresentationFormat>On-screen Show (4:3)</PresentationFormat>
  <Paragraphs>132</Paragraphs>
  <Slides>22</Slides>
  <Notes>10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Office Theme</vt:lpstr>
      <vt:lpstr>Graphics Pipeline Rasterization</vt:lpstr>
      <vt:lpstr>Drawing Terms</vt:lpstr>
      <vt:lpstr>Line Drawing</vt:lpstr>
      <vt:lpstr>Line Drawing</vt:lpstr>
      <vt:lpstr>Line Drawing</vt:lpstr>
      <vt:lpstr>Line Drawing</vt:lpstr>
      <vt:lpstr>Line Drawing</vt:lpstr>
      <vt:lpstr>Polygon Rasterization</vt:lpstr>
      <vt:lpstr>Scanning Rectangles</vt:lpstr>
      <vt:lpstr>Scanning Rectangles (2)</vt:lpstr>
      <vt:lpstr>Scanning Rectangles (3)</vt:lpstr>
      <vt:lpstr>Triangle Rasterization</vt:lpstr>
      <vt:lpstr>Barycentric Triangle Rasterization</vt:lpstr>
      <vt:lpstr>Incremental Computation</vt:lpstr>
      <vt:lpstr>“Clipless” Homogeneous Rasterization</vt:lpstr>
      <vt:lpstr>Homogeneous Barycentrics</vt:lpstr>
      <vt:lpstr>Homogeneous Barycentrics</vt:lpstr>
      <vt:lpstr>Homogeneous Barycentrics</vt:lpstr>
      <vt:lpstr>Homogeneous Barycentrics</vt:lpstr>
      <vt:lpstr>Homogeneous Barycentrics</vt:lpstr>
      <vt:lpstr>Changes to Rasterization</vt:lpstr>
      <vt:lpstr>Homogenous Clip Plane</vt:lpstr>
    </vt:vector>
  </TitlesOfParts>
  <Company> 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CMSC 635 Advanced Computer Graphics</dc:title>
  <dc:creator> </dc:creator>
  <cp:lastModifiedBy>Marc Olano</cp:lastModifiedBy>
  <cp:revision>208</cp:revision>
  <cp:lastPrinted>2010-10-04T14:32:16Z</cp:lastPrinted>
  <dcterms:created xsi:type="dcterms:W3CDTF">1996-09-30T18:28:10Z</dcterms:created>
  <dcterms:modified xsi:type="dcterms:W3CDTF">2014-11-11T19:03:44Z</dcterms:modified>
</cp:coreProperties>
</file>