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69" r:id="rId2"/>
  </p:sldMasterIdLst>
  <p:notesMasterIdLst>
    <p:notesMasterId r:id="rId30"/>
  </p:notesMasterIdLst>
  <p:sldIdLst>
    <p:sldId id="256" r:id="rId3"/>
    <p:sldId id="272" r:id="rId4"/>
    <p:sldId id="273" r:id="rId5"/>
    <p:sldId id="274" r:id="rId6"/>
    <p:sldId id="282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4" r:id="rId16"/>
    <p:sldId id="286" r:id="rId17"/>
    <p:sldId id="275" r:id="rId18"/>
    <p:sldId id="276" r:id="rId19"/>
    <p:sldId id="278" r:id="rId20"/>
    <p:sldId id="279" r:id="rId21"/>
    <p:sldId id="280" r:id="rId22"/>
    <p:sldId id="281" r:id="rId23"/>
    <p:sldId id="289" r:id="rId24"/>
    <p:sldId id="290" r:id="rId25"/>
    <p:sldId id="287" r:id="rId26"/>
    <p:sldId id="288" r:id="rId27"/>
    <p:sldId id="292" r:id="rId28"/>
    <p:sldId id="293" r:id="rId29"/>
  </p:sldIdLst>
  <p:sldSz cx="10080625" cy="7559675"/>
  <p:notesSz cx="7772400" cy="10058400"/>
  <p:defaultTextStyle>
    <a:defPPr>
      <a:defRPr lang="en-GB"/>
    </a:defPPr>
    <a:lvl1pPr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1pPr>
    <a:lvl2pPr marL="431665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2pPr>
    <a:lvl3pPr marL="647499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3pPr>
    <a:lvl4pPr marL="863332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4pPr>
    <a:lvl5pPr marL="1079164" indent="-215834" algn="l" defTabSz="457058" rtl="0" fontAlgn="base" hangingPunct="0">
      <a:lnSpc>
        <a:spcPct val="8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itchFamily="-112" charset="2"/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5pPr>
    <a:lvl6pPr marL="2285289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6pPr>
    <a:lvl7pPr marL="2742347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7pPr>
    <a:lvl8pPr marL="3199405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8pPr>
    <a:lvl9pPr marL="3656462" algn="l" defTabSz="457058" rtl="0" eaLnBrk="1" latinLnBrk="0" hangingPunct="1">
      <a:defRPr kern="1200">
        <a:solidFill>
          <a:schemeClr val="tx1"/>
        </a:solidFill>
        <a:latin typeface="Liberation Sans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4" d="100"/>
          <a:sy n="84" d="100"/>
        </p:scale>
        <p:origin x="-104" y="-10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6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Liberation Serif" pitchFamily="16" charset="0"/>
                <a:ea typeface="DejaVu Sans" charset="0"/>
                <a:cs typeface="DejaVu Sans" charset="0"/>
              </a:defRPr>
            </a:lvl1pPr>
          </a:lstStyle>
          <a:p>
            <a:fld id="{C766C94B-87C9-9945-9BC2-E0A76E41BA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335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1pPr>
    <a:lvl2pPr marL="742719" indent="-285662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2pPr>
    <a:lvl3pPr marL="1142643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3pPr>
    <a:lvl4pPr marL="1599702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4pPr>
    <a:lvl5pPr marL="2056760" indent="-228529" algn="l" defTabSz="45705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12" charset="0"/>
      <a:defRPr sz="1200" kern="1200">
        <a:solidFill>
          <a:srgbClr val="000000"/>
        </a:solidFill>
        <a:latin typeface="Times New Roman" pitchFamily="-112" charset="0"/>
        <a:ea typeface="+mn-ea"/>
        <a:cs typeface="+mn-cs"/>
      </a:defRPr>
    </a:lvl5pPr>
    <a:lvl6pPr marL="2285289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7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5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4570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5BB342-D587-E043-B54E-98A0A156A33A}" type="slidenum">
              <a:rPr lang="en-GB"/>
              <a:pPr/>
              <a:t>1</a:t>
            </a:fld>
            <a:endParaRPr lang="en-GB"/>
          </a:p>
        </p:txBody>
      </p:sp>
      <p:sp>
        <p:nvSpPr>
          <p:cNvPr id="37889" name="Text Box 102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Text Box 102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B64B878-A566-3843-9111-661BE449DE52}" type="slidenum">
              <a:rPr lang="en-GB"/>
              <a:pPr/>
              <a:t>10</a:t>
            </a:fld>
            <a:endParaRPr lang="en-GB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9A6F0B-7AC3-F54A-A4E7-0C80992B2644}" type="slidenum">
              <a:rPr lang="en-GB"/>
              <a:pPr/>
              <a:t>11</a:t>
            </a:fld>
            <a:endParaRPr lang="en-GB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0955A0-364F-5945-87BB-623E7D4EF1E9}" type="slidenum">
              <a:rPr lang="en-GB"/>
              <a:pPr/>
              <a:t>12</a:t>
            </a:fld>
            <a:endParaRPr lang="en-GB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55F367-6792-E547-9032-A8100E7C68CC}" type="slidenum">
              <a:rPr lang="en-GB"/>
              <a:pPr/>
              <a:t>13</a:t>
            </a:fld>
            <a:endParaRPr lang="en-GB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1362C1-87F6-DA4C-9D75-706F0391A0FE}" type="slidenum">
              <a:rPr lang="en-GB"/>
              <a:pPr/>
              <a:t>14</a:t>
            </a:fld>
            <a:endParaRPr lang="en-GB"/>
          </a:p>
        </p:txBody>
      </p:sp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54A7BE-6DE6-B541-990E-E61B27231CA3}" type="slidenum">
              <a:rPr lang="en-GB"/>
              <a:pPr/>
              <a:t>15</a:t>
            </a:fld>
            <a:endParaRPr lang="en-GB"/>
          </a:p>
        </p:txBody>
      </p:sp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E8FAA7-6A5B-A243-8223-D98B16E2B3DD}" type="slidenum">
              <a:rPr lang="en-GB"/>
              <a:pPr/>
              <a:t>16</a:t>
            </a:fld>
            <a:endParaRPr lang="en-GB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ED82A6-F824-D144-8012-278D7171F8E2}" type="slidenum">
              <a:rPr lang="en-GB"/>
              <a:pPr/>
              <a:t>17</a:t>
            </a:fld>
            <a:endParaRPr lang="en-GB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414A3F-EBA9-0742-A15B-64316D527DC9}" type="slidenum">
              <a:rPr lang="en-GB"/>
              <a:pPr/>
              <a:t>18</a:t>
            </a:fld>
            <a:endParaRPr lang="en-GB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0C7745-B25D-BB4C-8E0E-7B283E08CFA9}" type="slidenum">
              <a:rPr lang="en-GB"/>
              <a:pPr/>
              <a:t>19</a:t>
            </a:fld>
            <a:endParaRPr lang="en-GB"/>
          </a:p>
        </p:txBody>
      </p:sp>
      <p:sp>
        <p:nvSpPr>
          <p:cNvPr id="614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33143-DCBC-2A4C-B29C-2984BE5DD89C}" type="slidenum">
              <a:rPr lang="en-GB"/>
              <a:pPr/>
              <a:t>2</a:t>
            </a:fld>
            <a:endParaRPr lang="en-GB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008008-9454-DB41-BED6-541430BA81B1}" type="slidenum">
              <a:rPr lang="en-GB"/>
              <a:pPr/>
              <a:t>20</a:t>
            </a:fld>
            <a:endParaRPr lang="en-GB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55BC76-22AE-034D-B357-1FA6FAB8FC9A}" type="slidenum">
              <a:rPr lang="en-GB"/>
              <a:pPr/>
              <a:t>21</a:t>
            </a:fld>
            <a:endParaRPr lang="en-GB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A34C85-360B-4B43-AD1C-496EAF00C279}" type="slidenum">
              <a:rPr lang="en-GB"/>
              <a:pPr/>
              <a:t>24</a:t>
            </a:fld>
            <a:endParaRPr lang="en-GB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BFAD11-0E5C-AD4F-8B69-A452F86A2B0D}" type="slidenum">
              <a:rPr lang="en-GB"/>
              <a:pPr/>
              <a:t>25</a:t>
            </a:fld>
            <a:endParaRPr lang="en-GB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AFF519-6621-584D-A4B2-F7C0FBB48D65}" type="slidenum">
              <a:rPr lang="en-GB"/>
              <a:pPr/>
              <a:t>3</a:t>
            </a:fld>
            <a:endParaRPr lang="en-GB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98969D-3BA7-9542-A749-FC2B6B0184E1}" type="slidenum">
              <a:rPr lang="en-GB"/>
              <a:pPr/>
              <a:t>4</a:t>
            </a:fld>
            <a:endParaRPr lang="en-GB"/>
          </a:p>
        </p:txBody>
      </p:sp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5D1B79-64DA-8E4D-A22D-5A16586DBC51}" type="slidenum">
              <a:rPr lang="en-GB"/>
              <a:pPr/>
              <a:t>5</a:t>
            </a:fld>
            <a:endParaRPr lang="en-GB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2106FC-3AC2-A240-9621-B0158C6D29AE}" type="slidenum">
              <a:rPr lang="en-GB"/>
              <a:pPr/>
              <a:t>6</a:t>
            </a:fld>
            <a:endParaRPr lang="en-GB"/>
          </a:p>
        </p:txBody>
      </p:sp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C42290-DA9E-3748-ABB2-63A3CEDFE036}" type="slidenum">
              <a:rPr lang="en-GB"/>
              <a:pPr/>
              <a:t>7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72B291-CF0C-1643-A6BD-B4E81B5AEE88}" type="slidenum">
              <a:rPr lang="en-GB"/>
              <a:pPr/>
              <a:t>8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0F3C35-1865-8C4D-8E97-A0F8E19BDF63}" type="slidenum">
              <a:rPr lang="en-GB"/>
              <a:pPr/>
              <a:t>9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358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7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2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80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40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40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4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348401"/>
            <a:ext cx="8568531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094" y="4283817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80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D9780-82A8-004D-A996-B0E4344143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82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0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6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75EC3-AC03-2A4E-917E-3CCB5F2049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22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90FD9-D946-6544-A43F-8129621B3E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45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4374-A2CA-B64A-B8AD-0F061908E3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50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DFAE1-B269-2D4F-89BD-1FA5972E9F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84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3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65DA-4B6A-D142-9D54-EE689F1994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8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144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99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4" y="302739"/>
            <a:ext cx="2268141" cy="64502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64502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4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4857794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3204116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3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0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4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3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2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9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70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1763927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22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68" indent="0">
              <a:buNone/>
              <a:defRPr sz="2200" b="1"/>
            </a:lvl2pPr>
            <a:lvl3pPr marL="1007734" indent="0">
              <a:buNone/>
              <a:defRPr sz="2000" b="1"/>
            </a:lvl3pPr>
            <a:lvl4pPr marL="1511602" indent="0">
              <a:buNone/>
              <a:defRPr sz="1800" b="1"/>
            </a:lvl4pPr>
            <a:lvl5pPr marL="2015468" indent="0">
              <a:buNone/>
              <a:defRPr sz="1800" b="1"/>
            </a:lvl5pPr>
            <a:lvl6pPr marL="2519335" indent="0">
              <a:buNone/>
              <a:defRPr sz="1800" b="1"/>
            </a:lvl6pPr>
            <a:lvl7pPr marL="3023201" indent="0">
              <a:buNone/>
              <a:defRPr sz="1800" b="1"/>
            </a:lvl7pPr>
            <a:lvl8pPr marL="3527069" indent="0">
              <a:buNone/>
              <a:defRPr sz="1800" b="1"/>
            </a:lvl8pPr>
            <a:lvl9pPr marL="403093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4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CA82E-352B-FC43-A715-5BCBE75137F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5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8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7" y="300990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4" y="1581935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33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868" indent="0">
              <a:buNone/>
              <a:defRPr sz="3100"/>
            </a:lvl2pPr>
            <a:lvl3pPr marL="1007734" indent="0">
              <a:buNone/>
              <a:defRPr sz="2600"/>
            </a:lvl3pPr>
            <a:lvl4pPr marL="1511602" indent="0">
              <a:buNone/>
              <a:defRPr sz="2200"/>
            </a:lvl4pPr>
            <a:lvl5pPr marL="2015468" indent="0">
              <a:buNone/>
              <a:defRPr sz="2200"/>
            </a:lvl5pPr>
            <a:lvl6pPr marL="2519335" indent="0">
              <a:buNone/>
              <a:defRPr sz="2200"/>
            </a:lvl6pPr>
            <a:lvl7pPr marL="3023201" indent="0">
              <a:buNone/>
              <a:defRPr sz="2200"/>
            </a:lvl7pPr>
            <a:lvl8pPr marL="3527069" indent="0">
              <a:buNone/>
              <a:defRPr sz="2200"/>
            </a:lvl8pPr>
            <a:lvl9pPr marL="4030936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868" indent="0">
              <a:buNone/>
              <a:defRPr sz="1300"/>
            </a:lvl2pPr>
            <a:lvl3pPr marL="1007734" indent="0">
              <a:buNone/>
              <a:defRPr sz="1100"/>
            </a:lvl3pPr>
            <a:lvl4pPr marL="1511602" indent="0">
              <a:buNone/>
              <a:defRPr sz="1000"/>
            </a:lvl4pPr>
            <a:lvl5pPr marL="2015468" indent="0">
              <a:buNone/>
              <a:defRPr sz="1000"/>
            </a:lvl5pPr>
            <a:lvl6pPr marL="2519335" indent="0">
              <a:buNone/>
              <a:defRPr sz="1000"/>
            </a:lvl6pPr>
            <a:lvl7pPr marL="3023201" indent="0">
              <a:buNone/>
              <a:defRPr sz="1000"/>
            </a:lvl7pPr>
            <a:lvl8pPr marL="3527069" indent="0">
              <a:buNone/>
              <a:defRPr sz="1000"/>
            </a:lvl8pPr>
            <a:lvl9pPr marL="403093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1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72" tIns="50387" rIns="100772" bIns="5038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7"/>
            <a:ext cx="9072563" cy="4989036"/>
          </a:xfrm>
          <a:prstGeom prst="rect">
            <a:avLst/>
          </a:prstGeom>
        </p:spPr>
        <p:txBody>
          <a:bodyPr vert="horz" lIns="100772" tIns="50387" rIns="100772" bIns="503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1"/>
            <a:ext cx="3192198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1"/>
            <a:ext cx="2352146" cy="402483"/>
          </a:xfrm>
          <a:prstGeom prst="rect">
            <a:avLst/>
          </a:prstGeom>
        </p:spPr>
        <p:txBody>
          <a:bodyPr vert="horz" lIns="100772" tIns="50387" rIns="100772" bIns="5038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503868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00" indent="-377900" algn="l" defTabSz="50386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784" indent="-314916" algn="l" defTabSz="50386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669" indent="-251934" algn="l" defTabSz="50386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34" indent="-251934" algn="l" defTabSz="50386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02" indent="-251934" algn="l" defTabSz="50386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269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136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003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870" indent="-251934" algn="l" defTabSz="50386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34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02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468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335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201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069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936" algn="l" defTabSz="50386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6"/>
            <a:ext cx="9072563" cy="4989036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031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214" y="7006700"/>
            <a:ext cx="3192198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448" y="7006700"/>
            <a:ext cx="2352146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9F7A6-D04C-B044-8024-33EC1E30047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82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50392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50392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503920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50392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50392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50392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 smtClean="0"/>
              <a:t>Displays</a:t>
            </a:r>
            <a:endParaRPr lang="en-GB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CMSC 435/634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B7B62-3268-C743-B6C1-505225F73091}" type="slidenum">
              <a:rPr lang="en-GB"/>
              <a:pPr/>
              <a:t>1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Examples of Random Scan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lasershows.ro / Manick Sorcar Productions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AFA8A-1B29-F149-9F1B-DC4F0F0EEE29}" type="slidenum">
              <a:rPr lang="en-GB"/>
              <a:pPr/>
              <a:t>10</a:t>
            </a:fld>
            <a:endParaRPr lang="en-GB"/>
          </a:p>
        </p:txBody>
      </p:sp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92112" y="2908304"/>
            <a:ext cx="9294813" cy="3198813"/>
            <a:chOff x="247" y="1832"/>
            <a:chExt cx="5855" cy="2015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7" y="1832"/>
              <a:ext cx="2903" cy="20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7" y="1832"/>
              <a:ext cx="2655" cy="20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Raster Display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7BE9B-1046-6544-9A99-A65068CE4FE7}" type="slidenum">
              <a:rPr lang="en-GB"/>
              <a:pPr/>
              <a:t>11</a:t>
            </a:fld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106617"/>
            <a:ext cx="7315200" cy="5138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Raster Display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Each left-to-right trace is called a scan line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Each spot on the screen is called a pixel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Beam turned off to swipe back and up screen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Called a retrace or blanking interval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33BE-B539-EF45-8520-BC5A88D4FA71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Vector vs. Raster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87084-F054-AD47-8700-AFE152338AF9}" type="slidenum">
              <a:rPr lang="en-GB"/>
              <a:pPr/>
              <a:t>13</a:t>
            </a:fld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3400" y="1970088"/>
            <a:ext cx="6472238" cy="542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Gamma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D1BB5-3D7E-504C-B94C-AB4BFF92DFF4}" type="slidenum">
              <a:rPr lang="en-GB"/>
              <a:pPr/>
              <a:t>14</a:t>
            </a:fld>
            <a:endParaRPr lang="en-GB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1262" y="1970091"/>
            <a:ext cx="5116513" cy="511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Gamma Correction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5F111-8155-A143-8550-FDE591066443}" type="slidenum">
              <a:rPr lang="en-GB"/>
              <a:pPr/>
              <a:t>15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0738" y="2303463"/>
            <a:ext cx="3359150" cy="4687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Color CRT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3237" y="1765300"/>
            <a:ext cx="4068763" cy="5164138"/>
          </a:xfrm>
          <a:ln/>
        </p:spPr>
        <p:txBody>
          <a:bodyPr>
            <a:normAutofit fontScale="92500" lnSpcReduction="10000"/>
          </a:bodyPr>
          <a:lstStyle/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Electron guns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Electron beams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Focusing coils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Deflection coils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Anode connection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Shadow mask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Phosphor with RGB zones</a:t>
            </a:r>
          </a:p>
          <a:p>
            <a:pPr marL="825242" indent="-609411">
              <a:buSzPct val="100000"/>
              <a:buFont typeface="Arial" pitchFamily="-112" charset="0"/>
              <a:buAutoNum type="arabicParenR"/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</a:tabLst>
            </a:pPr>
            <a:r>
              <a:rPr lang="en-GB"/>
              <a:t>Phosphor /</a:t>
            </a:r>
            <a:br>
              <a:rPr lang="en-GB"/>
            </a:br>
            <a:r>
              <a:rPr lang="en-GB"/>
              <a:t>Mask </a:t>
            </a:r>
            <a:br>
              <a:rPr lang="en-GB"/>
            </a:br>
            <a:r>
              <a:rPr lang="en-GB"/>
              <a:t>close-up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Søren Peo Pedersen</a:t>
            </a:r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0AA04-EBE9-844D-A501-541FF492CB1E}" type="slidenum">
              <a:rPr lang="en-GB"/>
              <a:pPr/>
              <a:t>16</a:t>
            </a:fld>
            <a:endParaRPr lang="en-GB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75" y="1900240"/>
            <a:ext cx="6648450" cy="5318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Color CRT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/>
              <a:t>Uses triads of red, green &amp; blue at each pixel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/>
              <a:t>Uses 3 electron guns – one for each </a:t>
            </a:r>
            <a:r>
              <a:rPr lang="en-GB" dirty="0" err="1"/>
              <a:t>color</a:t>
            </a:r>
            <a:endParaRPr lang="en-GB" dirty="0"/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 dirty="0"/>
              <a:t>Shadow mask used to make each kind of phosphor only visible from one gun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24B6-55A2-5D4D-8D69-539AE6929215}" type="slidenum">
              <a:rPr lang="en-GB"/>
              <a:pPr/>
              <a:t>17</a:t>
            </a:fld>
            <a:endParaRPr lang="en-GB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5781" y="4055290"/>
            <a:ext cx="3929063" cy="34583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Liquid Crystal Display (LCD)‏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Light enters polarizer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Nematic crystals twist based on voltage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Allowing light to pass through to other polarizer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C6ED-4E61-014A-8E0B-DE55E05821DD}" type="slidenum">
              <a:rPr lang="en-GB"/>
              <a:pPr/>
              <a:t>18</a:t>
            </a:fld>
            <a:endParaRPr lang="en-GB"/>
          </a:p>
        </p:txBody>
      </p:sp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849312" y="3705225"/>
            <a:ext cx="8380413" cy="3427412"/>
            <a:chOff x="535" y="2227"/>
            <a:chExt cx="5279" cy="2159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5" y="2227"/>
              <a:ext cx="2400" cy="2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" y="2227"/>
              <a:ext cx="2400" cy="216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Passive Matrix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03237" y="1765300"/>
            <a:ext cx="5211763" cy="5164138"/>
          </a:xfrm>
          <a:ln/>
        </p:spPr>
        <p:txBody>
          <a:bodyPr>
            <a:normAutofit fontScale="92500" lnSpcReduction="20000"/>
          </a:bodyPr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Two glass layers 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One layer is given vertical transparent conductive material, the other is given horizontal 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Integrated circuit sends charge/ground activation to complete circuit at given row/column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</a:tabLst>
            </a:pPr>
            <a:r>
              <a:rPr lang="en-GB"/>
              <a:t>Simple, but slow response 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howstuffworks.com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111CE-F017-6D40-935D-305401E89858}" type="slidenum">
              <a:rPr lang="en-GB"/>
              <a:pPr/>
              <a:t>19</a:t>
            </a:fld>
            <a:endParaRPr lang="en-GB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3488" y="1828803"/>
            <a:ext cx="3060700" cy="529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Light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4"/>
            <a:ext cx="9070975" cy="5133975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Visible Range: 390-700nm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Luminance has large dynamic range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0.00003 Moonless overcast night sky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30. Sky on overcast day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30000. Sky on clear day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16,000. Snowy ground in full sunlight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Actual colors result from spectral curves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dominant wavelength, hue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brightness, lightness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purity, saturation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9C8E2-8AB5-C84B-97FE-AA789C2346B3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Active Matrix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Active matrix displays have a transistor at each cell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Thin film transistor (TFT)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Much faster crystal switching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4214" y="7187354"/>
            <a:ext cx="3192198" cy="402483"/>
          </a:xfrm>
        </p:spPr>
        <p:txBody>
          <a:bodyPr/>
          <a:lstStyle/>
          <a:p>
            <a:r>
              <a:rPr lang="en-GB" smtClean="0"/>
              <a:t>Liam M Johnson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E059-72C8-0A40-8780-60A8C9F915A8}" type="slidenum">
              <a:rPr lang="en-GB"/>
              <a:pPr/>
              <a:t>20</a:t>
            </a:fld>
            <a:endParaRPr lang="en-GB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9150" y="3889377"/>
            <a:ext cx="3360738" cy="3360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Color LCD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FC08D-21D0-BE43-91ED-E0F3B4483C2A}" type="slidenum">
              <a:rPr lang="en-GB"/>
              <a:pPr/>
              <a:t>21</a:t>
            </a:fld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9413" y="1927228"/>
            <a:ext cx="6781800" cy="5387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DLP Projector</a:t>
            </a:r>
          </a:p>
        </p:txBody>
      </p:sp>
      <p:pic>
        <p:nvPicPr>
          <p:cNvPr id="342020" name="Picture 4" descr="dlp_projector.jpg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1843097"/>
            <a:ext cx="7418711" cy="4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69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DLP Projector</a:t>
            </a:r>
          </a:p>
        </p:txBody>
      </p:sp>
      <p:pic>
        <p:nvPicPr>
          <p:cNvPr id="343044" name="Picture 4" descr="dlp_mirror.gif 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42" y="2267906"/>
            <a:ext cx="8804796" cy="48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0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Laser Printer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C392-FCEB-4A4B-A751-C531F0E11159}" type="slidenum">
              <a:rPr lang="en-GB"/>
              <a:pPr/>
              <a:t>24</a:t>
            </a:fld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1250" y="2259015"/>
            <a:ext cx="7858125" cy="4398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Ink Jet Printer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9AE4B-270F-4E49-AB61-42A94385D6B5}" type="slidenum">
              <a:rPr lang="en-GB"/>
              <a:pPr/>
              <a:t>25</a:t>
            </a:fld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2185988"/>
            <a:ext cx="5257800" cy="4918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Auto-stereo Display: Barrier</a:t>
            </a:r>
          </a:p>
        </p:txBody>
      </p:sp>
      <p:pic>
        <p:nvPicPr>
          <p:cNvPr id="345092" name="Picture 4" descr="autostereo2.gif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08" y="2183910"/>
            <a:ext cx="6961932" cy="49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17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Auto-stereo Display: Lenticular</a:t>
            </a:r>
          </a:p>
        </p:txBody>
      </p:sp>
      <p:pic>
        <p:nvPicPr>
          <p:cNvPr id="346116" name="Picture 4" descr="autostereo3.gif                                                0000119Chome                           BF30B306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0" y="2050912"/>
            <a:ext cx="8988557" cy="511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785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Physiology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503241" y="1765300"/>
            <a:ext cx="9070975" cy="490220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Rods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active at low light levels (scotopic vision)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only one wavelength sensitivity function</a:t>
            </a:r>
          </a:p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Cones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active at normal light levels</a:t>
            </a:r>
          </a:p>
          <a:p>
            <a:pPr lvl="1"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</a:tabLst>
            </a:pPr>
            <a:r>
              <a:rPr lang="en-GB"/>
              <a:t>three types: sensitivity functions with different peaks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254B8-D8AA-3841-8635-413BC3916574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Spectral Sensitivity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A32F9-957F-AB42-A8EA-0630E1556F30}" type="slidenum">
              <a:rPr lang="en-GB"/>
              <a:pPr/>
              <a:t>4</a:t>
            </a:fld>
            <a:endParaRPr lang="en-GB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497142"/>
            <a:ext cx="8489950" cy="3875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 dirty="0" smtClean="0"/>
              <a:t>Gamut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D84FD-C45E-D54E-B204-42E9D5CBAF44}" type="slidenum">
              <a:rPr lang="en-GB"/>
              <a:pPr/>
              <a:t>5</a:t>
            </a:fld>
            <a:endParaRPr lang="en-GB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3363" y="2057400"/>
            <a:ext cx="453390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Additive Color Mixing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0464-CE3C-4243-B74A-5D46AFABA3C3}" type="slidenum">
              <a:rPr lang="en-GB"/>
              <a:pPr/>
              <a:t>6</a:t>
            </a:fld>
            <a:endParaRPr lang="en-GB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00" y="1828800"/>
            <a:ext cx="5686425" cy="528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1625"/>
            <a:ext cx="9601200" cy="1263650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Random/Vector Display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87311-A539-534F-B819-61CDFB615784}" type="slidenum">
              <a:rPr lang="en-GB"/>
              <a:pPr/>
              <a:t>7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713" y="2136775"/>
            <a:ext cx="7315200" cy="513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Examples of Random Scan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800A4-127F-AE4F-A75D-8D21814D2A86}" type="slidenum">
              <a:rPr lang="en-GB"/>
              <a:pPr/>
              <a:t>8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2057403"/>
            <a:ext cx="6707188" cy="4838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46076"/>
            <a:ext cx="9601200" cy="1173163"/>
          </a:xfrm>
          <a:ln/>
        </p:spPr>
        <p:txBody>
          <a:bodyPr/>
          <a:lstStyle/>
          <a:p>
            <a:pPr>
              <a:tabLst>
                <a:tab pos="723675" algn="l"/>
                <a:tab pos="1447347" algn="l"/>
                <a:tab pos="2171025" algn="l"/>
                <a:tab pos="2894700" algn="l"/>
                <a:tab pos="3618373" algn="l"/>
                <a:tab pos="4342050" algn="l"/>
                <a:tab pos="5065724" algn="l"/>
                <a:tab pos="5789399" algn="l"/>
                <a:tab pos="6513074" algn="l"/>
                <a:tab pos="7236749" algn="l"/>
                <a:tab pos="7960424" algn="l"/>
                <a:tab pos="8684099" algn="l"/>
                <a:tab pos="9407773" algn="l"/>
              </a:tabLst>
            </a:pPr>
            <a:r>
              <a:rPr lang="en-GB"/>
              <a:t>Examples of Random Scan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C0F7-CBB6-E64D-BDA4-9C1E1967A000}" type="slidenum">
              <a:rPr lang="en-GB"/>
              <a:pPr/>
              <a:t>9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1958978"/>
            <a:ext cx="7100888" cy="5330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377</Words>
  <Application>Microsoft Macintosh PowerPoint</Application>
  <PresentationFormat>Custom</PresentationFormat>
  <Paragraphs>119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Office Theme</vt:lpstr>
      <vt:lpstr>Displays</vt:lpstr>
      <vt:lpstr>Light</vt:lpstr>
      <vt:lpstr>Physiology</vt:lpstr>
      <vt:lpstr>Spectral Sensitivity</vt:lpstr>
      <vt:lpstr>Gamut</vt:lpstr>
      <vt:lpstr>Additive Color Mixing</vt:lpstr>
      <vt:lpstr>Random/Vector Display</vt:lpstr>
      <vt:lpstr>Examples of Random Scan</vt:lpstr>
      <vt:lpstr>Examples of Random Scan</vt:lpstr>
      <vt:lpstr>Examples of Random Scan</vt:lpstr>
      <vt:lpstr>Raster Display</vt:lpstr>
      <vt:lpstr>Raster Display</vt:lpstr>
      <vt:lpstr>Vector vs. Raster</vt:lpstr>
      <vt:lpstr>Gamma</vt:lpstr>
      <vt:lpstr>Gamma Correction</vt:lpstr>
      <vt:lpstr>Color CRT</vt:lpstr>
      <vt:lpstr>Color CRT</vt:lpstr>
      <vt:lpstr>Liquid Crystal Display (LCD)‏</vt:lpstr>
      <vt:lpstr>Passive Matrix</vt:lpstr>
      <vt:lpstr>Active Matrix</vt:lpstr>
      <vt:lpstr>Color LCD</vt:lpstr>
      <vt:lpstr>DLP Projector</vt:lpstr>
      <vt:lpstr>DLP Projector</vt:lpstr>
      <vt:lpstr>Laser Printer</vt:lpstr>
      <vt:lpstr>Ink Jet Printer</vt:lpstr>
      <vt:lpstr>Auto-stereo Display: Barrier</vt:lpstr>
      <vt:lpstr>Auto-stereo Display: Lenticular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Display</dc:title>
  <dc:creator>Dan</dc:creator>
  <cp:lastModifiedBy>Marc Olano</cp:lastModifiedBy>
  <cp:revision>12</cp:revision>
  <dcterms:created xsi:type="dcterms:W3CDTF">2008-02-26T16:16:45Z</dcterms:created>
  <dcterms:modified xsi:type="dcterms:W3CDTF">2014-09-02T15:30:07Z</dcterms:modified>
</cp:coreProperties>
</file>