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4" r:id="rId3"/>
    <p:sldId id="418" r:id="rId4"/>
    <p:sldId id="419" r:id="rId5"/>
    <p:sldId id="420" r:id="rId6"/>
    <p:sldId id="421" r:id="rId7"/>
    <p:sldId id="424" r:id="rId8"/>
    <p:sldId id="426" r:id="rId9"/>
    <p:sldId id="427" r:id="rId10"/>
    <p:sldId id="428" r:id="rId11"/>
    <p:sldId id="429" r:id="rId12"/>
    <p:sldId id="435" r:id="rId13"/>
    <p:sldId id="430" r:id="rId14"/>
    <p:sldId id="431" r:id="rId15"/>
    <p:sldId id="432" r:id="rId16"/>
    <p:sldId id="433" r:id="rId17"/>
    <p:sldId id="43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9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9</a:t>
            </a:fld>
            <a:endParaRPr lang="en-GB" smtClean="0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6" Type="http://schemas.openxmlformats.org/officeDocument/2006/relationships/image" Target="../media/image9.emf"/><Relationship Id="rId7" Type="http://schemas.openxmlformats.org/officeDocument/2006/relationships/image" Target="../media/image10.emf"/><Relationship Id="rId8" Type="http://schemas.openxmlformats.org/officeDocument/2006/relationships/image" Target="../media/image11.emf"/><Relationship Id="rId9" Type="http://schemas.openxmlformats.org/officeDocument/2006/relationships/image" Target="../media/image12.emf"/><Relationship Id="rId10" Type="http://schemas.openxmlformats.org/officeDocument/2006/relationships/image" Target="../media/image13.emf"/><Relationship Id="rId11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+mj-ea"/>
                <a:cs typeface="+mj-cs"/>
              </a:rPr>
              <a:t>Graphics Pipeline</a:t>
            </a:r>
            <a:br>
              <a:rPr lang="en-US" smtClean="0">
                <a:ea typeface="+mj-ea"/>
                <a:cs typeface="+mj-cs"/>
              </a:rPr>
            </a:br>
            <a:r>
              <a:rPr lang="en-US" smtClean="0">
                <a:ea typeface="+mj-ea"/>
                <a:cs typeface="+mj-cs"/>
              </a:rPr>
              <a:t>Clipping</a:t>
            </a:r>
            <a:endParaRPr lang="en-US" dirty="0" smtClean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 smtClean="0"/>
              <a:t>code1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endpoint1</a:t>
            </a:r>
          </a:p>
          <a:p>
            <a:pPr>
              <a:defRPr/>
            </a:pPr>
            <a:r>
              <a:rPr lang="en-GB" sz="2500" i="1" dirty="0" smtClean="0"/>
              <a:t>code2</a:t>
            </a:r>
            <a:r>
              <a:rPr lang="en-GB" sz="2500" dirty="0" smtClean="0"/>
              <a:t> = </a:t>
            </a:r>
            <a:r>
              <a:rPr lang="en-GB" sz="2500" dirty="0" err="1" smtClean="0"/>
              <a:t>outcode</a:t>
            </a:r>
            <a:r>
              <a:rPr lang="en-GB" sz="2500" dirty="0" smtClean="0"/>
              <a:t> from endpoint2</a:t>
            </a:r>
          </a:p>
          <a:p>
            <a:pPr>
              <a:defRPr/>
            </a:pPr>
            <a:r>
              <a:rPr lang="en-GB" sz="2500" b="1" dirty="0" smtClean="0"/>
              <a:t>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== 0 &amp;&amp;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==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trivial_accept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 if</a:t>
            </a:r>
            <a:r>
              <a:rPr lang="en-GB" sz="2500" dirty="0" smtClean="0"/>
              <a:t> (</a:t>
            </a:r>
            <a:r>
              <a:rPr lang="en-GB" sz="2500" i="1" dirty="0" smtClean="0"/>
              <a:t>code1</a:t>
            </a:r>
            <a:r>
              <a:rPr lang="en-GB" sz="2500" dirty="0" smtClean="0"/>
              <a:t> &amp; </a:t>
            </a:r>
            <a:r>
              <a:rPr lang="en-GB" sz="2500" i="1" dirty="0" smtClean="0"/>
              <a:t>code2</a:t>
            </a:r>
            <a:r>
              <a:rPr lang="en-GB" sz="2500" dirty="0" smtClean="0"/>
              <a:t> != 0)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dirty="0" err="1" smtClean="0"/>
              <a:t>trivial_reject</a:t>
            </a:r>
            <a:endParaRPr lang="en-GB" sz="2500" dirty="0" smtClean="0"/>
          </a:p>
          <a:p>
            <a:pPr>
              <a:defRPr/>
            </a:pPr>
            <a:r>
              <a:rPr lang="en-GB" sz="2500" b="1" dirty="0" smtClean="0"/>
              <a:t>else</a:t>
            </a:r>
          </a:p>
          <a:p>
            <a:pPr>
              <a:defRPr/>
            </a:pPr>
            <a:r>
              <a:rPr lang="en-GB" sz="2500" dirty="0" smtClean="0"/>
              <a:t>	clip against left</a:t>
            </a:r>
          </a:p>
          <a:p>
            <a:pPr>
              <a:defRPr/>
            </a:pPr>
            <a:r>
              <a:rPr lang="en-GB" sz="2500" dirty="0" smtClean="0"/>
              <a:t>	clip against right</a:t>
            </a:r>
          </a:p>
          <a:p>
            <a:pPr>
              <a:defRPr/>
            </a:pPr>
            <a:r>
              <a:rPr lang="en-GB" sz="2500" dirty="0" smtClean="0"/>
              <a:t>	clip against bottom</a:t>
            </a:r>
          </a:p>
          <a:p>
            <a:pPr>
              <a:defRPr/>
            </a:pPr>
            <a:r>
              <a:rPr lang="en-GB" sz="2500" dirty="0" smtClean="0"/>
              <a:t>	clip against top</a:t>
            </a:r>
          </a:p>
          <a:p>
            <a:pPr>
              <a:defRPr/>
            </a:pPr>
            <a:r>
              <a:rPr lang="en-GB" sz="2500" dirty="0" smtClean="0"/>
              <a:t>	</a:t>
            </a:r>
            <a:r>
              <a:rPr lang="en-GB" sz="2500" b="1" dirty="0" smtClean="0"/>
              <a:t>if </a:t>
            </a:r>
            <a:r>
              <a:rPr lang="en-GB" sz="2500" dirty="0" smtClean="0"/>
              <a:t>(anything is left) </a:t>
            </a:r>
            <a:r>
              <a:rPr lang="en-GB" sz="2500" b="1" dirty="0" smtClean="0"/>
              <a:t>then</a:t>
            </a:r>
          </a:p>
          <a:p>
            <a:pPr>
              <a:defRPr/>
            </a:pPr>
            <a:r>
              <a:rPr lang="en-GB" sz="2500" dirty="0" smtClean="0"/>
              <a:t>		accept clipped segment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Works for 3D planes</a:t>
            </a:r>
          </a:p>
          <a:p>
            <a:r>
              <a:rPr lang="en-US" dirty="0">
                <a:latin typeface="Calibri" charset="0"/>
              </a:rPr>
              <a:t>If point is inside clipping plane: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Point on line:</a:t>
            </a:r>
          </a:p>
          <a:p>
            <a:pPr>
              <a:lnSpc>
                <a:spcPct val="50000"/>
              </a:lnSpc>
            </a:pPr>
            <a:endParaRPr lang="en-US" dirty="0">
              <a:latin typeface="Calibri" charset="0"/>
            </a:endParaRPr>
          </a:p>
          <a:p>
            <a:r>
              <a:rPr lang="en-US" dirty="0" smtClean="0">
                <a:latin typeface="Calibri" charset="0"/>
              </a:rPr>
              <a:t>Intersection:</a:t>
            </a:r>
            <a:endParaRPr lang="en-US" dirty="0">
              <a:latin typeface="Calibri" charset="0"/>
            </a:endParaRP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9083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4671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2895600"/>
            <a:ext cx="4673600" cy="368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8300" y="2921000"/>
            <a:ext cx="18923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3700" y="2921000"/>
            <a:ext cx="2527300" cy="31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600" y="2921000"/>
            <a:ext cx="3835400" cy="304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3300" y="2921000"/>
            <a:ext cx="4457700" cy="317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95900" y="2832100"/>
            <a:ext cx="1447800" cy="393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6400" y="2857500"/>
            <a:ext cx="5054600" cy="44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13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16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Object-order approach to rendering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Sequence of operations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Transforms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Vertex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Clipping</a:t>
            </a:r>
            <a:endParaRPr lang="en-US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Find the visible parts of any primitives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Rasterization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Break primitives into fragments/pixels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processing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Fragment components of shading/texture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Visibility &amp; Blending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Which fragments can I see, how do they combine?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Lines intersecting a rectangular clip region are always clipped into a single line segment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4</a:t>
            </a:fld>
            <a:endParaRPr lang="en-GB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388" y="3276600"/>
            <a:ext cx="3209925" cy="298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50" y="4114800"/>
            <a:ext cx="1198563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x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x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,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min</a:t>
            </a:r>
            <a:r>
              <a:rPr lang="en-GB" sz="2200" i="1" baseline="-33000" dirty="0" smtClean="0"/>
              <a:t>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y </a:t>
            </a:r>
            <a:r>
              <a:rPr lang="en-GB" sz="2200" i="1" dirty="0" smtClean="0">
                <a:cs typeface="Liberation Sans" charset="0"/>
              </a:rPr>
              <a:t>≤</a:t>
            </a:r>
            <a:r>
              <a:rPr lang="en-GB" sz="2200" i="1" dirty="0" smtClean="0"/>
              <a:t> </a:t>
            </a:r>
            <a:r>
              <a:rPr lang="en-GB" sz="2200" i="1" dirty="0" err="1" smtClean="0"/>
              <a:t>y</a:t>
            </a:r>
            <a:r>
              <a:rPr lang="en-GB" sz="2200" i="1" baseline="-33000" dirty="0" err="1" smtClean="0"/>
              <a:t>max</a:t>
            </a:r>
            <a:r>
              <a:rPr lang="en-GB" sz="2200" i="1" dirty="0" smtClean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6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 smtClean="0">
                <a:ea typeface="+mj-ea"/>
                <a:cs typeface="+mj-cs"/>
              </a:rPr>
              <a:t>Cohen-Sutherland Line Clipping</a:t>
            </a:r>
            <a:endParaRPr lang="en-GB" dirty="0">
              <a:ea typeface="+mj-ea"/>
              <a:cs typeface="+mj-cs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  <a:cs typeface="+mn-cs"/>
              </a:rPr>
              <a:t>Create bit code for each </a:t>
            </a:r>
            <a:r>
              <a:rPr lang="en-GB" dirty="0" err="1" smtClean="0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</a:t>
            </a:r>
            <a:r>
              <a:rPr lang="en-GB" dirty="0" smtClean="0">
                <a:ea typeface="+mn-ea"/>
                <a:cs typeface="+mn-cs"/>
              </a:rPr>
              <a:t>4-bit </a:t>
            </a:r>
            <a:r>
              <a:rPr lang="en-GB" dirty="0">
                <a:ea typeface="+mn-ea"/>
                <a:cs typeface="+mn-cs"/>
              </a:rPr>
              <a:t>code </a:t>
            </a:r>
            <a:r>
              <a:rPr lang="en-GB" dirty="0" smtClean="0">
                <a:ea typeface="+mn-ea"/>
                <a:cs typeface="+mn-cs"/>
              </a:rPr>
              <a:t>(</a:t>
            </a:r>
            <a:r>
              <a:rPr lang="en-GB" dirty="0" err="1" smtClean="0">
                <a:ea typeface="+mn-ea"/>
                <a:cs typeface="+mn-cs"/>
              </a:rPr>
              <a:t>outcode</a:t>
            </a:r>
            <a:r>
              <a:rPr lang="en-GB" dirty="0" smtClean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 1</a:t>
            </a:r>
            <a:r>
              <a:rPr lang="en-GB" baseline="33000" dirty="0" smtClean="0">
                <a:ea typeface="+mn-ea"/>
              </a:rPr>
              <a:t>st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2</a:t>
            </a:r>
            <a:r>
              <a:rPr lang="en-GB" baseline="33000" dirty="0" smtClean="0">
                <a:ea typeface="+mn-ea"/>
              </a:rPr>
              <a:t>nd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below </a:t>
            </a:r>
            <a:r>
              <a:rPr lang="en-GB" dirty="0" smtClean="0">
                <a:ea typeface="+mn-ea"/>
              </a:rPr>
              <a:t>bottom edge </a:t>
            </a:r>
            <a:endParaRPr lang="en-GB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 smtClean="0">
                <a:ea typeface="+mn-ea"/>
              </a:rPr>
              <a:t>y</a:t>
            </a:r>
            <a:r>
              <a:rPr lang="en-GB" i="1" baseline="-33000" dirty="0" err="1" smtClean="0">
                <a:ea typeface="+mn-ea"/>
              </a:rPr>
              <a:t>min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3</a:t>
            </a:r>
            <a:r>
              <a:rPr lang="en-GB" baseline="33000" dirty="0" smtClean="0">
                <a:ea typeface="+mn-ea"/>
              </a:rPr>
              <a:t>rd</a:t>
            </a:r>
            <a:r>
              <a:rPr lang="en-GB" dirty="0" smtClean="0">
                <a:ea typeface="+mn-ea"/>
              </a:rPr>
              <a:t> </a:t>
            </a:r>
            <a:r>
              <a:rPr lang="en-GB" dirty="0">
                <a:ea typeface="+mn-ea"/>
              </a:rPr>
              <a:t>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 smtClean="0">
                <a:ea typeface="+mn-ea"/>
              </a:rPr>
              <a:t>x</a:t>
            </a:r>
            <a:r>
              <a:rPr lang="en-GB" i="1" baseline="-33000" dirty="0" err="1" smtClean="0">
                <a:ea typeface="+mn-ea"/>
              </a:rPr>
              <a:t>max</a:t>
            </a:r>
            <a:endParaRPr lang="en-GB" i="1" baseline="-33000" dirty="0" smtClean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 smtClean="0">
                <a:ea typeface="+mn-ea"/>
              </a:rPr>
              <a:t>4</a:t>
            </a:r>
            <a:r>
              <a:rPr lang="en-GB" baseline="33000" dirty="0" smtClean="0">
                <a:ea typeface="+mn-ea"/>
              </a:rPr>
              <a:t>th</a:t>
            </a:r>
            <a:r>
              <a:rPr lang="en-GB" dirty="0" smtClean="0">
                <a:ea typeface="+mn-ea"/>
              </a:rPr>
              <a:t>  </a:t>
            </a:r>
            <a:r>
              <a:rPr lang="en-GB" dirty="0">
                <a:ea typeface="+mn-ea"/>
              </a:rPr>
              <a:t>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First bit is the sign bit of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Second bit is 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min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Third bit is the sign bit of x</a:t>
            </a:r>
            <a:r>
              <a:rPr lang="en-GB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Forth bit is x – x</a:t>
            </a:r>
            <a:r>
              <a:rPr lang="en-GB" baseline="-33000">
                <a:latin typeface="Calibri" charset="0"/>
              </a:rPr>
              <a:t>min</a:t>
            </a:r>
            <a:r>
              <a:rPr lang="en-GB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32746</TotalTime>
  <Words>637</Words>
  <Application>Microsoft Macintosh PowerPoint</Application>
  <PresentationFormat>On-screen Show (4:3)</PresentationFormat>
  <Paragraphs>144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Graphics Pipeline Clipping</vt:lpstr>
      <vt:lpstr>Graphics Pipeline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185</cp:revision>
  <cp:lastPrinted>2010-10-04T14:32:16Z</cp:lastPrinted>
  <dcterms:created xsi:type="dcterms:W3CDTF">1996-09-30T18:28:10Z</dcterms:created>
  <dcterms:modified xsi:type="dcterms:W3CDTF">2014-11-05T14:35:34Z</dcterms:modified>
</cp:coreProperties>
</file>