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308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5" r:id="rId14"/>
    <p:sldId id="259" r:id="rId15"/>
    <p:sldId id="272" r:id="rId16"/>
    <p:sldId id="273" r:id="rId17"/>
    <p:sldId id="269" r:id="rId18"/>
    <p:sldId id="302" r:id="rId19"/>
    <p:sldId id="261" r:id="rId20"/>
    <p:sldId id="286" r:id="rId21"/>
    <p:sldId id="303" r:id="rId22"/>
    <p:sldId id="265" r:id="rId23"/>
    <p:sldId id="279" r:id="rId24"/>
    <p:sldId id="280" r:id="rId25"/>
    <p:sldId id="281" r:id="rId26"/>
    <p:sldId id="304" r:id="rId27"/>
    <p:sldId id="266" r:id="rId28"/>
    <p:sldId id="285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85" d="100"/>
          <a:sy n="85" d="100"/>
        </p:scale>
        <p:origin x="-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C8E7F-09C5-B44A-B86F-536CD27FF445}" type="slidenum">
              <a:rPr lang="en-US"/>
              <a:pPr/>
              <a:t>21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22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2E09-5402-934D-9374-3F0545708E40}" type="slidenum">
              <a:rPr lang="en-US"/>
              <a:pPr/>
              <a:t>23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E939B-5A37-1644-86B5-F6A2E20AED4E}" type="slidenum">
              <a:rPr lang="en-US"/>
              <a:pPr/>
              <a:t>24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5091E-68F1-C841-AE0A-F4CE9010595E}" type="slidenum">
              <a:rPr lang="en-US"/>
              <a:pPr/>
              <a:t>25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26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B19D-3EFF-964F-83C7-0EBACF8EBFCD}" type="slidenum">
              <a:rPr lang="en-US"/>
              <a:pPr/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28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37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38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14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AECF-7EE1-0F45-9D17-F3C4FA563637}" type="slidenum">
              <a:rPr lang="en-US"/>
              <a:pPr/>
              <a:t>15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C9269-3FDE-9043-B84C-53411C545AF8}" type="slidenum">
              <a:rPr lang="en-US"/>
              <a:pPr/>
              <a:t>16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AB4B-1D82-E94C-AAE0-8F418EDB0CBE}" type="slidenum">
              <a:rPr lang="en-US"/>
              <a:pPr/>
              <a:t>17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C8E7F-09C5-B44A-B86F-536CD27FF445}" type="slidenum">
              <a:rPr lang="en-US"/>
              <a:pPr/>
              <a:t>19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1B353-2226-F241-9646-ACB2C094FDCE}" type="slidenum">
              <a:rPr lang="en-US"/>
              <a:pPr/>
              <a:t>20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B23-53A2-4D4C-AC13-C80A540E0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1CE0-17A8-B346-A6FD-985652D2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4A7D-E7FD-7B47-AEF6-21F51D905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EFC3-8275-3743-B35A-B178C3722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30F-0F21-0445-B305-62463AAC7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30EA-CF92-4C4C-80E5-6484AE72B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F90-CFCE-0540-BCA3-DCD17ADCD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AFE-E2F2-8E47-BE65-66B2CD52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F62E-E600-5746-BBB5-337D79848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C62-B0B7-E141-B080-C3BA1750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95C-2D78-3542-9637-A39C9BA5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D9B-3BA6-EB49-AA0C-4AA098311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Resulting equations: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Catmull</a:t>
            </a:r>
            <a:r>
              <a:rPr lang="en-US" dirty="0" smtClean="0"/>
              <a:t>-Rom Spline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2611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400"/>
            <a:ext cx="5862181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3800"/>
            <a:ext cx="54229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3733800"/>
            <a:ext cx="79121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3657600"/>
            <a:ext cx="8293100" cy="179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733800"/>
            <a:ext cx="615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Catmull</a:t>
            </a:r>
            <a:r>
              <a:rPr lang="en-US" dirty="0" smtClean="0"/>
              <a:t>-Rom Basis Functions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24000"/>
            <a:ext cx="4191000" cy="2133600"/>
          </a:xfrm>
          <a:prstGeom prst="rect">
            <a:avLst/>
          </a:prstGeom>
        </p:spPr>
      </p:pic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5110256" cy="2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Interpolate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controls to artists need?</a:t>
            </a:r>
          </a:p>
          <a:p>
            <a:r>
              <a:rPr lang="en-US" dirty="0" smtClean="0"/>
              <a:t>How to convert those into transformations?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and Orientation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Objects can move!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Keys: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Separate control of position and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Never interpolate matrices!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They won’t do what you want.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Quaternions</a:t>
            </a:r>
            <a:r>
              <a:rPr lang="en-US" sz="2400" dirty="0" smtClean="0"/>
              <a:t> interpolate better than Euler angles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But angles make a better animation interface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still convert to and interpolate as quaternion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Possible to use </a:t>
            </a:r>
            <a:r>
              <a:rPr lang="en-US" sz="2000" dirty="0" smtClean="0"/>
              <a:t>directly for rotation, </a:t>
            </a:r>
            <a:r>
              <a:rPr lang="en-US" sz="2000" dirty="0" smtClean="0"/>
              <a:t>or convert to matrix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156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Squash and Stretch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</a:t>
            </a:r>
            <a:r>
              <a:rPr lang="en-US" sz="2800" dirty="0" smtClean="0"/>
              <a:t>rigidity </a:t>
            </a:r>
            <a:r>
              <a:rPr lang="en-US" sz="2800" dirty="0"/>
              <a:t>and mass of an object by </a:t>
            </a:r>
            <a:r>
              <a:rPr lang="en-US" sz="2800" dirty="0" smtClean="0"/>
              <a:t>distorting </a:t>
            </a:r>
            <a:r>
              <a:rPr lang="en-US" sz="2800" dirty="0"/>
              <a:t>its shape during an action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Examples: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Ball flattening during bounce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Facial animation </a:t>
            </a:r>
            <a:r>
              <a:rPr lang="en-US" sz="2400" dirty="0" smtClean="0"/>
              <a:t>– cheeks </a:t>
            </a:r>
            <a:r>
              <a:rPr lang="en-US" sz="2400" dirty="0"/>
              <a:t>squash during </a:t>
            </a:r>
            <a:r>
              <a:rPr lang="en-US" sz="2400" dirty="0" smtClean="0"/>
              <a:t>smile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1463"/>
            <a:ext cx="77724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6988"/>
            <a:ext cx="7772400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7724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77724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Squash and Stretch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Keys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Volume constant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Different materials respond differently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Need not deform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stretching to eliminate </a:t>
            </a:r>
            <a:r>
              <a:rPr lang="en-US" sz="2400" dirty="0" err="1"/>
              <a:t>strobing</a:t>
            </a:r>
            <a:r>
              <a:rPr lang="en-US" sz="2400" dirty="0"/>
              <a:t> from fast action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Method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use scale to conserve volume (up in one dimension down in others)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4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Anticipation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preparation for an action</a:t>
            </a:r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/>
              <a:t>Pull back foot to kick ball</a:t>
            </a:r>
          </a:p>
          <a:p>
            <a:pPr lvl="1"/>
            <a:r>
              <a:rPr lang="en-US" dirty="0" err="1"/>
              <a:t>Luxo</a:t>
            </a:r>
            <a:r>
              <a:rPr lang="en-US" dirty="0"/>
              <a:t>: big lamp looks off stage before Jr.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smtClean="0"/>
              <a:t>entrance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Keyframe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hand drawn animation</a:t>
            </a:r>
          </a:p>
          <a:p>
            <a:pPr lvl="1"/>
            <a:r>
              <a:rPr lang="en-US" dirty="0" smtClean="0"/>
              <a:t>Lead animator draws poses at key frames</a:t>
            </a:r>
          </a:p>
          <a:p>
            <a:pPr lvl="1"/>
            <a:r>
              <a:rPr lang="en-US" dirty="0" err="1" smtClean="0"/>
              <a:t>Inbetweener</a:t>
            </a:r>
            <a:r>
              <a:rPr lang="en-US" dirty="0" smtClean="0"/>
              <a:t> draws frames between keys</a:t>
            </a:r>
          </a:p>
          <a:p>
            <a:r>
              <a:rPr lang="en-US" dirty="0" smtClean="0"/>
              <a:t>Computer animation</a:t>
            </a:r>
          </a:p>
          <a:p>
            <a:pPr lvl="1"/>
            <a:r>
              <a:rPr lang="en-US" dirty="0" smtClean="0"/>
              <a:t>Can have separate keys for different attributes</a:t>
            </a:r>
          </a:p>
          <a:p>
            <a:pPr lvl="1"/>
            <a:r>
              <a:rPr lang="en-US" dirty="0" smtClean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4"/>
          <a:stretch>
            <a:fillRect/>
          </a:stretch>
        </p:blipFill>
        <p:spPr bwMode="auto">
          <a:xfrm>
            <a:off x="2514600" y="0"/>
            <a:ext cx="3748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Anticipation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  <a:p>
            <a:pPr lvl="1"/>
            <a:r>
              <a:rPr lang="en-US" dirty="0"/>
              <a:t>Direct attention to upcoming action</a:t>
            </a:r>
          </a:p>
          <a:p>
            <a:pPr lvl="1"/>
            <a:r>
              <a:rPr lang="en-US" dirty="0"/>
              <a:t>Anticipation can allow faster action</a:t>
            </a:r>
          </a:p>
        </p:txBody>
      </p:sp>
    </p:spTree>
    <p:extLst>
      <p:ext uri="{BB962C8B-B14F-4D97-AF65-F5344CB8AC3E}">
        <p14:creationId xmlns:p14="http://schemas.microsoft.com/office/powerpoint/2010/main" val="16947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spacing of the </a:t>
            </a:r>
            <a:r>
              <a:rPr lang="en-US" dirty="0" smtClean="0"/>
              <a:t>in between </a:t>
            </a:r>
            <a:r>
              <a:rPr lang="en-US" dirty="0"/>
              <a:t>frames to achieve subtlety of timing and movement</a:t>
            </a:r>
          </a:p>
          <a:p>
            <a:r>
              <a:rPr lang="en-US" dirty="0" smtClean="0"/>
              <a:t>Example:</a:t>
            </a:r>
            <a:endParaRPr lang="en-US" dirty="0"/>
          </a:p>
          <a:p>
            <a:pPr lvl="1"/>
            <a:r>
              <a:rPr lang="en-US" dirty="0"/>
              <a:t>Moving from place to place: start and end </a:t>
            </a:r>
            <a:r>
              <a:rPr lang="en-US" dirty="0" smtClean="0"/>
              <a:t>slow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8263"/>
            <a:ext cx="77724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9413"/>
            <a:ext cx="7772400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  <a:p>
            <a:pPr lvl="1"/>
            <a:r>
              <a:rPr lang="en-US" dirty="0"/>
              <a:t>Think about continuity of second and third order </a:t>
            </a:r>
            <a:r>
              <a:rPr lang="en-US" dirty="0" smtClean="0"/>
              <a:t>motion</a:t>
            </a:r>
          </a:p>
          <a:p>
            <a:r>
              <a:rPr lang="en-US" dirty="0" err="1" smtClean="0"/>
              <a:t>Reparameterize</a:t>
            </a:r>
            <a:r>
              <a:rPr lang="en-US" dirty="0" smtClean="0"/>
              <a:t> time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33800"/>
            <a:ext cx="25908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9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visual path of action for natural movement</a:t>
            </a:r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/>
              <a:t>Thrown ball</a:t>
            </a:r>
          </a:p>
          <a:p>
            <a:r>
              <a:rPr lang="en-US" dirty="0"/>
              <a:t>Keys</a:t>
            </a:r>
          </a:p>
          <a:p>
            <a:pPr lvl="1"/>
            <a:r>
              <a:rPr lang="en-US" dirty="0"/>
              <a:t>Arc movements are more natural than </a:t>
            </a:r>
            <a:r>
              <a:rPr lang="en-US" dirty="0" smtClean="0"/>
              <a:t>lines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</a:t>
            </a:r>
            <a:endParaRPr lang="en-US" dirty="0"/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 smtClean="0"/>
              <a:t>Motion capture</a:t>
            </a:r>
          </a:p>
          <a:p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Skinning</a:t>
            </a:r>
          </a:p>
          <a:p>
            <a:pPr lvl="1"/>
            <a:r>
              <a:rPr lang="en-US" dirty="0" smtClean="0"/>
              <a:t>Blend Shapes</a:t>
            </a:r>
          </a:p>
          <a:p>
            <a:pPr lvl="1"/>
            <a:r>
              <a:rPr lang="en-US" dirty="0" smtClean="0"/>
              <a:t>Deformation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joint angles, where’s the hand?</a:t>
            </a:r>
          </a:p>
          <a:p>
            <a:pPr lvl="1"/>
            <a:r>
              <a:rPr lang="en-US" dirty="0" smtClean="0"/>
              <a:t>(or foot or head or …)</a:t>
            </a:r>
          </a:p>
          <a:p>
            <a:pPr lvl="1"/>
            <a:r>
              <a:rPr lang="en-US" i="1" dirty="0" smtClean="0"/>
              <a:t>End effector</a:t>
            </a:r>
          </a:p>
          <a:p>
            <a:r>
              <a:rPr lang="en-US" dirty="0" smtClean="0"/>
              <a:t>Just apply nested transforms</a:t>
            </a:r>
          </a:p>
          <a:p>
            <a:r>
              <a:rPr lang="en-US" dirty="0" smtClean="0"/>
              <a:t>We know how to do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Interpolate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interpolation</a:t>
            </a:r>
          </a:p>
          <a:p>
            <a:pPr lvl="1"/>
            <a:r>
              <a:rPr lang="en-US" dirty="0" smtClean="0"/>
              <a:t>Value V</a:t>
            </a:r>
            <a:r>
              <a:rPr lang="en-US" baseline="-25000" dirty="0" smtClean="0"/>
              <a:t>0</a:t>
            </a:r>
            <a:r>
              <a:rPr lang="en-US" dirty="0" smtClean="0"/>
              <a:t> at time T</a:t>
            </a:r>
            <a:r>
              <a:rPr lang="en-US" baseline="-25000" dirty="0" smtClean="0"/>
              <a:t>0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 at time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Fraction of the way from T</a:t>
            </a:r>
            <a:r>
              <a:rPr lang="en-US" baseline="-25000" dirty="0" smtClean="0"/>
              <a:t>0</a:t>
            </a:r>
            <a:r>
              <a:rPr lang="en-US" dirty="0" smtClean="0"/>
              <a:t> to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Lerp/mix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5179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267200"/>
            <a:ext cx="298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is holding something in their right hand, want to shift it to the left hand</a:t>
            </a:r>
          </a:p>
          <a:p>
            <a:pPr lvl="1"/>
            <a:r>
              <a:rPr lang="en-US" dirty="0" smtClean="0"/>
              <a:t>Forward transform up tree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nverse transform back down</a:t>
            </a:r>
          </a:p>
          <a:p>
            <a:r>
              <a:rPr lang="en-US" dirty="0" smtClean="0"/>
              <a:t>Think of matrices as </a:t>
            </a:r>
            <a:r>
              <a:rPr lang="en-US" dirty="0" err="1" smtClean="0"/>
              <a:t>X_from_Y</a:t>
            </a:r>
            <a:endParaRPr lang="en-US" dirty="0"/>
          </a:p>
          <a:p>
            <a:pPr lvl="1"/>
            <a:r>
              <a:rPr lang="en-US" dirty="0" smtClean="0"/>
              <a:t>X_from_Y</a:t>
            </a:r>
            <a:r>
              <a:rPr lang="en-US" baseline="30000" dirty="0" smtClean="0"/>
              <a:t>-1</a:t>
            </a:r>
            <a:r>
              <a:rPr lang="en-US" dirty="0" smtClean="0"/>
              <a:t> = </a:t>
            </a:r>
            <a:r>
              <a:rPr lang="en-US" dirty="0" err="1" smtClean="0"/>
              <a:t>Y_from_X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87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dirty="0" err="1" smtClean="0"/>
              <a:t>LHand_from_LLowerArm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LLowerArm_from_LUpperArm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LUpperArm_from_LShoulder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LShoulder_from_Body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Body_from_RShoulder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RShoulder_from_RUpperArm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err="1" smtClean="0"/>
              <a:t>RUpperArm_from_RLowerArm</a:t>
            </a:r>
            <a:r>
              <a:rPr lang="en-US" sz="2300" dirty="0" smtClean="0"/>
              <a:t>*</a:t>
            </a:r>
            <a:br>
              <a:rPr lang="en-US" sz="2300" dirty="0" smtClean="0"/>
            </a:br>
            <a:r>
              <a:rPr lang="en-US" sz="2300" dirty="0" err="1" smtClean="0"/>
              <a:t>RLowerArm_from_RHand</a:t>
            </a:r>
            <a:endParaRPr lang="en-US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300" dirty="0" smtClean="0"/>
              <a:t>LLowerArm_from_LHand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LUpperArm_from_LLowerArm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LShoulder_from_LUpperArm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Body_from_LShoulder</a:t>
            </a:r>
            <a:r>
              <a:rPr lang="en-US" sz="2300" baseline="30000" dirty="0" smtClean="0"/>
              <a:t>-1</a:t>
            </a:r>
            <a:r>
              <a:rPr lang="en-US" sz="2300" dirty="0" smtClean="0"/>
              <a:t>*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angles to match end effector position</a:t>
            </a:r>
          </a:p>
          <a:p>
            <a:r>
              <a:rPr lang="en-US" dirty="0" smtClean="0"/>
              <a:t>Few joints: system of equations</a:t>
            </a:r>
          </a:p>
          <a:p>
            <a:r>
              <a:rPr lang="en-US" dirty="0" smtClean="0"/>
              <a:t>Many joints: optimization</a:t>
            </a:r>
          </a:p>
          <a:p>
            <a:pPr lvl="1"/>
            <a:r>
              <a:rPr lang="en-US" dirty="0" smtClean="0"/>
              <a:t>Often with constraints </a:t>
            </a:r>
          </a:p>
          <a:p>
            <a:pPr lvl="2"/>
            <a:r>
              <a:rPr lang="en-US" dirty="0" smtClean="0"/>
              <a:t>(wrist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bend that way)</a:t>
            </a:r>
          </a:p>
          <a:p>
            <a:pPr lvl="1"/>
            <a:r>
              <a:rPr lang="en-US" dirty="0" smtClean="0"/>
              <a:t>And heuristics</a:t>
            </a:r>
          </a:p>
          <a:p>
            <a:pPr lvl="2"/>
            <a:r>
              <a:rPr lang="en-US" dirty="0" smtClean="0"/>
              <a:t>Minimal change</a:t>
            </a:r>
          </a:p>
          <a:p>
            <a:pPr lvl="2"/>
            <a:r>
              <a:rPr lang="en-US" dirty="0" smtClean="0"/>
              <a:t>Load support</a:t>
            </a:r>
          </a:p>
          <a:p>
            <a:pPr lvl="2"/>
            <a:r>
              <a:rPr lang="en-US" dirty="0" smtClean="0"/>
              <a:t>Physical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Capture (</a:t>
            </a:r>
            <a:r>
              <a:rPr lang="en-US" dirty="0" err="1" smtClean="0"/>
              <a:t>mocap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markers on actor</a:t>
            </a:r>
          </a:p>
          <a:p>
            <a:r>
              <a:rPr lang="en-US" dirty="0" smtClean="0"/>
              <a:t>Infer transforms</a:t>
            </a:r>
          </a:p>
          <a:p>
            <a:r>
              <a:rPr lang="en-US" dirty="0" smtClean="0"/>
              <a:t>Often significant artistic cleanup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like intersecting joints</a:t>
            </a:r>
          </a:p>
          <a:p>
            <a:r>
              <a:rPr lang="en-US" dirty="0" smtClean="0"/>
              <a:t>Animate “skeleton”</a:t>
            </a:r>
          </a:p>
          <a:p>
            <a:pPr lvl="1"/>
            <a:r>
              <a:rPr lang="en-US" dirty="0" smtClean="0"/>
              <a:t>Just joint transforms, no geometry</a:t>
            </a:r>
          </a:p>
          <a:p>
            <a:r>
              <a:rPr lang="en-US" dirty="0" smtClean="0"/>
              <a:t>Each vertex in “skin”</a:t>
            </a:r>
          </a:p>
          <a:p>
            <a:pPr lvl="1"/>
            <a:r>
              <a:rPr lang="en-US" dirty="0" smtClean="0"/>
              <a:t>Linear blend of one or more joint transforms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Shoulder +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Arm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retarget</a:t>
            </a:r>
            <a:r>
              <a:rPr lang="en-US" dirty="0" smtClean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Sculpted vertex positions in key </a:t>
            </a:r>
            <a:r>
              <a:rPr lang="en-US" i="1" dirty="0" smtClean="0"/>
              <a:t>poses</a:t>
            </a:r>
            <a:endParaRPr lang="en-US" dirty="0"/>
          </a:p>
          <a:p>
            <a:r>
              <a:rPr lang="en-US" dirty="0" smtClean="0"/>
              <a:t>Blend positions</a:t>
            </a:r>
          </a:p>
          <a:p>
            <a:r>
              <a:rPr lang="en-US" dirty="0" smtClean="0"/>
              <a:t>Good when skeletons don’t work well</a:t>
            </a:r>
          </a:p>
          <a:p>
            <a:r>
              <a:rPr lang="en-US" dirty="0" smtClean="0"/>
              <a:t>Most often used for facial animation</a:t>
            </a:r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function p’ = f(p)</a:t>
            </a:r>
          </a:p>
          <a:p>
            <a:r>
              <a:rPr lang="en-US" dirty="0" smtClean="0"/>
              <a:t>Affine transform as a function of position</a:t>
            </a:r>
          </a:p>
          <a:p>
            <a:pPr lvl="1"/>
            <a:r>
              <a:rPr lang="en-US" dirty="0" smtClean="0"/>
              <a:t>Bend = </a:t>
            </a:r>
            <a:r>
              <a:rPr lang="en-US" dirty="0" err="1" smtClean="0"/>
              <a:t>RotateX</a:t>
            </a:r>
            <a:r>
              <a:rPr lang="en-US" dirty="0" smtClean="0"/>
              <a:t>(z), twist = </a:t>
            </a:r>
            <a:r>
              <a:rPr lang="en-US" dirty="0" err="1" smtClean="0"/>
              <a:t>RotateZ</a:t>
            </a:r>
            <a:r>
              <a:rPr lang="en-US" dirty="0" smtClean="0"/>
              <a:t>(z)</a:t>
            </a:r>
            <a:endParaRPr lang="en-US" dirty="0" smtClean="0"/>
          </a:p>
          <a:p>
            <a:r>
              <a:rPr lang="en-US" dirty="0" smtClean="0"/>
              <a:t>Free form deformation (FFD)</a:t>
            </a:r>
          </a:p>
          <a:p>
            <a:pPr lvl="1"/>
            <a:r>
              <a:rPr lang="en-US" dirty="0" smtClean="0"/>
              <a:t>3D </a:t>
            </a:r>
            <a:r>
              <a:rPr lang="en-US" dirty="0" smtClean="0"/>
              <a:t>spline: p(</a:t>
            </a:r>
            <a:r>
              <a:rPr lang="en-US" dirty="0" err="1" smtClean="0"/>
              <a:t>s,t,u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Like object is embedded in </a:t>
            </a:r>
            <a:r>
              <a:rPr lang="en-US" dirty="0" err="1" smtClean="0"/>
              <a:t>jello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simulating the laws of physics to predict motion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Fluids, gas</a:t>
            </a:r>
          </a:p>
          <a:p>
            <a:pPr lvl="1"/>
            <a:r>
              <a:rPr lang="en-US"/>
              <a:t>Cloth, hair</a:t>
            </a:r>
          </a:p>
          <a:p>
            <a:pPr lvl="1"/>
            <a:r>
              <a:rPr lang="en-US"/>
              <a:t>Rigid body motion</a:t>
            </a:r>
          </a:p>
          <a:p>
            <a:r>
              <a:rPr lang="en-US"/>
              <a:t>Approach: model change as differential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create complex group behavior by defining relatively simple individual behavior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Flocks, crowds</a:t>
            </a:r>
          </a:p>
          <a:p>
            <a:pPr lvl="1"/>
            <a:r>
              <a:rPr lang="en-US"/>
              <a:t>Particle systems</a:t>
            </a:r>
          </a:p>
          <a:p>
            <a:r>
              <a:rPr lang="en-US"/>
              <a:t>Approach: leverage AI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polynomials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constraint per coefficient</a:t>
            </a:r>
          </a:p>
          <a:p>
            <a:pPr lvl="1"/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Velocities</a:t>
            </a:r>
          </a:p>
          <a:p>
            <a:pPr lvl="1"/>
            <a:r>
              <a:rPr lang="en-US" dirty="0" smtClean="0"/>
              <a:t>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0005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0"/>
            <a:ext cx="358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343400"/>
            <a:ext cx="2717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76600"/>
            <a:ext cx="4000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constraints from </a:t>
            </a:r>
            <a:r>
              <a:rPr lang="en-US" i="1" dirty="0" smtClean="0"/>
              <a:t>control points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Resulting equations:</a:t>
            </a:r>
            <a:endParaRPr lang="en-US" dirty="0"/>
          </a:p>
        </p:txBody>
      </p:sp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76600"/>
            <a:ext cx="5228167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892800" cy="838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Spline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3733800"/>
            <a:ext cx="56896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3670300"/>
            <a:ext cx="6667500" cy="19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50" y="3822700"/>
            <a:ext cx="58039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550" y="3886200"/>
            <a:ext cx="52451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86200"/>
            <a:ext cx="81534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0" y="3886200"/>
            <a:ext cx="68834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00" y="3810000"/>
            <a:ext cx="7264400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400" y="3886200"/>
            <a:ext cx="4851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39116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2171700"/>
            <a:ext cx="7188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 </a:t>
            </a:r>
            <a:r>
              <a:rPr lang="en-US" dirty="0" err="1" smtClean="0"/>
              <a:t>t</a:t>
            </a:r>
            <a:r>
              <a:rPr lang="en-US" baseline="30000" dirty="0" err="1" smtClean="0"/>
              <a:t>i</a:t>
            </a:r>
            <a:r>
              <a:rPr lang="en-US" dirty="0" smtClean="0"/>
              <a:t>: coefficients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2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 p</a:t>
            </a:r>
            <a:r>
              <a:rPr lang="en-US" baseline="-25000" dirty="0" smtClean="0"/>
              <a:t>i</a:t>
            </a:r>
            <a:r>
              <a:rPr lang="en-US" dirty="0" smtClean="0"/>
              <a:t>: Basis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10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Basis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Cubic Bezier basis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09800"/>
            <a:ext cx="6629400" cy="1676400"/>
          </a:xfrm>
          <a:prstGeom prst="rect">
            <a:avLst/>
          </a:prstGeom>
        </p:spPr>
      </p:pic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5489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12500</TotalTime>
  <Words>723</Words>
  <Application>Microsoft Macintosh PowerPoint</Application>
  <PresentationFormat>On-screen Show (4:3)</PresentationFormat>
  <Paragraphs>180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Animation</vt:lpstr>
      <vt:lpstr>Keyframe Animation</vt:lpstr>
      <vt:lpstr>How to Interpolate</vt:lpstr>
      <vt:lpstr>Spline</vt:lpstr>
      <vt:lpstr>Bezier Spline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Basis Functions</vt:lpstr>
      <vt:lpstr>What to Interpolate</vt:lpstr>
      <vt:lpstr>Position and Orientation</vt:lpstr>
      <vt:lpstr>Squash and Stretch</vt:lpstr>
      <vt:lpstr>PowerPoint Presentation</vt:lpstr>
      <vt:lpstr>PowerPoint Presentation</vt:lpstr>
      <vt:lpstr>PowerPoint Presentation</vt:lpstr>
      <vt:lpstr>Squash and Stretch</vt:lpstr>
      <vt:lpstr>Anticipation</vt:lpstr>
      <vt:lpstr>PowerPoint Presentation</vt:lpstr>
      <vt:lpstr>Anticipation</vt:lpstr>
      <vt:lpstr>Slow In and Out</vt:lpstr>
      <vt:lpstr>PowerPoint Presentation</vt:lpstr>
      <vt:lpstr>PowerPoint Presentation</vt:lpstr>
      <vt:lpstr>PowerPoint Presentation</vt:lpstr>
      <vt:lpstr>Slow In and Out</vt:lpstr>
      <vt:lpstr>Arcs</vt:lpstr>
      <vt:lpstr>Character Animation</vt:lpstr>
      <vt:lpstr>Forward Kinematics</vt:lpstr>
      <vt:lpstr>Forward Kinematics</vt:lpstr>
      <vt:lpstr>Forward Kinematics</vt:lpstr>
      <vt:lpstr>Inverse Kinematics</vt:lpstr>
      <vt:lpstr>Motion Capture (mocap)</vt:lpstr>
      <vt:lpstr>Skinning</vt:lpstr>
      <vt:lpstr>Blend Shapes</vt:lpstr>
      <vt:lpstr>Deformation</vt:lpstr>
      <vt:lpstr>Physics-based Animation</vt:lpstr>
      <vt:lpstr>Autonomous Objects/Groups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238</cp:revision>
  <cp:lastPrinted>2010-11-08T01:37:17Z</cp:lastPrinted>
  <dcterms:created xsi:type="dcterms:W3CDTF">1996-09-30T18:28:10Z</dcterms:created>
  <dcterms:modified xsi:type="dcterms:W3CDTF">2014-11-20T22:51:18Z</dcterms:modified>
</cp:coreProperties>
</file>