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4" r:id="rId1"/>
    <p:sldMasterId id="2147483686" r:id="rId2"/>
  </p:sldMasterIdLst>
  <p:notesMasterIdLst>
    <p:notesMasterId r:id="rId48"/>
  </p:notesMasterIdLst>
  <p:sldIdLst>
    <p:sldId id="256" r:id="rId3"/>
    <p:sldId id="264" r:id="rId4"/>
    <p:sldId id="265" r:id="rId5"/>
    <p:sldId id="266" r:id="rId6"/>
    <p:sldId id="272" r:id="rId7"/>
    <p:sldId id="273" r:id="rId8"/>
    <p:sldId id="274" r:id="rId9"/>
    <p:sldId id="298" r:id="rId10"/>
    <p:sldId id="279" r:id="rId11"/>
    <p:sldId id="276" r:id="rId12"/>
    <p:sldId id="277" r:id="rId13"/>
    <p:sldId id="278" r:id="rId14"/>
    <p:sldId id="280" r:id="rId15"/>
    <p:sldId id="281" r:id="rId16"/>
    <p:sldId id="283" r:id="rId17"/>
    <p:sldId id="284" r:id="rId18"/>
    <p:sldId id="282" r:id="rId19"/>
    <p:sldId id="286" r:id="rId20"/>
    <p:sldId id="299" r:id="rId21"/>
    <p:sldId id="300" r:id="rId22"/>
    <p:sldId id="301" r:id="rId23"/>
    <p:sldId id="303" r:id="rId24"/>
    <p:sldId id="325" r:id="rId25"/>
    <p:sldId id="304" r:id="rId26"/>
    <p:sldId id="326" r:id="rId27"/>
    <p:sldId id="327" r:id="rId28"/>
    <p:sldId id="328" r:id="rId29"/>
    <p:sldId id="305" r:id="rId30"/>
    <p:sldId id="309" r:id="rId31"/>
    <p:sldId id="308" r:id="rId32"/>
    <p:sldId id="307" r:id="rId33"/>
    <p:sldId id="310" r:id="rId34"/>
    <p:sldId id="311" r:id="rId35"/>
    <p:sldId id="312" r:id="rId36"/>
    <p:sldId id="313" r:id="rId37"/>
    <p:sldId id="314" r:id="rId38"/>
    <p:sldId id="315" r:id="rId39"/>
    <p:sldId id="316" r:id="rId40"/>
    <p:sldId id="317" r:id="rId41"/>
    <p:sldId id="319" r:id="rId42"/>
    <p:sldId id="320" r:id="rId43"/>
    <p:sldId id="321" r:id="rId44"/>
    <p:sldId id="322" r:id="rId45"/>
    <p:sldId id="323" r:id="rId46"/>
    <p:sldId id="324" r:id="rId47"/>
  </p:sldIdLst>
  <p:sldSz cx="10080625" cy="7559675"/>
  <p:notesSz cx="7772400" cy="10058400"/>
  <p:defaultTextStyle>
    <a:defPPr>
      <a:defRPr lang="en-GB"/>
    </a:defPPr>
    <a:lvl1pPr algn="l" defTabSz="456963" rtl="0" fontAlgn="base" hangingPunct="0">
      <a:lnSpc>
        <a:spcPct val="8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0"/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1pPr>
    <a:lvl2pPr marL="431576" indent="-215790" algn="l" defTabSz="456963" rtl="0" fontAlgn="base" hangingPunct="0">
      <a:lnSpc>
        <a:spcPct val="8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0"/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2pPr>
    <a:lvl3pPr marL="647364" indent="-215790" algn="l" defTabSz="456963" rtl="0" fontAlgn="base" hangingPunct="0">
      <a:lnSpc>
        <a:spcPct val="8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0"/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3pPr>
    <a:lvl4pPr marL="863153" indent="-215790" algn="l" defTabSz="456963" rtl="0" fontAlgn="base" hangingPunct="0">
      <a:lnSpc>
        <a:spcPct val="8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0"/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4pPr>
    <a:lvl5pPr marL="1078940" indent="-215790" algn="l" defTabSz="456963" rtl="0" fontAlgn="base" hangingPunct="0">
      <a:lnSpc>
        <a:spcPct val="8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0"/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5pPr>
    <a:lvl6pPr marL="2284815" algn="l" defTabSz="456963" rtl="0" eaLnBrk="1" latinLnBrk="0" hangingPunct="1"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6pPr>
    <a:lvl7pPr marL="2741778" algn="l" defTabSz="456963" rtl="0" eaLnBrk="1" latinLnBrk="0" hangingPunct="1"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7pPr>
    <a:lvl8pPr marL="3198741" algn="l" defTabSz="456963" rtl="0" eaLnBrk="1" latinLnBrk="0" hangingPunct="1"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8pPr>
    <a:lvl9pPr marL="3655704" algn="l" defTabSz="456963" rtl="0" eaLnBrk="1" latinLnBrk="0" hangingPunct="1"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106" autoAdjust="0"/>
    <p:restoredTop sz="90929"/>
  </p:normalViewPr>
  <p:slideViewPr>
    <p:cSldViewPr>
      <p:cViewPr>
        <p:scale>
          <a:sx n="80" d="100"/>
          <a:sy n="80" d="100"/>
        </p:scale>
        <p:origin x="-400" y="-208"/>
      </p:cViewPr>
      <p:guideLst>
        <p:guide orient="horz" pos="2929"/>
        <p:guide pos="2208"/>
      </p:guideLst>
    </p:cSldViewPr>
  </p:slideViewPr>
  <p:outlineViewPr>
    <p:cViewPr varScale="1">
      <p:scale>
        <a:sx n="170" d="200"/>
        <a:sy n="170" d="200"/>
      </p:scale>
      <p:origin x="-784" y="-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6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Liberation Serif" charset="0"/>
              </a:defRPr>
            </a:lvl1pPr>
          </a:lstStyle>
          <a:p>
            <a:endParaRPr lang="en-GB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6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Liberation Serif" charset="0"/>
              </a:defRPr>
            </a:lvl1pPr>
          </a:lstStyle>
          <a:p>
            <a:endParaRPr lang="en-GB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6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Liberation Serif" charset="0"/>
              </a:defRPr>
            </a:lvl1pPr>
          </a:lstStyle>
          <a:p>
            <a:endParaRPr lang="en-GB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6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Liberation Serif" charset="0"/>
              </a:defRPr>
            </a:lvl1pPr>
          </a:lstStyle>
          <a:p>
            <a:fld id="{55AA6C62-FD0A-8D4B-87B1-15467818E14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4994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69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565" indent="-285603" algn="l" defTabSz="4569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2406" indent="-228483" algn="l" defTabSz="4569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599371" indent="-228483" algn="l" defTabSz="4569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6334" indent="-228483" algn="l" defTabSz="4569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4815" algn="l" defTabSz="4569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778" algn="l" defTabSz="4569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741" algn="l" defTabSz="4569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04" algn="l" defTabSz="4569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96A68F3-C3DA-6343-9295-D7A296A8554B}" type="slidenum">
              <a:rPr lang="en-GB"/>
              <a:pPr/>
              <a:t>1</a:t>
            </a:fld>
            <a:endParaRPr lang="en-GB"/>
          </a:p>
        </p:txBody>
      </p:sp>
      <p:sp>
        <p:nvSpPr>
          <p:cNvPr id="67585" name="Text Box 1025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7586" name="Text Box 1026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653B54-F500-9448-93EE-0CD49C0F42FA}" type="slidenum">
              <a:rPr lang="en-US"/>
              <a:pPr/>
              <a:t>11</a:t>
            </a:fld>
            <a:endParaRPr lang="en-US"/>
          </a:p>
        </p:txBody>
      </p:sp>
      <p:sp>
        <p:nvSpPr>
          <p:cNvPr id="537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7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D4B8C0-D510-7044-A732-80ACC58872A2}" type="slidenum">
              <a:rPr lang="en-US"/>
              <a:pPr/>
              <a:t>12</a:t>
            </a:fld>
            <a:endParaRPr lang="en-US"/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CF2AFE-5434-114C-B9C8-F9181E62C31F}" type="slidenum">
              <a:rPr lang="en-US"/>
              <a:pPr/>
              <a:t>13</a:t>
            </a:fld>
            <a:endParaRPr lang="en-US"/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E18605-FC5E-1B4A-8C81-2D0608E743FA}" type="slidenum">
              <a:rPr lang="en-US"/>
              <a:pPr/>
              <a:t>14</a:t>
            </a:fld>
            <a:endParaRPr lang="en-US"/>
          </a:p>
        </p:txBody>
      </p:sp>
      <p:sp>
        <p:nvSpPr>
          <p:cNvPr id="563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54063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36320" y="4777740"/>
            <a:ext cx="5699760" cy="45262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594893-EF6D-E14F-A32D-BD1D133A8826}" type="slidenum">
              <a:rPr lang="en-US"/>
              <a:pPr/>
              <a:t>15</a:t>
            </a:fld>
            <a:endParaRPr lang="en-US"/>
          </a:p>
        </p:txBody>
      </p:sp>
      <p:sp>
        <p:nvSpPr>
          <p:cNvPr id="5672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54063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7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36320" y="4777740"/>
            <a:ext cx="5699760" cy="45262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69B97B-1627-9144-B629-CDD022E7904D}" type="slidenum">
              <a:rPr lang="en-US"/>
              <a:pPr/>
              <a:t>16</a:t>
            </a:fld>
            <a:endParaRPr lang="en-US"/>
          </a:p>
        </p:txBody>
      </p:sp>
      <p:sp>
        <p:nvSpPr>
          <p:cNvPr id="5693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54063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36320" y="4777740"/>
            <a:ext cx="5699760" cy="45262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973F87-FBE5-1C4C-9563-65A2DB0853BE}" type="slidenum">
              <a:rPr lang="en-US"/>
              <a:pPr/>
              <a:t>17</a:t>
            </a:fld>
            <a:endParaRPr lang="en-US"/>
          </a:p>
        </p:txBody>
      </p:sp>
      <p:sp>
        <p:nvSpPr>
          <p:cNvPr id="5652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54063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36320" y="4777740"/>
            <a:ext cx="5699760" cy="45262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26B4BB-8418-3742-A089-4492DF7ED913}" type="slidenum">
              <a:rPr lang="en-US"/>
              <a:pPr/>
              <a:t>18</a:t>
            </a:fld>
            <a:endParaRPr lang="en-US"/>
          </a:p>
        </p:txBody>
      </p:sp>
      <p:sp>
        <p:nvSpPr>
          <p:cNvPr id="5734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54063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36320" y="4777740"/>
            <a:ext cx="5699760" cy="45262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68EEF88-83BF-1742-98DC-BC536F1C5CBC}" type="slidenum">
              <a:rPr lang="en-GB"/>
              <a:pPr/>
              <a:t>19</a:t>
            </a:fld>
            <a:endParaRPr lang="en-GB"/>
          </a:p>
        </p:txBody>
      </p:sp>
      <p:sp>
        <p:nvSpPr>
          <p:cNvPr id="634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6740315-5B4D-4742-926E-8641CF8B2DB2}" type="slidenum">
              <a:rPr lang="en-GB"/>
              <a:pPr/>
              <a:t>21</a:t>
            </a:fld>
            <a:endParaRPr lang="en-GB"/>
          </a:p>
        </p:txBody>
      </p:sp>
      <p:sp>
        <p:nvSpPr>
          <p:cNvPr id="645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3529BF-74F4-5246-A5F0-B60EC70F6672}" type="slidenum">
              <a:rPr lang="en-US"/>
              <a:pPr/>
              <a:t>2</a:t>
            </a:fld>
            <a:endParaRPr lang="en-US"/>
          </a:p>
        </p:txBody>
      </p:sp>
      <p:sp>
        <p:nvSpPr>
          <p:cNvPr id="62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B4DC9FC-A291-6946-A0A9-E66059667E1D}" type="slidenum">
              <a:rPr lang="en-GB"/>
              <a:pPr/>
              <a:t>22</a:t>
            </a:fld>
            <a:endParaRPr lang="en-GB"/>
          </a:p>
        </p:txBody>
      </p:sp>
      <p:sp>
        <p:nvSpPr>
          <p:cNvPr id="655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121FFC-FAF3-1449-B849-F4A96E10EA27}" type="slidenum">
              <a:rPr lang="en-US"/>
              <a:pPr/>
              <a:t>28</a:t>
            </a:fld>
            <a:endParaRPr lang="en-US"/>
          </a:p>
        </p:txBody>
      </p:sp>
      <p:sp>
        <p:nvSpPr>
          <p:cNvPr id="512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717784-94FC-5647-A294-1AF6635EF002}" type="slidenum">
              <a:rPr lang="en-US"/>
              <a:pPr/>
              <a:t>29</a:t>
            </a:fld>
            <a:endParaRPr lang="en-US"/>
          </a:p>
        </p:txBody>
      </p:sp>
      <p:sp>
        <p:nvSpPr>
          <p:cNvPr id="521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1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37BC91-CD4F-AC43-96D3-6EB10443C3BE}" type="slidenum">
              <a:rPr lang="en-US"/>
              <a:pPr/>
              <a:t>30</a:t>
            </a:fld>
            <a:endParaRPr lang="en-US"/>
          </a:p>
        </p:txBody>
      </p:sp>
      <p:sp>
        <p:nvSpPr>
          <p:cNvPr id="520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0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0514B2-37D1-284E-8A37-2A9209207577}" type="slidenum">
              <a:rPr lang="en-US"/>
              <a:pPr/>
              <a:t>31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6676A6-6EAF-0447-A905-16ADF418C03B}" type="slidenum">
              <a:rPr lang="en-US"/>
              <a:pPr/>
              <a:t>3</a:t>
            </a:fld>
            <a:endParaRPr lang="en-US"/>
          </a:p>
        </p:txBody>
      </p:sp>
      <p:sp>
        <p:nvSpPr>
          <p:cNvPr id="51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BDC248-3E37-E44F-8194-DFC3C74ACD81}" type="slidenum">
              <a:rPr lang="en-US"/>
              <a:pPr/>
              <a:t>4</a:t>
            </a:fld>
            <a:endParaRPr lang="en-US"/>
          </a:p>
        </p:txBody>
      </p:sp>
      <p:sp>
        <p:nvSpPr>
          <p:cNvPr id="517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536D0B-4B41-4D40-8082-7076302BB5F2}" type="slidenum">
              <a:rPr lang="en-US"/>
              <a:pPr/>
              <a:t>5</a:t>
            </a:fld>
            <a:endParaRPr lang="en-US"/>
          </a:p>
        </p:txBody>
      </p:sp>
      <p:sp>
        <p:nvSpPr>
          <p:cNvPr id="5447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477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13B09C-B446-B14F-BFB5-5F4F61976200}" type="slidenum">
              <a:rPr lang="en-US"/>
              <a:pPr/>
              <a:t>6</a:t>
            </a:fld>
            <a:endParaRPr lang="en-US"/>
          </a:p>
        </p:txBody>
      </p:sp>
      <p:sp>
        <p:nvSpPr>
          <p:cNvPr id="490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0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02E022-AA89-2944-AE22-2B362D35D594}" type="slidenum">
              <a:rPr lang="en-US"/>
              <a:pPr/>
              <a:t>7</a:t>
            </a:fld>
            <a:endParaRPr lang="en-US"/>
          </a:p>
        </p:txBody>
      </p:sp>
      <p:sp>
        <p:nvSpPr>
          <p:cNvPr id="545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5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29C789-3086-A14F-AA6C-ABA8BF006C3E}" type="slidenum">
              <a:rPr lang="en-US"/>
              <a:pPr/>
              <a:t>9</a:t>
            </a:fld>
            <a:endParaRPr lang="en-US"/>
          </a:p>
        </p:txBody>
      </p:sp>
      <p:sp>
        <p:nvSpPr>
          <p:cNvPr id="546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6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ADC915-2F2E-0A44-B33B-0974494E3510}" type="slidenum">
              <a:rPr lang="en-US"/>
              <a:pPr/>
              <a:t>10</a:t>
            </a:fld>
            <a:endParaRPr lang="en-US"/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2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0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A02D0-0C72-1E4D-AD42-0EB5F9A57EB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390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C35F2-C50E-B84F-AF67-81C4520CECD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97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454" y="302741"/>
            <a:ext cx="2268141" cy="64502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302741"/>
            <a:ext cx="6636411" cy="645022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0F433-E6ED-2C45-838D-EA140BC5909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806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2"/>
            <a:ext cx="8568531" cy="16204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7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6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0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7535E-4500-4546-9561-DC0853AE5CC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390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33C93-FEA5-C949-8F91-65BC3E8ABD9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423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794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6"/>
            <a:ext cx="8568531" cy="1653678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386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7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6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46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3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2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06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09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116B-DBDE-AF45-9E7A-A54A72B9BF7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388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31" y="1763927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763927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09B64-1572-B94E-A0BA-D43E4C8A787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61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868" indent="0">
              <a:buNone/>
              <a:defRPr sz="2200" b="1"/>
            </a:lvl2pPr>
            <a:lvl3pPr marL="1007734" indent="0">
              <a:buNone/>
              <a:defRPr sz="2000" b="1"/>
            </a:lvl3pPr>
            <a:lvl4pPr marL="1511602" indent="0">
              <a:buNone/>
              <a:defRPr sz="1800" b="1"/>
            </a:lvl4pPr>
            <a:lvl5pPr marL="2015468" indent="0">
              <a:buNone/>
              <a:defRPr sz="1800" b="1"/>
            </a:lvl5pPr>
            <a:lvl6pPr marL="2519335" indent="0">
              <a:buNone/>
              <a:defRPr sz="1800" b="1"/>
            </a:lvl6pPr>
            <a:lvl7pPr marL="3023201" indent="0">
              <a:buNone/>
              <a:defRPr sz="1800" b="1"/>
            </a:lvl7pPr>
            <a:lvl8pPr marL="3527069" indent="0">
              <a:buNone/>
              <a:defRPr sz="1800" b="1"/>
            </a:lvl8pPr>
            <a:lvl9pPr marL="4030936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868" indent="0">
              <a:buNone/>
              <a:defRPr sz="2200" b="1"/>
            </a:lvl2pPr>
            <a:lvl3pPr marL="1007734" indent="0">
              <a:buNone/>
              <a:defRPr sz="2000" b="1"/>
            </a:lvl3pPr>
            <a:lvl4pPr marL="1511602" indent="0">
              <a:buNone/>
              <a:defRPr sz="1800" b="1"/>
            </a:lvl4pPr>
            <a:lvl5pPr marL="2015468" indent="0">
              <a:buNone/>
              <a:defRPr sz="1800" b="1"/>
            </a:lvl5pPr>
            <a:lvl6pPr marL="2519335" indent="0">
              <a:buNone/>
              <a:defRPr sz="1800" b="1"/>
            </a:lvl6pPr>
            <a:lvl7pPr marL="3023201" indent="0">
              <a:buNone/>
              <a:defRPr sz="1800" b="1"/>
            </a:lvl7pPr>
            <a:lvl8pPr marL="3527069" indent="0">
              <a:buNone/>
              <a:defRPr sz="1800" b="1"/>
            </a:lvl8pPr>
            <a:lvl9pPr marL="4030936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586C9-3D15-8B48-A658-BE732F56C6B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934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BBCE-D7CE-6C46-B9A0-E11833B298A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650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3F3ED-5CEB-554C-9678-4895758C832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0912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7" y="300990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5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868" indent="0">
              <a:buNone/>
              <a:defRPr sz="1300"/>
            </a:lvl2pPr>
            <a:lvl3pPr marL="1007734" indent="0">
              <a:buNone/>
              <a:defRPr sz="1100"/>
            </a:lvl3pPr>
            <a:lvl4pPr marL="1511602" indent="0">
              <a:buNone/>
              <a:defRPr sz="1000"/>
            </a:lvl4pPr>
            <a:lvl5pPr marL="2015468" indent="0">
              <a:buNone/>
              <a:defRPr sz="1000"/>
            </a:lvl5pPr>
            <a:lvl6pPr marL="2519335" indent="0">
              <a:buNone/>
              <a:defRPr sz="1000"/>
            </a:lvl6pPr>
            <a:lvl7pPr marL="3023201" indent="0">
              <a:buNone/>
              <a:defRPr sz="1000"/>
            </a:lvl7pPr>
            <a:lvl8pPr marL="3527069" indent="0">
              <a:buNone/>
              <a:defRPr sz="1000"/>
            </a:lvl8pPr>
            <a:lvl9pPr marL="403093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FEE72-1D88-2043-8A76-7B191A6B349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602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2176-F279-454F-988E-CB11DC4CE52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4237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868" indent="0">
              <a:buNone/>
              <a:defRPr sz="3100"/>
            </a:lvl2pPr>
            <a:lvl3pPr marL="1007734" indent="0">
              <a:buNone/>
              <a:defRPr sz="2600"/>
            </a:lvl3pPr>
            <a:lvl4pPr marL="1511602" indent="0">
              <a:buNone/>
              <a:defRPr sz="2200"/>
            </a:lvl4pPr>
            <a:lvl5pPr marL="2015468" indent="0">
              <a:buNone/>
              <a:defRPr sz="2200"/>
            </a:lvl5pPr>
            <a:lvl6pPr marL="2519335" indent="0">
              <a:buNone/>
              <a:defRPr sz="2200"/>
            </a:lvl6pPr>
            <a:lvl7pPr marL="3023201" indent="0">
              <a:buNone/>
              <a:defRPr sz="2200"/>
            </a:lvl7pPr>
            <a:lvl8pPr marL="3527069" indent="0">
              <a:buNone/>
              <a:defRPr sz="2200"/>
            </a:lvl8pPr>
            <a:lvl9pPr marL="4030936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868" indent="0">
              <a:buNone/>
              <a:defRPr sz="1300"/>
            </a:lvl2pPr>
            <a:lvl3pPr marL="1007734" indent="0">
              <a:buNone/>
              <a:defRPr sz="1100"/>
            </a:lvl3pPr>
            <a:lvl4pPr marL="1511602" indent="0">
              <a:buNone/>
              <a:defRPr sz="1000"/>
            </a:lvl4pPr>
            <a:lvl5pPr marL="2015468" indent="0">
              <a:buNone/>
              <a:defRPr sz="1000"/>
            </a:lvl5pPr>
            <a:lvl6pPr marL="2519335" indent="0">
              <a:buNone/>
              <a:defRPr sz="1000"/>
            </a:lvl6pPr>
            <a:lvl7pPr marL="3023201" indent="0">
              <a:buNone/>
              <a:defRPr sz="1000"/>
            </a:lvl7pPr>
            <a:lvl8pPr marL="3527069" indent="0">
              <a:buNone/>
              <a:defRPr sz="1000"/>
            </a:lvl8pPr>
            <a:lvl9pPr marL="403093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4CCFB-B05C-E848-8D76-CF03CBBFC7D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2271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E1CFE-9C91-314B-931E-5C0E3DCAEC7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976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454" y="302740"/>
            <a:ext cx="2268141" cy="64502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302740"/>
            <a:ext cx="6636411" cy="645022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61EEA-2A4D-694B-805B-BA544346607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806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795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7"/>
            <a:ext cx="8568531" cy="1653678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381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6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44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25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0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28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670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05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CDEF-DB03-1D4C-8B6B-5D8DC78564A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388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31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7F3F-B8B2-734C-87F8-4846A7B8871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61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816" indent="0">
              <a:buNone/>
              <a:defRPr sz="2200" b="1"/>
            </a:lvl2pPr>
            <a:lvl3pPr marL="1007630" indent="0">
              <a:buNone/>
              <a:defRPr sz="2000" b="1"/>
            </a:lvl3pPr>
            <a:lvl4pPr marL="1511445" indent="0">
              <a:buNone/>
              <a:defRPr sz="1800" b="1"/>
            </a:lvl4pPr>
            <a:lvl5pPr marL="2015259" indent="0">
              <a:buNone/>
              <a:defRPr sz="1800" b="1"/>
            </a:lvl5pPr>
            <a:lvl6pPr marL="2519074" indent="0">
              <a:buNone/>
              <a:defRPr sz="1800" b="1"/>
            </a:lvl6pPr>
            <a:lvl7pPr marL="3022888" indent="0">
              <a:buNone/>
              <a:defRPr sz="1800" b="1"/>
            </a:lvl7pPr>
            <a:lvl8pPr marL="3526703" indent="0">
              <a:buNone/>
              <a:defRPr sz="1800" b="1"/>
            </a:lvl8pPr>
            <a:lvl9pPr marL="403051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816" indent="0">
              <a:buNone/>
              <a:defRPr sz="2200" b="1"/>
            </a:lvl2pPr>
            <a:lvl3pPr marL="1007630" indent="0">
              <a:buNone/>
              <a:defRPr sz="2000" b="1"/>
            </a:lvl3pPr>
            <a:lvl4pPr marL="1511445" indent="0">
              <a:buNone/>
              <a:defRPr sz="1800" b="1"/>
            </a:lvl4pPr>
            <a:lvl5pPr marL="2015259" indent="0">
              <a:buNone/>
              <a:defRPr sz="1800" b="1"/>
            </a:lvl5pPr>
            <a:lvl6pPr marL="2519074" indent="0">
              <a:buNone/>
              <a:defRPr sz="1800" b="1"/>
            </a:lvl6pPr>
            <a:lvl7pPr marL="3022888" indent="0">
              <a:buNone/>
              <a:defRPr sz="1800" b="1"/>
            </a:lvl7pPr>
            <a:lvl8pPr marL="3526703" indent="0">
              <a:buNone/>
              <a:defRPr sz="1800" b="1"/>
            </a:lvl8pPr>
            <a:lvl9pPr marL="403051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EBD42-61E7-E242-9091-7B40CA4949E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934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7C4FC-31E5-5B45-AC15-B17A1D0CAF4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650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FC8A1-30F2-5847-8767-7225C08A79A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091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8" y="300991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6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816" indent="0">
              <a:buNone/>
              <a:defRPr sz="1300"/>
            </a:lvl2pPr>
            <a:lvl3pPr marL="1007630" indent="0">
              <a:buNone/>
              <a:defRPr sz="1100"/>
            </a:lvl3pPr>
            <a:lvl4pPr marL="1511445" indent="0">
              <a:buNone/>
              <a:defRPr sz="1000"/>
            </a:lvl4pPr>
            <a:lvl5pPr marL="2015259" indent="0">
              <a:buNone/>
              <a:defRPr sz="1000"/>
            </a:lvl5pPr>
            <a:lvl6pPr marL="2519074" indent="0">
              <a:buNone/>
              <a:defRPr sz="1000"/>
            </a:lvl6pPr>
            <a:lvl7pPr marL="3022888" indent="0">
              <a:buNone/>
              <a:defRPr sz="1000"/>
            </a:lvl7pPr>
            <a:lvl8pPr marL="3526703" indent="0">
              <a:buNone/>
              <a:defRPr sz="1000"/>
            </a:lvl8pPr>
            <a:lvl9pPr marL="403051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F464-A3D6-9748-8E02-83F7B4AD80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602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816" indent="0">
              <a:buNone/>
              <a:defRPr sz="3100"/>
            </a:lvl2pPr>
            <a:lvl3pPr marL="1007630" indent="0">
              <a:buNone/>
              <a:defRPr sz="2600"/>
            </a:lvl3pPr>
            <a:lvl4pPr marL="1511445" indent="0">
              <a:buNone/>
              <a:defRPr sz="2200"/>
            </a:lvl4pPr>
            <a:lvl5pPr marL="2015259" indent="0">
              <a:buNone/>
              <a:defRPr sz="2200"/>
            </a:lvl5pPr>
            <a:lvl6pPr marL="2519074" indent="0">
              <a:buNone/>
              <a:defRPr sz="2200"/>
            </a:lvl6pPr>
            <a:lvl7pPr marL="3022888" indent="0">
              <a:buNone/>
              <a:defRPr sz="2200"/>
            </a:lvl7pPr>
            <a:lvl8pPr marL="3526703" indent="0">
              <a:buNone/>
              <a:defRPr sz="2200"/>
            </a:lvl8pPr>
            <a:lvl9pPr marL="4030518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816" indent="0">
              <a:buNone/>
              <a:defRPr sz="1300"/>
            </a:lvl2pPr>
            <a:lvl3pPr marL="1007630" indent="0">
              <a:buNone/>
              <a:defRPr sz="1100"/>
            </a:lvl3pPr>
            <a:lvl4pPr marL="1511445" indent="0">
              <a:buNone/>
              <a:defRPr sz="1000"/>
            </a:lvl4pPr>
            <a:lvl5pPr marL="2015259" indent="0">
              <a:buNone/>
              <a:defRPr sz="1000"/>
            </a:lvl5pPr>
            <a:lvl6pPr marL="2519074" indent="0">
              <a:buNone/>
              <a:defRPr sz="1000"/>
            </a:lvl6pPr>
            <a:lvl7pPr marL="3022888" indent="0">
              <a:buNone/>
              <a:defRPr sz="1000"/>
            </a:lvl7pPr>
            <a:lvl8pPr marL="3526703" indent="0">
              <a:buNone/>
              <a:defRPr sz="1000"/>
            </a:lvl8pPr>
            <a:lvl9pPr marL="403051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F56FF-B7DE-C542-A741-DF797225AF4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2271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100761" tIns="50382" rIns="100761" bIns="5038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763928"/>
            <a:ext cx="9072563" cy="4989036"/>
          </a:xfrm>
          <a:prstGeom prst="rect">
            <a:avLst/>
          </a:prstGeom>
        </p:spPr>
        <p:txBody>
          <a:bodyPr vert="horz" lIns="100761" tIns="50382" rIns="100761" bIns="5038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031" y="7006702"/>
            <a:ext cx="2352146" cy="402483"/>
          </a:xfrm>
          <a:prstGeom prst="rect">
            <a:avLst/>
          </a:prstGeom>
        </p:spPr>
        <p:txBody>
          <a:bodyPr vert="horz" lIns="100761" tIns="50382" rIns="100761" bIns="50382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214" y="7006702"/>
            <a:ext cx="3192198" cy="402483"/>
          </a:xfrm>
          <a:prstGeom prst="rect">
            <a:avLst/>
          </a:prstGeom>
        </p:spPr>
        <p:txBody>
          <a:bodyPr vert="horz" lIns="100761" tIns="50382" rIns="100761" bIns="50382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448" y="7006702"/>
            <a:ext cx="2352146" cy="402483"/>
          </a:xfrm>
          <a:prstGeom prst="rect">
            <a:avLst/>
          </a:prstGeom>
        </p:spPr>
        <p:txBody>
          <a:bodyPr vert="horz" lIns="100761" tIns="50382" rIns="100761" bIns="50382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C9518-03F2-4B4F-9C99-BF595CE08B7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523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503816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861" indent="-377861" algn="l" defTabSz="503816" rtl="0" eaLnBrk="1" latinLnBrk="0" hangingPunct="1">
        <a:spcBef>
          <a:spcPct val="20000"/>
        </a:spcBef>
        <a:buFont typeface="Arial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8699" indent="-314883" algn="l" defTabSz="503816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9539" indent="-251908" algn="l" defTabSz="503816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352" indent="-251908" algn="l" defTabSz="503816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7167" indent="-251908" algn="l" defTabSz="503816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0982" indent="-251908" algn="l" defTabSz="50381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4797" indent="-251908" algn="l" defTabSz="50381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8612" indent="-251908" algn="l" defTabSz="50381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2426" indent="-251908" algn="l" defTabSz="50381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38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816" algn="l" defTabSz="5038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630" algn="l" defTabSz="5038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445" algn="l" defTabSz="5038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259" algn="l" defTabSz="5038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074" algn="l" defTabSz="5038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2888" algn="l" defTabSz="5038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6703" algn="l" defTabSz="5038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0518" algn="l" defTabSz="5038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100772" tIns="50387" rIns="100772" bIns="5038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763927"/>
            <a:ext cx="9072563" cy="4989036"/>
          </a:xfrm>
          <a:prstGeom prst="rect">
            <a:avLst/>
          </a:prstGeom>
        </p:spPr>
        <p:txBody>
          <a:bodyPr vert="horz" lIns="100772" tIns="50387" rIns="100772" bIns="5038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031" y="7006701"/>
            <a:ext cx="2352146" cy="402483"/>
          </a:xfrm>
          <a:prstGeom prst="rect">
            <a:avLst/>
          </a:prstGeom>
        </p:spPr>
        <p:txBody>
          <a:bodyPr vert="horz" lIns="100772" tIns="50387" rIns="100772" bIns="50387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214" y="7006701"/>
            <a:ext cx="3192198" cy="402483"/>
          </a:xfrm>
          <a:prstGeom prst="rect">
            <a:avLst/>
          </a:prstGeom>
        </p:spPr>
        <p:txBody>
          <a:bodyPr vert="horz" lIns="100772" tIns="50387" rIns="100772" bIns="50387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448" y="7006701"/>
            <a:ext cx="2352146" cy="402483"/>
          </a:xfrm>
          <a:prstGeom prst="rect">
            <a:avLst/>
          </a:prstGeom>
        </p:spPr>
        <p:txBody>
          <a:bodyPr vert="horz" lIns="100772" tIns="50387" rIns="100772" bIns="50387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C9518-03F2-4B4F-9C99-BF595CE08B7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523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503868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900" indent="-377900" algn="l" defTabSz="503868" rtl="0" eaLnBrk="1" latinLnBrk="0" hangingPunct="1">
        <a:spcBef>
          <a:spcPct val="20000"/>
        </a:spcBef>
        <a:buFont typeface="Arial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8784" indent="-314916" algn="l" defTabSz="503868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9669" indent="-251934" algn="l" defTabSz="503868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534" indent="-251934" algn="l" defTabSz="503868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7402" indent="-251934" algn="l" defTabSz="503868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1269" indent="-251934" algn="l" defTabSz="503868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5136" indent="-251934" algn="l" defTabSz="503868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9003" indent="-251934" algn="l" defTabSz="503868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2870" indent="-251934" algn="l" defTabSz="503868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38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868" algn="l" defTabSz="5038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734" algn="l" defTabSz="5038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602" algn="l" defTabSz="5038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468" algn="l" defTabSz="5038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335" algn="l" defTabSz="5038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201" algn="l" defTabSz="5038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069" algn="l" defTabSz="5038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0936" algn="l" defTabSz="5038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emf"/><Relationship Id="rId6" Type="http://schemas.openxmlformats.org/officeDocument/2006/relationships/image" Target="../media/image41.emf"/><Relationship Id="rId7" Type="http://schemas.openxmlformats.org/officeDocument/2006/relationships/image" Target="../media/image42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5" Type="http://schemas.openxmlformats.org/officeDocument/2006/relationships/image" Target="../media/image45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9.emf"/><Relationship Id="rId12" Type="http://schemas.openxmlformats.org/officeDocument/2006/relationships/image" Target="../media/image60.emf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0.emf"/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5" Type="http://schemas.openxmlformats.org/officeDocument/2006/relationships/image" Target="../media/image53.emf"/><Relationship Id="rId6" Type="http://schemas.openxmlformats.org/officeDocument/2006/relationships/image" Target="../media/image54.emf"/><Relationship Id="rId7" Type="http://schemas.openxmlformats.org/officeDocument/2006/relationships/image" Target="../media/image55.emf"/><Relationship Id="rId8" Type="http://schemas.openxmlformats.org/officeDocument/2006/relationships/image" Target="../media/image56.png"/><Relationship Id="rId9" Type="http://schemas.openxmlformats.org/officeDocument/2006/relationships/image" Target="../media/image57.png"/><Relationship Id="rId10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68.emf"/><Relationship Id="rId5" Type="http://schemas.openxmlformats.org/officeDocument/2006/relationships/image" Target="../media/image69.emf"/><Relationship Id="rId6" Type="http://schemas.openxmlformats.org/officeDocument/2006/relationships/image" Target="../media/image70.emf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9" Type="http://schemas.openxmlformats.org/officeDocument/2006/relationships/image" Target="../media/image73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6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4" Type="http://schemas.openxmlformats.org/officeDocument/2006/relationships/image" Target="../media/image82.emf"/><Relationship Id="rId5" Type="http://schemas.openxmlformats.org/officeDocument/2006/relationships/image" Target="../media/image83.emf"/><Relationship Id="rId6" Type="http://schemas.openxmlformats.org/officeDocument/2006/relationships/image" Target="../media/image84.emf"/><Relationship Id="rId7" Type="http://schemas.openxmlformats.org/officeDocument/2006/relationships/image" Target="../media/image85.emf"/><Relationship Id="rId8" Type="http://schemas.openxmlformats.org/officeDocument/2006/relationships/image" Target="../media/image86.emf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4" Type="http://schemas.openxmlformats.org/officeDocument/2006/relationships/image" Target="../media/image87.emf"/><Relationship Id="rId5" Type="http://schemas.openxmlformats.org/officeDocument/2006/relationships/image" Target="../media/image88.emf"/><Relationship Id="rId6" Type="http://schemas.openxmlformats.org/officeDocument/2006/relationships/image" Target="../media/image81.emf"/><Relationship Id="rId7" Type="http://schemas.openxmlformats.org/officeDocument/2006/relationships/image" Target="../media/image83.emf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4" Type="http://schemas.openxmlformats.org/officeDocument/2006/relationships/image" Target="../media/image81.emf"/><Relationship Id="rId5" Type="http://schemas.openxmlformats.org/officeDocument/2006/relationships/image" Target="../media/image83.emf"/><Relationship Id="rId6" Type="http://schemas.openxmlformats.org/officeDocument/2006/relationships/image" Target="../media/image89.emf"/><Relationship Id="rId7" Type="http://schemas.openxmlformats.org/officeDocument/2006/relationships/image" Target="../media/image88.emf"/><Relationship Id="rId8" Type="http://schemas.openxmlformats.org/officeDocument/2006/relationships/image" Target="../media/image90.emf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0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emf"/><Relationship Id="rId5" Type="http://schemas.openxmlformats.org/officeDocument/2006/relationships/image" Target="../media/image6.emf"/><Relationship Id="rId6" Type="http://schemas.openxmlformats.org/officeDocument/2006/relationships/image" Target="../media/image7.emf"/><Relationship Id="rId7" Type="http://schemas.openxmlformats.org/officeDocument/2006/relationships/image" Target="../media/image8.emf"/><Relationship Id="rId8" Type="http://schemas.openxmlformats.org/officeDocument/2006/relationships/image" Target="../media/image9.emf"/><Relationship Id="rId9" Type="http://schemas.openxmlformats.org/officeDocument/2006/relationships/image" Target="../media/image10.emf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emf"/><Relationship Id="rId7" Type="http://schemas.openxmlformats.org/officeDocument/2006/relationships/image" Target="../media/image15.emf"/><Relationship Id="rId8" Type="http://schemas.openxmlformats.org/officeDocument/2006/relationships/image" Target="../media/image16.emf"/><Relationship Id="rId9" Type="http://schemas.openxmlformats.org/officeDocument/2006/relationships/image" Target="../media/image17.emf"/><Relationship Id="rId10" Type="http://schemas.openxmlformats.org/officeDocument/2006/relationships/image" Target="../media/image18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6" Type="http://schemas.openxmlformats.org/officeDocument/2006/relationships/image" Target="../media/image22.emf"/><Relationship Id="rId7" Type="http://schemas.openxmlformats.org/officeDocument/2006/relationships/image" Target="../media/image23.emf"/><Relationship Id="rId8" Type="http://schemas.openxmlformats.org/officeDocument/2006/relationships/image" Target="../media/image24.emf"/><Relationship Id="rId9" Type="http://schemas.openxmlformats.org/officeDocument/2006/relationships/image" Target="../media/image25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ctrTitle"/>
          </p:nvPr>
        </p:nvSpPr>
        <p:spPr>
          <a:ln/>
        </p:spPr>
        <p:txBody>
          <a:bodyPr/>
          <a:lstStyle/>
          <a:p>
            <a:pPr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4674" algn="l"/>
                <a:tab pos="5788199" algn="l"/>
                <a:tab pos="6511723" algn="l"/>
                <a:tab pos="7235249" algn="l"/>
                <a:tab pos="7958774" algn="l"/>
                <a:tab pos="8682298" algn="l"/>
                <a:tab pos="9405822" algn="l"/>
              </a:tabLst>
            </a:pPr>
            <a:r>
              <a:rPr lang="en-GB" dirty="0" smtClean="0"/>
              <a:t>Basic Ray Tracing</a:t>
            </a:r>
            <a:endParaRPr lang="en-GB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CMSC 435/634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 in Polygon?</a:t>
            </a:r>
          </a:p>
        </p:txBody>
      </p:sp>
      <p:sp>
        <p:nvSpPr>
          <p:cNvPr id="37478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Is P in polygon?</a:t>
            </a:r>
          </a:p>
          <a:p>
            <a:r>
              <a:rPr lang="en-US" dirty="0"/>
              <a:t>Cast ray from P to infinity</a:t>
            </a:r>
          </a:p>
          <a:p>
            <a:pPr lvl="1"/>
            <a:r>
              <a:rPr lang="en-US" dirty="0" smtClean="0"/>
              <a:t>1 crossing = </a:t>
            </a:r>
            <a:r>
              <a:rPr lang="en-US" dirty="0"/>
              <a:t>inside</a:t>
            </a:r>
          </a:p>
          <a:p>
            <a:pPr lvl="1"/>
            <a:r>
              <a:rPr lang="en-US" dirty="0"/>
              <a:t>0</a:t>
            </a:r>
            <a:r>
              <a:rPr lang="en-US" dirty="0" smtClean="0"/>
              <a:t>, 2 crossings = </a:t>
            </a:r>
            <a:r>
              <a:rPr lang="en-US" dirty="0"/>
              <a:t>outside</a:t>
            </a:r>
          </a:p>
        </p:txBody>
      </p:sp>
      <p:pic>
        <p:nvPicPr>
          <p:cNvPr id="3" name="Content Placeholder 2" descr="tri-ray.pd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018" r="-26018"/>
          <a:stretch>
            <a:fillRect/>
          </a:stretch>
        </p:blipFill>
        <p:spPr>
          <a:xfrm>
            <a:off x="5124450" y="1763713"/>
            <a:ext cx="4452938" cy="4989512"/>
          </a:xfrm>
        </p:spPr>
      </p:pic>
    </p:spTree>
    <p:extLst>
      <p:ext uri="{BB962C8B-B14F-4D97-AF65-F5344CB8AC3E}">
        <p14:creationId xmlns:p14="http://schemas.microsoft.com/office/powerpoint/2010/main" val="166982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4786" grpId="0"/>
      <p:bldP spid="37478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Point in Polygon?</a:t>
            </a:r>
          </a:p>
        </p:txBody>
      </p:sp>
      <p:sp>
        <p:nvSpPr>
          <p:cNvPr id="53657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Is P in concave polygon?</a:t>
            </a:r>
          </a:p>
          <a:p>
            <a:r>
              <a:rPr lang="en-US" dirty="0"/>
              <a:t>Cast ray from P to infinity</a:t>
            </a:r>
          </a:p>
          <a:p>
            <a:pPr lvl="1"/>
            <a:r>
              <a:rPr lang="en-US" dirty="0"/>
              <a:t>Odd crossings </a:t>
            </a:r>
            <a:r>
              <a:rPr lang="en-US" dirty="0" smtClean="0"/>
              <a:t>= inside</a:t>
            </a:r>
            <a:endParaRPr lang="en-US" dirty="0"/>
          </a:p>
          <a:p>
            <a:pPr lvl="1"/>
            <a:r>
              <a:rPr lang="en-US" dirty="0"/>
              <a:t>Even crossings </a:t>
            </a:r>
            <a:r>
              <a:rPr lang="en-US" dirty="0" smtClean="0"/>
              <a:t>= outside</a:t>
            </a:r>
            <a:endParaRPr lang="en-US" dirty="0"/>
          </a:p>
        </p:txBody>
      </p:sp>
      <p:pic>
        <p:nvPicPr>
          <p:cNvPr id="3" name="Content Placeholder 2" descr="poly-ray.pd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014" r="-260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50736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6578" grpId="0"/>
      <p:bldP spid="53657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happens?</a:t>
            </a:r>
          </a:p>
        </p:txBody>
      </p:sp>
      <p:pic>
        <p:nvPicPr>
          <p:cNvPr id="2" name="Content Placeholder 1" descr="star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241" r="-332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64399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Raytracing Characteristics</a:t>
            </a:r>
          </a:p>
        </p:txBody>
      </p:sp>
      <p:sp>
        <p:nvSpPr>
          <p:cNvPr id="4956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Good</a:t>
            </a:r>
          </a:p>
          <a:p>
            <a:pPr lvl="1"/>
            <a:r>
              <a:rPr lang="en-US"/>
              <a:t>Simple to implement</a:t>
            </a:r>
          </a:p>
          <a:p>
            <a:pPr lvl="1"/>
            <a:r>
              <a:rPr lang="en-US"/>
              <a:t>Minimal memory required</a:t>
            </a:r>
          </a:p>
          <a:p>
            <a:pPr lvl="1"/>
            <a:r>
              <a:rPr lang="en-US"/>
              <a:t>Easy to extend</a:t>
            </a:r>
          </a:p>
          <a:p>
            <a:r>
              <a:rPr lang="en-US"/>
              <a:t>Bad</a:t>
            </a:r>
          </a:p>
          <a:p>
            <a:pPr lvl="1"/>
            <a:r>
              <a:rPr lang="en-US"/>
              <a:t>Aliasing</a:t>
            </a:r>
          </a:p>
          <a:p>
            <a:pPr lvl="1"/>
            <a:r>
              <a:rPr lang="en-US"/>
              <a:t>Computationally intensive</a:t>
            </a:r>
          </a:p>
          <a:p>
            <a:pPr lvl="2"/>
            <a:r>
              <a:rPr lang="en-US"/>
              <a:t>Intersections expensive (75-90% of rendering time)</a:t>
            </a:r>
          </a:p>
          <a:p>
            <a:pPr lvl="2"/>
            <a:r>
              <a:rPr lang="en-US"/>
              <a:t>Lots of rays</a:t>
            </a:r>
          </a:p>
        </p:txBody>
      </p:sp>
    </p:spTree>
    <p:extLst>
      <p:ext uri="{BB962C8B-B14F-4D97-AF65-F5344CB8AC3E}">
        <p14:creationId xmlns:p14="http://schemas.microsoft.com/office/powerpoint/2010/main" val="1179390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Concepts</a:t>
            </a:r>
          </a:p>
        </p:txBody>
      </p:sp>
      <p:sp>
        <p:nvSpPr>
          <p:cNvPr id="56217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Terms</a:t>
            </a:r>
          </a:p>
          <a:p>
            <a:pPr lvl="1"/>
            <a:r>
              <a:rPr lang="en-US" dirty="0"/>
              <a:t>Illumination: calculating light intensity at a point (object space; equation) based loosely on physical laws</a:t>
            </a:r>
          </a:p>
          <a:p>
            <a:pPr lvl="1"/>
            <a:r>
              <a:rPr lang="en-US" dirty="0"/>
              <a:t>Shading: algorithm for calculating intensities at pixels (image space; algorithm) </a:t>
            </a:r>
          </a:p>
          <a:p>
            <a:r>
              <a:rPr lang="en-US" dirty="0"/>
              <a:t>Objects</a:t>
            </a:r>
          </a:p>
          <a:p>
            <a:pPr lvl="1"/>
            <a:r>
              <a:rPr lang="en-US" dirty="0"/>
              <a:t>Light sources: light-emitting</a:t>
            </a:r>
          </a:p>
          <a:p>
            <a:pPr lvl="1"/>
            <a:r>
              <a:rPr lang="en-US" dirty="0"/>
              <a:t>Other objects: light-reflecting</a:t>
            </a:r>
          </a:p>
          <a:p>
            <a:r>
              <a:rPr lang="en-US" dirty="0"/>
              <a:t>Light sources</a:t>
            </a:r>
          </a:p>
          <a:p>
            <a:pPr lvl="1"/>
            <a:r>
              <a:rPr lang="en-US" dirty="0"/>
              <a:t>Point (special case: at infinity)</a:t>
            </a:r>
          </a:p>
          <a:p>
            <a:pPr lvl="1"/>
            <a:r>
              <a:rPr lang="en-US" dirty="0" smtClean="0"/>
              <a:t>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752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Lambert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Law</a:t>
            </a:r>
          </a:p>
        </p:txBody>
      </p:sp>
      <p:sp>
        <p:nvSpPr>
          <p:cNvPr id="5662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Intensity of reflected light related to orientation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 descr="lamber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313" y="2713040"/>
            <a:ext cx="22098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85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Lambert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Law</a:t>
            </a:r>
          </a:p>
        </p:txBody>
      </p:sp>
      <p:sp>
        <p:nvSpPr>
          <p:cNvPr id="5683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Specifically: the radiant energy from any small surface area </a:t>
            </a:r>
            <a:r>
              <a:rPr lang="en-US" dirty="0" err="1"/>
              <a:t>dA</a:t>
            </a:r>
            <a:r>
              <a:rPr lang="en-US" dirty="0"/>
              <a:t> in any direction </a:t>
            </a:r>
            <a:r>
              <a:rPr lang="en-US" dirty="0">
                <a:sym typeface="Symbol" charset="0"/>
              </a:rPr>
              <a:t></a:t>
            </a:r>
            <a:r>
              <a:rPr lang="en-US" dirty="0"/>
              <a:t> relative to the surface normal is proportional to </a:t>
            </a:r>
            <a:r>
              <a:rPr lang="en-US" dirty="0" err="1"/>
              <a:t>cos</a:t>
            </a:r>
            <a:r>
              <a:rPr lang="en-US" dirty="0"/>
              <a:t> </a:t>
            </a:r>
            <a:r>
              <a:rPr lang="en-US" dirty="0">
                <a:sym typeface="Symbol" charset="0"/>
              </a:rPr>
              <a:t>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68325" name="Rectangle 5"/>
          <p:cNvSpPr>
            <a:spLocks noChangeArrowheads="1"/>
          </p:cNvSpPr>
          <p:nvPr/>
        </p:nvSpPr>
        <p:spPr bwMode="auto">
          <a:xfrm>
            <a:off x="9343833" y="3198865"/>
            <a:ext cx="203446" cy="339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39" tIns="50372" rIns="100739" bIns="50372">
            <a:spAutoFit/>
          </a:bodyPr>
          <a:lstStyle/>
          <a:p>
            <a:endParaRPr lang="en-US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313" y="3779837"/>
            <a:ext cx="2679700" cy="7620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013" y="4618037"/>
            <a:ext cx="3111500" cy="355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12" y="4008437"/>
            <a:ext cx="5486400" cy="296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032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Ambient light</a:t>
            </a:r>
          </a:p>
        </p:txBody>
      </p:sp>
      <p:sp>
        <p:nvSpPr>
          <p:cNvPr id="564227" name="Rectangle 3"/>
          <p:cNvSpPr>
            <a:spLocks noGrp="1" noChangeArrowheads="1"/>
          </p:cNvSpPr>
          <p:nvPr>
            <p:ph idx="1"/>
          </p:nvPr>
        </p:nvSpPr>
        <p:spPr>
          <a:xfrm>
            <a:off x="773117" y="5608637"/>
            <a:ext cx="8568531" cy="16002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None/>
            </a:pPr>
            <a:r>
              <a:rPr lang="en-US" dirty="0" smtClean="0"/>
              <a:t>     = </a:t>
            </a:r>
            <a:r>
              <a:rPr lang="en-US" dirty="0"/>
              <a:t>intensity of ambient </a:t>
            </a:r>
            <a:r>
              <a:rPr lang="en-US" dirty="0" smtClean="0"/>
              <a:t>light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/>
              <a:t>      = </a:t>
            </a:r>
            <a:r>
              <a:rPr lang="en-US" dirty="0"/>
              <a:t>reflection coefficient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= </a:t>
            </a:r>
            <a:r>
              <a:rPr lang="en-US" dirty="0"/>
              <a:t>reflected intensity</a:t>
            </a:r>
          </a:p>
        </p:txBody>
      </p:sp>
      <p:pic>
        <p:nvPicPr>
          <p:cNvPr id="5642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073" y="1679928"/>
            <a:ext cx="7896490" cy="348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42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0" t="56544" r="24942" b="18848"/>
          <a:stretch>
            <a:fillRect/>
          </a:stretch>
        </p:blipFill>
        <p:spPr bwMode="auto">
          <a:xfrm>
            <a:off x="3444214" y="3779844"/>
            <a:ext cx="3706730" cy="8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83" y="5706974"/>
            <a:ext cx="419100" cy="4445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13" y="6142037"/>
            <a:ext cx="609600" cy="4445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72" y="6764337"/>
            <a:ext cx="24765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37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4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4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4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4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4227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Combined Model</a:t>
            </a:r>
          </a:p>
        </p:txBody>
      </p:sp>
      <p:sp>
        <p:nvSpPr>
          <p:cNvPr id="5724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dirty="0">
              <a:sym typeface="Symbol" charset="0"/>
            </a:endParaRPr>
          </a:p>
          <a:p>
            <a:pPr>
              <a:buFontTx/>
              <a:buNone/>
            </a:pPr>
            <a:endParaRPr lang="en-US" dirty="0">
              <a:sym typeface="Symbol" charset="0"/>
            </a:endParaRPr>
          </a:p>
          <a:p>
            <a:pPr>
              <a:buFontTx/>
              <a:buNone/>
            </a:pPr>
            <a:r>
              <a:rPr lang="en-US" dirty="0">
                <a:sym typeface="Symbol" charset="0"/>
              </a:rPr>
              <a:t>Adding </a:t>
            </a:r>
            <a:r>
              <a:rPr lang="en-US" dirty="0" smtClean="0">
                <a:sym typeface="Symbol" charset="0"/>
              </a:rPr>
              <a:t>color:</a:t>
            </a:r>
          </a:p>
          <a:p>
            <a:pPr>
              <a:buFontTx/>
              <a:buNone/>
            </a:pPr>
            <a:endParaRPr lang="en-US" dirty="0">
              <a:sym typeface="Symbol" charset="0"/>
            </a:endParaRPr>
          </a:p>
          <a:p>
            <a:pPr>
              <a:buFontTx/>
              <a:buNone/>
            </a:pPr>
            <a:endParaRPr lang="en-US" dirty="0" smtClean="0">
              <a:sym typeface="Symbol" charset="0"/>
            </a:endParaRPr>
          </a:p>
          <a:p>
            <a:pPr>
              <a:buFontTx/>
              <a:buNone/>
            </a:pPr>
            <a:endParaRPr lang="en-US" dirty="0">
              <a:sym typeface="Symbol" charset="0"/>
            </a:endParaRPr>
          </a:p>
          <a:p>
            <a:pPr>
              <a:buFontTx/>
              <a:buNone/>
            </a:pPr>
            <a:r>
              <a:rPr lang="en-US" dirty="0">
                <a:sym typeface="Symbol" charset="0"/>
              </a:rPr>
              <a:t>For any wavelength </a:t>
            </a:r>
            <a:r>
              <a:rPr lang="en-US" dirty="0" smtClean="0">
                <a:sym typeface="Symbol" charset="0"/>
              </a:rPr>
              <a:t>:</a:t>
            </a:r>
            <a:endParaRPr lang="en-US" dirty="0">
              <a:sym typeface="Symbol" charset="0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13" y="2090737"/>
            <a:ext cx="6286500" cy="10033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13" y="3703636"/>
            <a:ext cx="6858000" cy="16002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13" y="6218237"/>
            <a:ext cx="6553200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32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C0C084BF-1686-D542-A34C-8C051B6F23AC}" type="slidenum">
              <a:rPr lang="en-GB"/>
              <a:pPr/>
              <a:t>19</a:t>
            </a:fld>
            <a:endParaRPr lang="en-GB"/>
          </a:p>
        </p:txBody>
      </p:sp>
      <p:sp>
        <p:nvSpPr>
          <p:cNvPr id="296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346076"/>
            <a:ext cx="9601200" cy="1173163"/>
          </a:xfrm>
          <a:ln/>
        </p:spPr>
        <p:txBody>
          <a:bodyPr/>
          <a:lstStyle/>
          <a:p>
            <a:pPr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  <a:tab pos="9409724" algn="l"/>
              </a:tabLst>
            </a:pPr>
            <a:r>
              <a:rPr lang="en-GB" dirty="0" smtClean="0"/>
              <a:t>Shadows</a:t>
            </a:r>
            <a:endParaRPr lang="en-GB" dirty="0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03239" y="1765300"/>
            <a:ext cx="9070975" cy="4902200"/>
          </a:xfrm>
          <a:ln/>
        </p:spPr>
        <p:txBody>
          <a:bodyPr/>
          <a:lstStyle/>
          <a:p>
            <a:pPr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</a:tabLst>
            </a:pPr>
            <a:r>
              <a:rPr lang="en-GB" dirty="0" smtClean="0"/>
              <a:t>What if there is an object between the surface and light?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17912" y="3275859"/>
            <a:ext cx="2843213" cy="3313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858037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Visibility Problem</a:t>
            </a:r>
          </a:p>
        </p:txBody>
      </p:sp>
      <p:sp>
        <p:nvSpPr>
          <p:cNvPr id="5478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Rendering: converting a model to an </a:t>
            </a:r>
            <a:r>
              <a:rPr lang="en-US" dirty="0" smtClean="0"/>
              <a:t>image</a:t>
            </a:r>
          </a:p>
          <a:p>
            <a:r>
              <a:rPr lang="en-US" dirty="0" smtClean="0"/>
              <a:t>Visibility</a:t>
            </a:r>
            <a:r>
              <a:rPr lang="en-US" dirty="0"/>
              <a:t>: deciding which objects (or parts) will appear in the image</a:t>
            </a:r>
          </a:p>
          <a:p>
            <a:pPr lvl="1"/>
            <a:r>
              <a:rPr lang="en-US" dirty="0"/>
              <a:t>Object-</a:t>
            </a:r>
            <a:r>
              <a:rPr lang="en-US" dirty="0" smtClean="0"/>
              <a:t>order</a:t>
            </a:r>
          </a:p>
          <a:p>
            <a:pPr lvl="2"/>
            <a:r>
              <a:rPr lang="en-US" dirty="0" smtClean="0"/>
              <a:t>OpenGL (later)</a:t>
            </a:r>
            <a:endParaRPr lang="en-US" dirty="0"/>
          </a:p>
          <a:p>
            <a:pPr lvl="1"/>
            <a:r>
              <a:rPr lang="en-US" dirty="0"/>
              <a:t>Image-order </a:t>
            </a:r>
            <a:endParaRPr lang="en-US" dirty="0" smtClean="0"/>
          </a:p>
          <a:p>
            <a:pPr lvl="2"/>
            <a:r>
              <a:rPr lang="en-US" dirty="0" smtClean="0"/>
              <a:t>Ray Tracing (now)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505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Ray Traced Shadows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</a:tabLst>
            </a:pPr>
            <a:r>
              <a:rPr lang="en-GB" dirty="0" smtClean="0"/>
              <a:t>Trace a ray</a:t>
            </a:r>
          </a:p>
          <a:p>
            <a:pPr lvl="1"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</a:tabLst>
            </a:pPr>
            <a:r>
              <a:rPr lang="en-GB" dirty="0" smtClean="0"/>
              <a:t>Start = point on surface</a:t>
            </a:r>
          </a:p>
          <a:p>
            <a:pPr lvl="1"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</a:tabLst>
            </a:pPr>
            <a:r>
              <a:rPr lang="en-GB" dirty="0" smtClean="0"/>
              <a:t>End = light source</a:t>
            </a:r>
          </a:p>
          <a:p>
            <a:pPr lvl="1"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</a:tabLst>
            </a:pPr>
            <a:r>
              <a:rPr lang="en-GB" dirty="0" smtClean="0"/>
              <a:t>t=0 at </a:t>
            </a:r>
            <a:r>
              <a:rPr lang="en-GB" dirty="0" err="1" smtClean="0"/>
              <a:t>Suface</a:t>
            </a:r>
            <a:r>
              <a:rPr lang="en-GB" dirty="0" smtClean="0"/>
              <a:t>, t=1 at Light</a:t>
            </a:r>
          </a:p>
          <a:p>
            <a:pPr lvl="1"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</a:tabLst>
            </a:pPr>
            <a:r>
              <a:rPr lang="en-GB" dirty="0" smtClean="0"/>
              <a:t>“Bias” to avoid self shadowing</a:t>
            </a:r>
          </a:p>
          <a:p>
            <a:pPr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</a:tabLst>
            </a:pPr>
            <a:r>
              <a:rPr lang="en-GB" dirty="0" smtClean="0"/>
              <a:t>Test</a:t>
            </a:r>
          </a:p>
          <a:p>
            <a:pPr lvl="1"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</a:tabLst>
            </a:pPr>
            <a:r>
              <a:rPr lang="en-GB" dirty="0" smtClean="0"/>
              <a:t>Bias ≤ t ≤ 1 = shadow</a:t>
            </a:r>
          </a:p>
          <a:p>
            <a:pPr lvl="1"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</a:tabLst>
            </a:pPr>
            <a:r>
              <a:rPr lang="en-GB" dirty="0" smtClean="0"/>
              <a:t>t &lt; Bias or t &gt; 1 = use this light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20416" y="4031827"/>
            <a:ext cx="2843213" cy="3313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2902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  <a:tab pos="9409724" algn="l"/>
              </a:tabLst>
            </a:pPr>
            <a:r>
              <a:rPr lang="en-GB" dirty="0" smtClean="0"/>
              <a:t>Mirror Reflection</a:t>
            </a:r>
            <a:endParaRPr lang="en-GB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The Dark Side of the Trees - Gilles Tran, Spheres - Martin K. B.</a:t>
            </a:r>
            <a:endParaRPr lang="en-GB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94CB-B8B7-D248-8319-AF7E99739F4A}" type="slidenum">
              <a:rPr lang="en-GB"/>
              <a:pPr/>
              <a:t>21</a:t>
            </a:fld>
            <a:endParaRPr lang="en-GB"/>
          </a:p>
        </p:txBody>
      </p:sp>
      <p:grpSp>
        <p:nvGrpSpPr>
          <p:cNvPr id="30723" name="Group 3"/>
          <p:cNvGrpSpPr>
            <a:grpSpLocks/>
          </p:cNvGrpSpPr>
          <p:nvPr/>
        </p:nvGrpSpPr>
        <p:grpSpPr bwMode="auto">
          <a:xfrm>
            <a:off x="512764" y="2351899"/>
            <a:ext cx="9051925" cy="3835400"/>
            <a:chOff x="323" y="1700"/>
            <a:chExt cx="5702" cy="2416"/>
          </a:xfrm>
        </p:grpSpPr>
        <p:pic>
          <p:nvPicPr>
            <p:cNvPr id="30724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3" y="1700"/>
              <a:ext cx="1992" cy="241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30725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04" y="1700"/>
              <a:ext cx="3222" cy="241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2660523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0D61924-DE18-1642-97C6-7117DC551BAB}" type="slidenum">
              <a:rPr lang="en-GB"/>
              <a:pPr/>
              <a:t>22</a:t>
            </a:fld>
            <a:endParaRPr lang="en-GB"/>
          </a:p>
        </p:txBody>
      </p:sp>
      <p:sp>
        <p:nvSpPr>
          <p:cNvPr id="317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346076"/>
            <a:ext cx="9601200" cy="1173163"/>
          </a:xfrm>
          <a:ln/>
        </p:spPr>
        <p:txBody>
          <a:bodyPr/>
          <a:lstStyle/>
          <a:p>
            <a:pPr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  <a:tab pos="9409724" algn="l"/>
              </a:tabLst>
            </a:pPr>
            <a:r>
              <a:rPr lang="en-GB" dirty="0" smtClean="0"/>
              <a:t>Ray Tracing Reflection</a:t>
            </a:r>
            <a:endParaRPr lang="en-GB" dirty="0"/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03239" y="1765300"/>
            <a:ext cx="9070975" cy="4902200"/>
          </a:xfrm>
          <a:ln/>
        </p:spPr>
        <p:txBody>
          <a:bodyPr/>
          <a:lstStyle/>
          <a:p>
            <a:pPr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</a:tabLst>
            </a:pPr>
            <a:r>
              <a:rPr lang="en-GB" dirty="0" smtClean="0"/>
              <a:t>Viewer </a:t>
            </a:r>
            <a:r>
              <a:rPr lang="en-GB" dirty="0"/>
              <a:t>looking in direction </a:t>
            </a:r>
            <a:r>
              <a:rPr lang="en-GB" b="1" i="1" dirty="0"/>
              <a:t>d </a:t>
            </a:r>
            <a:r>
              <a:rPr lang="en-GB" i="1" dirty="0" smtClean="0"/>
              <a:t>sees whatever the viewer “below” the surface sees looking in direction</a:t>
            </a:r>
            <a:r>
              <a:rPr lang="en-GB" b="1" i="1" dirty="0" smtClean="0"/>
              <a:t> </a:t>
            </a:r>
            <a:r>
              <a:rPr lang="en-GB" b="1" i="1" dirty="0"/>
              <a:t>r</a:t>
            </a:r>
          </a:p>
          <a:p>
            <a:pPr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</a:tabLst>
            </a:pPr>
            <a:r>
              <a:rPr lang="en-GB" dirty="0"/>
              <a:t>In the real world </a:t>
            </a:r>
          </a:p>
          <a:p>
            <a:pPr lvl="1"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</a:tabLst>
            </a:pPr>
            <a:r>
              <a:rPr lang="en-GB" dirty="0"/>
              <a:t>Energy loss on the bounce</a:t>
            </a:r>
          </a:p>
          <a:p>
            <a:pPr lvl="1"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</a:tabLst>
            </a:pPr>
            <a:r>
              <a:rPr lang="en-GB" dirty="0"/>
              <a:t>Loss different for different </a:t>
            </a:r>
            <a:r>
              <a:rPr lang="en-GB" dirty="0" err="1" smtClean="0"/>
              <a:t>colors</a:t>
            </a:r>
            <a:endParaRPr lang="en-GB" dirty="0" smtClean="0"/>
          </a:p>
          <a:p>
            <a:pPr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</a:tabLst>
            </a:pPr>
            <a:r>
              <a:rPr lang="en-GB" dirty="0" smtClean="0"/>
              <a:t>New ray</a:t>
            </a:r>
          </a:p>
          <a:p>
            <a:pPr lvl="1"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</a:tabLst>
            </a:pPr>
            <a:r>
              <a:rPr lang="en-GB" dirty="0" smtClean="0"/>
              <a:t>Start on surface, in reflection direction</a:t>
            </a:r>
            <a:endParaRPr lang="en-GB" dirty="0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6385" y="3527849"/>
            <a:ext cx="3816350" cy="2627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6831895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Calculating Reflection Vector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Angle of of incidence</a:t>
            </a:r>
            <a:br>
              <a:rPr lang="en-US" dirty="0" smtClean="0"/>
            </a:br>
            <a:r>
              <a:rPr lang="en-US" dirty="0" smtClean="0"/>
              <a:t>= angle of reflection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Decompose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/>
              <a:t>R</a:t>
            </a:r>
            <a:r>
              <a:rPr lang="en-US" dirty="0" smtClean="0"/>
              <a:t>ecompose </a:t>
            </a:r>
          </a:p>
          <a:p>
            <a:pPr lvl="1"/>
            <a:endParaRPr lang="en-US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12" y="3932237"/>
            <a:ext cx="1828800" cy="3429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112" y="4427537"/>
            <a:ext cx="2476500" cy="3429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112" y="2865437"/>
            <a:ext cx="1054100" cy="3429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8589" y="3430197"/>
            <a:ext cx="190500" cy="2921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435" y="4938517"/>
            <a:ext cx="177800" cy="29210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112" y="5456237"/>
            <a:ext cx="2832100" cy="304800"/>
          </a:xfrm>
          <a:prstGeom prst="rect">
            <a:avLst/>
          </a:prstGeom>
        </p:spPr>
      </p:pic>
      <p:pic>
        <p:nvPicPr>
          <p:cNvPr id="28" name="Picture 27" descr="reflect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912" y="1722437"/>
            <a:ext cx="4858512" cy="3212592"/>
          </a:xfrm>
          <a:prstGeom prst="rect">
            <a:avLst/>
          </a:prstGeom>
        </p:spPr>
      </p:pic>
      <p:pic>
        <p:nvPicPr>
          <p:cNvPr id="29" name="Picture 28" descr="reflect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912" y="1722437"/>
            <a:ext cx="4858512" cy="321259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912" y="1722437"/>
            <a:ext cx="4858512" cy="321259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4112" y="5913437"/>
            <a:ext cx="1689100" cy="3048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4112" y="6370637"/>
            <a:ext cx="26416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282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Ray Traced Reflection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Avoid looping forever</a:t>
            </a:r>
          </a:p>
          <a:p>
            <a:pPr lvl="1"/>
            <a:r>
              <a:rPr lang="en-US" dirty="0" smtClean="0"/>
              <a:t>Stop after </a:t>
            </a:r>
            <a:r>
              <a:rPr lang="en-US" i="1" dirty="0" smtClean="0"/>
              <a:t>n</a:t>
            </a:r>
            <a:r>
              <a:rPr lang="en-US" dirty="0" smtClean="0"/>
              <a:t> bounces</a:t>
            </a:r>
          </a:p>
          <a:p>
            <a:pPr lvl="1"/>
            <a:r>
              <a:rPr lang="en-US" dirty="0" smtClean="0"/>
              <a:t>Stop when contribution to pixel gets too small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84005" y="4367812"/>
            <a:ext cx="9912615" cy="2316900"/>
            <a:chOff x="152400" y="2590800"/>
            <a:chExt cx="8991600" cy="2101850"/>
          </a:xfrm>
        </p:grpSpPr>
        <p:pic>
          <p:nvPicPr>
            <p:cNvPr id="4" name="Picture 4" descr="2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2590800"/>
              <a:ext cx="3148013" cy="2101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5" descr="2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2590800"/>
              <a:ext cx="3148013" cy="2101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2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5987" y="2590800"/>
              <a:ext cx="3148013" cy="2100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36816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Specular vs. Mirror Reflection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12" y="2332037"/>
            <a:ext cx="4386263" cy="4386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112" y="2332037"/>
            <a:ext cx="4386263" cy="438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604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 vector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Strongest for normal that reflects    to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 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 </a:t>
            </a:r>
          </a:p>
          <a:p>
            <a:pPr lvl="1">
              <a:lnSpc>
                <a:spcPct val="50000"/>
              </a:lnSpc>
            </a:pPr>
            <a:r>
              <a:rPr lang="en-US" dirty="0" smtClean="0"/>
              <a:t>One at center of highlight</a:t>
            </a:r>
          </a:p>
          <a:p>
            <a:pPr lvl="1"/>
            <a:r>
              <a:rPr lang="en-US" dirty="0" smtClean="0"/>
              <a:t>Zero at 90°</a:t>
            </a:r>
          </a:p>
          <a:p>
            <a:r>
              <a:rPr lang="en-US" dirty="0" smtClean="0"/>
              <a:t>Control highlight width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237" y="2300291"/>
            <a:ext cx="139700" cy="393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812" y="2408237"/>
            <a:ext cx="190500" cy="292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712" y="2789237"/>
            <a:ext cx="1816100" cy="1079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712" y="4008437"/>
            <a:ext cx="736600" cy="393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7112" y="6142037"/>
            <a:ext cx="1155700" cy="482600"/>
          </a:xfrm>
          <a:prstGeom prst="rect">
            <a:avLst/>
          </a:prstGeom>
        </p:spPr>
      </p:pic>
      <p:pic>
        <p:nvPicPr>
          <p:cNvPr id="12" name="Picture 11" descr="H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112" y="1493837"/>
            <a:ext cx="3352800" cy="3060192"/>
          </a:xfrm>
          <a:prstGeom prst="rect">
            <a:avLst/>
          </a:prstGeom>
        </p:spPr>
      </p:pic>
      <p:pic>
        <p:nvPicPr>
          <p:cNvPr id="14" name="Picture 13" descr="co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062" y="4649788"/>
            <a:ext cx="4697575" cy="2909887"/>
          </a:xfrm>
          <a:prstGeom prst="rect">
            <a:avLst/>
          </a:prstGeom>
        </p:spPr>
      </p:pic>
      <p:pic>
        <p:nvPicPr>
          <p:cNvPr id="15" name="Picture 14" descr="cospower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050" y="4649788"/>
            <a:ext cx="4697575" cy="290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976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Combined Specular &amp; Mirror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surfaces have both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2712" y="2560637"/>
            <a:ext cx="4521200" cy="4521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2" y="3932237"/>
            <a:ext cx="4572000" cy="153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74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Refraction</a:t>
            </a:r>
          </a:p>
        </p:txBody>
      </p:sp>
      <p:pic>
        <p:nvPicPr>
          <p:cNvPr id="4628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115" y="1427939"/>
            <a:ext cx="6746669" cy="585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665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7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078" y="0"/>
            <a:ext cx="7560469" cy="75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441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Raytracing</a:t>
            </a:r>
          </a:p>
        </p:txBody>
      </p:sp>
      <p:sp>
        <p:nvSpPr>
          <p:cNvPr id="51200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Given</a:t>
            </a:r>
          </a:p>
          <a:p>
            <a:pPr lvl="1"/>
            <a:r>
              <a:rPr lang="en-US" dirty="0"/>
              <a:t>Scene</a:t>
            </a:r>
          </a:p>
          <a:p>
            <a:pPr lvl="1"/>
            <a:r>
              <a:rPr lang="en-US" dirty="0"/>
              <a:t>Viewpoint</a:t>
            </a:r>
          </a:p>
          <a:p>
            <a:pPr lvl="1"/>
            <a:r>
              <a:rPr lang="en-US" dirty="0" err="1"/>
              <a:t>Viewplane</a:t>
            </a:r>
            <a:endParaRPr lang="en-US" dirty="0"/>
          </a:p>
          <a:p>
            <a:r>
              <a:rPr lang="en-US" dirty="0"/>
              <a:t>Cast ray from viewpoint through pixels into scene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004" name="Picture 4" descr="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512" y="1722442"/>
            <a:ext cx="3892345" cy="259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05" name="Picture 5" descr="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518" y="4465640"/>
            <a:ext cx="3882651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769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19982"/>
            <a:ext cx="2016125" cy="1007957"/>
          </a:xfrm>
        </p:spPr>
        <p:txBody>
          <a:bodyPr/>
          <a:lstStyle/>
          <a:p>
            <a:r>
              <a:rPr lang="en-US"/>
              <a:t>Top</a:t>
            </a:r>
          </a:p>
        </p:txBody>
      </p:sp>
      <p:pic>
        <p:nvPicPr>
          <p:cNvPr id="4608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151" y="83997"/>
            <a:ext cx="7364457" cy="736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587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19982"/>
            <a:ext cx="1764109" cy="1007957"/>
          </a:xfrm>
        </p:spPr>
        <p:txBody>
          <a:bodyPr/>
          <a:lstStyle/>
          <a:p>
            <a:r>
              <a:rPr lang="en-US" dirty="0" smtClean="0"/>
              <a:t>Front</a:t>
            </a:r>
            <a:endParaRPr lang="en-US" dirty="0"/>
          </a:p>
        </p:txBody>
      </p:sp>
      <p:pic>
        <p:nvPicPr>
          <p:cNvPr id="4597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162" y="251989"/>
            <a:ext cx="7196446" cy="719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331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Calculating Refraction Vector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Snell’s Law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In terms of</a:t>
            </a:r>
          </a:p>
          <a:p>
            <a:pPr lvl="1"/>
            <a:endParaRPr lang="en-US" dirty="0"/>
          </a:p>
          <a:p>
            <a:r>
              <a:rPr lang="en-US" dirty="0" smtClean="0"/>
              <a:t>     term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8" name="Content Placeholder 7" descr="refract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02" b="-9002"/>
          <a:stretch>
            <a:fillRect/>
          </a:stretch>
        </p:blipFill>
        <p:spPr/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894" y="2963731"/>
            <a:ext cx="322020" cy="363984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61" y="4010398"/>
            <a:ext cx="364023" cy="307987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62" y="3443852"/>
            <a:ext cx="3108193" cy="377984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63" y="4484740"/>
            <a:ext cx="3668227" cy="363984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63" y="4983786"/>
            <a:ext cx="4424274" cy="1147951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62" y="2435895"/>
            <a:ext cx="2772172" cy="30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512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Calculating Refraction Vector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Snell’s Law</a:t>
            </a:r>
          </a:p>
          <a:p>
            <a:pPr lvl="1"/>
            <a:endParaRPr lang="en-US" dirty="0"/>
          </a:p>
          <a:p>
            <a:r>
              <a:rPr lang="en-US" dirty="0" smtClean="0"/>
              <a:t>In terms of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   term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8" name="Content Placeholder 7" descr="refract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02" b="-9002"/>
          <a:stretch>
            <a:fillRect/>
          </a:stretch>
        </p:blipFill>
        <p:spPr/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62" y="2435895"/>
            <a:ext cx="2772172" cy="307987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57" y="4451809"/>
            <a:ext cx="5054313" cy="23239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57" y="3993113"/>
            <a:ext cx="252016" cy="307987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894" y="2963731"/>
            <a:ext cx="322020" cy="363984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62" y="3443852"/>
            <a:ext cx="3108193" cy="37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Calculating Refraction Vector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Snell’s Law</a:t>
            </a:r>
          </a:p>
          <a:p>
            <a:pPr lvl="1"/>
            <a:endParaRPr lang="en-US" dirty="0"/>
          </a:p>
          <a:p>
            <a:r>
              <a:rPr lang="en-US" dirty="0" smtClean="0"/>
              <a:t>In terms of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In terms of    and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8" name="Content Placeholder 7" descr="refract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02" b="-9002"/>
          <a:stretch>
            <a:fillRect/>
          </a:stretch>
        </p:blipFill>
        <p:spPr/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62" y="2435895"/>
            <a:ext cx="2772172" cy="307987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894" y="2963731"/>
            <a:ext cx="322020" cy="363984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62" y="3443852"/>
            <a:ext cx="3108193" cy="377984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47" y="4591802"/>
            <a:ext cx="4214261" cy="867963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456" y="3982399"/>
            <a:ext cx="252016" cy="307987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223" y="3979752"/>
            <a:ext cx="210013" cy="30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08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Alpha blending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much makes it through</a:t>
            </a:r>
          </a:p>
          <a:p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 = opacity</a:t>
            </a:r>
          </a:p>
          <a:p>
            <a:pPr lvl="1"/>
            <a:r>
              <a:rPr lang="en-US" dirty="0" smtClean="0"/>
              <a:t>How much of foreground color 0-1</a:t>
            </a:r>
          </a:p>
          <a:p>
            <a:r>
              <a:rPr lang="en-US" dirty="0" smtClean="0"/>
              <a:t>1-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 = transparency</a:t>
            </a:r>
          </a:p>
          <a:p>
            <a:pPr lvl="1"/>
            <a:r>
              <a:rPr lang="en-US" dirty="0" smtClean="0"/>
              <a:t>How much of background color</a:t>
            </a:r>
          </a:p>
          <a:p>
            <a:r>
              <a:rPr lang="en-US" dirty="0" smtClean="0"/>
              <a:t>Foreground*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 + Background*(1-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124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Refraction and </a:t>
            </a:r>
            <a:r>
              <a:rPr lang="en-US" dirty="0">
                <a:latin typeface="Symbol" charset="2"/>
                <a:cs typeface="Symbol" charset="2"/>
              </a:rPr>
              <a:t>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Refraction = what direction</a:t>
            </a:r>
          </a:p>
          <a:p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 = how much</a:t>
            </a:r>
          </a:p>
          <a:p>
            <a:pPr lvl="1"/>
            <a:r>
              <a:rPr lang="en-US" dirty="0" smtClean="0"/>
              <a:t>Often approximate as a constant</a:t>
            </a:r>
          </a:p>
          <a:p>
            <a:pPr lvl="1"/>
            <a:r>
              <a:rPr lang="en-US" dirty="0" smtClean="0"/>
              <a:t>Better: Use Fresnel</a:t>
            </a:r>
          </a:p>
        </p:txBody>
      </p:sp>
    </p:spTree>
    <p:extLst>
      <p:ext uri="{BB962C8B-B14F-4D97-AF65-F5344CB8AC3E}">
        <p14:creationId xmlns:p14="http://schemas.microsoft.com/office/powerpoint/2010/main" val="1263887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 Ray-Tracing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each pixel</a:t>
            </a:r>
          </a:p>
          <a:p>
            <a:pPr lvl="1"/>
            <a:r>
              <a:rPr lang="en-US" dirty="0"/>
              <a:t>Compute ray direction</a:t>
            </a:r>
          </a:p>
          <a:p>
            <a:pPr lvl="1"/>
            <a:r>
              <a:rPr lang="en-US" dirty="0"/>
              <a:t>Find closest surface</a:t>
            </a:r>
          </a:p>
          <a:p>
            <a:pPr lvl="1"/>
            <a:r>
              <a:rPr lang="en-US" dirty="0"/>
              <a:t>For each </a:t>
            </a:r>
            <a:r>
              <a:rPr lang="en-US" dirty="0" smtClean="0"/>
              <a:t>light</a:t>
            </a:r>
          </a:p>
          <a:p>
            <a:pPr lvl="2"/>
            <a:r>
              <a:rPr lang="en-US" dirty="0" smtClean="0"/>
              <a:t>Shoot shadow ray</a:t>
            </a:r>
            <a:endParaRPr lang="en-US" dirty="0"/>
          </a:p>
          <a:p>
            <a:pPr lvl="2"/>
            <a:r>
              <a:rPr lang="en-US" dirty="0" smtClean="0"/>
              <a:t>If not shadowed, add </a:t>
            </a:r>
            <a:r>
              <a:rPr lang="en-US" dirty="0"/>
              <a:t>direct </a:t>
            </a:r>
            <a:r>
              <a:rPr lang="en-US" dirty="0" smtClean="0"/>
              <a:t>illumination</a:t>
            </a:r>
          </a:p>
          <a:p>
            <a:pPr lvl="1"/>
            <a:r>
              <a:rPr lang="en-US" dirty="0" smtClean="0"/>
              <a:t>Shoot ray in reflection direction</a:t>
            </a:r>
          </a:p>
          <a:p>
            <a:pPr lvl="1"/>
            <a:r>
              <a:rPr lang="en-US" dirty="0" smtClean="0"/>
              <a:t>Shoot ray in </a:t>
            </a:r>
            <a:r>
              <a:rPr lang="en-US" smtClean="0"/>
              <a:t>refraction direction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963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Motion Blur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Things move while the shutter is open</a:t>
            </a:r>
            <a:endParaRPr lang="en-US" dirty="0"/>
          </a:p>
        </p:txBody>
      </p:sp>
      <p:pic>
        <p:nvPicPr>
          <p:cNvPr id="4" name="Picture 3" descr="mo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04" y="2823661"/>
            <a:ext cx="4032250" cy="403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291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Ray Traced Motion Blur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Include information on object motion</a:t>
            </a:r>
          </a:p>
          <a:p>
            <a:r>
              <a:rPr lang="en-US" dirty="0" smtClean="0"/>
              <a:t>Spread multiple rays per pixel across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868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</a:t>
            </a:r>
            <a:endParaRPr lang="en-US" dirty="0"/>
          </a:p>
        </p:txBody>
      </p:sp>
      <p:pic>
        <p:nvPicPr>
          <p:cNvPr id="5" name="Content Placeholder 4" descr="1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3" b="879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108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 of Field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22968" b="-22968"/>
          <a:stretch>
            <a:fillRect/>
          </a:stretch>
        </p:blipFill>
        <p:spPr/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23068" b="-23068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>
            <a:off x="1" y="7146601"/>
            <a:ext cx="6739676" cy="365953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sz="2000" dirty="0" err="1">
                <a:latin typeface="+mn-lt"/>
              </a:rPr>
              <a:t>Soler</a:t>
            </a:r>
            <a:r>
              <a:rPr lang="en-US" sz="2000" dirty="0">
                <a:latin typeface="+mn-lt"/>
              </a:rPr>
              <a:t> et al., Fourier Depth of Field, ACM TOG v28n2, April 2009</a:t>
            </a:r>
          </a:p>
        </p:txBody>
      </p:sp>
    </p:spTree>
    <p:extLst>
      <p:ext uri="{BB962C8B-B14F-4D97-AF65-F5344CB8AC3E}">
        <p14:creationId xmlns:p14="http://schemas.microsoft.com/office/powerpoint/2010/main" val="2423515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Pinhole Lens</a:t>
            </a:r>
            <a:endParaRPr lang="en-US" dirty="0"/>
          </a:p>
        </p:txBody>
      </p:sp>
      <p:sp>
        <p:nvSpPr>
          <p:cNvPr id="6" name="Up Arrow 5"/>
          <p:cNvSpPr/>
          <p:nvPr/>
        </p:nvSpPr>
        <p:spPr>
          <a:xfrm>
            <a:off x="7392459" y="2687884"/>
            <a:ext cx="1344083" cy="2939874"/>
          </a:xfrm>
          <a:prstGeom prst="upArrow">
            <a:avLst>
              <a:gd name="adj1" fmla="val 16567"/>
              <a:gd name="adj2" fmla="val 176036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32120" y="3023870"/>
            <a:ext cx="0" cy="20159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6" idx="0"/>
          </p:cNvCxnSpPr>
          <p:nvPr/>
        </p:nvCxnSpPr>
        <p:spPr>
          <a:xfrm flipH="1">
            <a:off x="1921938" y="2687885"/>
            <a:ext cx="6142562" cy="17282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6" idx="1"/>
          </p:cNvCxnSpPr>
          <p:nvPr/>
        </p:nvCxnSpPr>
        <p:spPr>
          <a:xfrm flipH="1" flipV="1">
            <a:off x="1932120" y="3611845"/>
            <a:ext cx="5460339" cy="14418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2"/>
          </p:cNvCxnSpPr>
          <p:nvPr/>
        </p:nvCxnSpPr>
        <p:spPr>
          <a:xfrm flipH="1" flipV="1">
            <a:off x="1933023" y="3468239"/>
            <a:ext cx="6131477" cy="21595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3360208" y="3947830"/>
            <a:ext cx="84005" cy="83996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21" name="Up Arrow 20"/>
          <p:cNvSpPr/>
          <p:nvPr/>
        </p:nvSpPr>
        <p:spPr>
          <a:xfrm flipV="1">
            <a:off x="1428089" y="3443853"/>
            <a:ext cx="431923" cy="944733"/>
          </a:xfrm>
          <a:prstGeom prst="upArrow">
            <a:avLst>
              <a:gd name="adj1" fmla="val 16567"/>
              <a:gd name="adj2" fmla="val 176036"/>
            </a:avLst>
          </a:prstGeom>
          <a:solidFill>
            <a:srgbClr val="0080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633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Lens Model</a:t>
            </a:r>
            <a:endParaRPr lang="en-US" dirty="0"/>
          </a:p>
        </p:txBody>
      </p:sp>
      <p:sp>
        <p:nvSpPr>
          <p:cNvPr id="6" name="Up Arrow 5"/>
          <p:cNvSpPr/>
          <p:nvPr/>
        </p:nvSpPr>
        <p:spPr>
          <a:xfrm>
            <a:off x="7392459" y="2687884"/>
            <a:ext cx="1344083" cy="2939874"/>
          </a:xfrm>
          <a:prstGeom prst="upArrow">
            <a:avLst>
              <a:gd name="adj1" fmla="val 16567"/>
              <a:gd name="adj2" fmla="val 176036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4788297" y="3107867"/>
            <a:ext cx="0" cy="20159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6" idx="0"/>
            <a:endCxn id="10" idx="2"/>
          </p:cNvCxnSpPr>
          <p:nvPr/>
        </p:nvCxnSpPr>
        <p:spPr>
          <a:xfrm flipH="1">
            <a:off x="3360208" y="2687884"/>
            <a:ext cx="4704292" cy="13019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6" idx="1"/>
            <a:endCxn id="10" idx="5"/>
          </p:cNvCxnSpPr>
          <p:nvPr/>
        </p:nvCxnSpPr>
        <p:spPr>
          <a:xfrm flipH="1" flipV="1">
            <a:off x="3431912" y="4019526"/>
            <a:ext cx="3960547" cy="10341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2"/>
            <a:endCxn id="10" idx="3"/>
          </p:cNvCxnSpPr>
          <p:nvPr/>
        </p:nvCxnSpPr>
        <p:spPr>
          <a:xfrm flipH="1" flipV="1">
            <a:off x="3372511" y="4019527"/>
            <a:ext cx="4691990" cy="16082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3360208" y="3947830"/>
            <a:ext cx="84005" cy="83996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21" name="Up Arrow 20"/>
          <p:cNvSpPr/>
          <p:nvPr/>
        </p:nvSpPr>
        <p:spPr>
          <a:xfrm rot="10800000" flipV="1">
            <a:off x="4581968" y="3561742"/>
            <a:ext cx="431923" cy="944733"/>
          </a:xfrm>
          <a:prstGeom prst="upArrow">
            <a:avLst>
              <a:gd name="adj1" fmla="val 16567"/>
              <a:gd name="adj2" fmla="val 176036"/>
            </a:avLst>
          </a:prstGeom>
          <a:solidFill>
            <a:srgbClr val="0080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45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8064500" y="1595931"/>
            <a:ext cx="0" cy="4955787"/>
          </a:xfrm>
          <a:prstGeom prst="line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 Lens</a:t>
            </a:r>
            <a:endParaRPr lang="en-US" dirty="0"/>
          </a:p>
        </p:txBody>
      </p:sp>
      <p:sp>
        <p:nvSpPr>
          <p:cNvPr id="6" name="Up Arrow 5"/>
          <p:cNvSpPr/>
          <p:nvPr/>
        </p:nvSpPr>
        <p:spPr>
          <a:xfrm>
            <a:off x="7392459" y="2687884"/>
            <a:ext cx="1344083" cy="2939874"/>
          </a:xfrm>
          <a:prstGeom prst="upArrow">
            <a:avLst>
              <a:gd name="adj1" fmla="val 16567"/>
              <a:gd name="adj2" fmla="val 176036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32120" y="3023870"/>
            <a:ext cx="0" cy="20159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1920119" y="2687885"/>
            <a:ext cx="6144381" cy="1741925"/>
            <a:chOff x="1741714" y="2438400"/>
            <a:chExt cx="5573486" cy="1580243"/>
          </a:xfrm>
        </p:grpSpPr>
        <p:cxnSp>
          <p:nvCxnSpPr>
            <p:cNvPr id="17" name="Straight Connector 16"/>
            <p:cNvCxnSpPr>
              <a:stCxn id="6" idx="0"/>
              <a:endCxn id="10" idx="0"/>
            </p:cNvCxnSpPr>
            <p:nvPr/>
          </p:nvCxnSpPr>
          <p:spPr>
            <a:xfrm flipH="1">
              <a:off x="3086100" y="2438400"/>
              <a:ext cx="4229100" cy="9144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0" idx="0"/>
            </p:cNvCxnSpPr>
            <p:nvPr/>
          </p:nvCxnSpPr>
          <p:spPr>
            <a:xfrm flipH="1">
              <a:off x="1741714" y="3352800"/>
              <a:ext cx="1344386" cy="6477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6" idx="0"/>
              <a:endCxn id="10" idx="4"/>
            </p:cNvCxnSpPr>
            <p:nvPr/>
          </p:nvCxnSpPr>
          <p:spPr>
            <a:xfrm flipH="1">
              <a:off x="3086100" y="2438400"/>
              <a:ext cx="4229100" cy="1447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" idx="4"/>
            </p:cNvCxnSpPr>
            <p:nvPr/>
          </p:nvCxnSpPr>
          <p:spPr>
            <a:xfrm flipH="1">
              <a:off x="1759857" y="3886200"/>
              <a:ext cx="1326243" cy="13244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6" idx="0"/>
            </p:cNvCxnSpPr>
            <p:nvPr/>
          </p:nvCxnSpPr>
          <p:spPr>
            <a:xfrm flipH="1">
              <a:off x="1743364" y="2438400"/>
              <a:ext cx="5571836" cy="156787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1932120" y="3540493"/>
            <a:ext cx="5460339" cy="1513214"/>
            <a:chOff x="1752600" y="3211871"/>
            <a:chExt cx="4953000" cy="1372760"/>
          </a:xfrm>
        </p:grpSpPr>
        <p:cxnSp>
          <p:nvCxnSpPr>
            <p:cNvPr id="44" name="Straight Connector 43"/>
            <p:cNvCxnSpPr>
              <a:stCxn id="6" idx="1"/>
              <a:endCxn id="10" idx="0"/>
            </p:cNvCxnSpPr>
            <p:nvPr/>
          </p:nvCxnSpPr>
          <p:spPr>
            <a:xfrm flipH="1" flipV="1">
              <a:off x="3086100" y="3352800"/>
              <a:ext cx="3619500" cy="123183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10" idx="0"/>
            </p:cNvCxnSpPr>
            <p:nvPr/>
          </p:nvCxnSpPr>
          <p:spPr>
            <a:xfrm flipH="1" flipV="1">
              <a:off x="1753419" y="3211871"/>
              <a:ext cx="1332681" cy="14092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6" idx="1"/>
              <a:endCxn id="10" idx="4"/>
            </p:cNvCxnSpPr>
            <p:nvPr/>
          </p:nvCxnSpPr>
          <p:spPr>
            <a:xfrm flipH="1" flipV="1">
              <a:off x="3086100" y="3886200"/>
              <a:ext cx="3619500" cy="69843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10" idx="4"/>
            </p:cNvCxnSpPr>
            <p:nvPr/>
          </p:nvCxnSpPr>
          <p:spPr>
            <a:xfrm flipH="1" flipV="1">
              <a:off x="1752600" y="3352800"/>
              <a:ext cx="1333500" cy="5334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6" idx="1"/>
            </p:cNvCxnSpPr>
            <p:nvPr/>
          </p:nvCxnSpPr>
          <p:spPr>
            <a:xfrm flipH="1" flipV="1">
              <a:off x="1752600" y="3276600"/>
              <a:ext cx="4953000" cy="130803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1915319" y="3449452"/>
            <a:ext cx="6149181" cy="2178306"/>
            <a:chOff x="1737360" y="3129280"/>
            <a:chExt cx="5577840" cy="1976120"/>
          </a:xfrm>
        </p:grpSpPr>
        <p:cxnSp>
          <p:nvCxnSpPr>
            <p:cNvPr id="35" name="Straight Connector 34"/>
            <p:cNvCxnSpPr>
              <a:stCxn id="6" idx="2"/>
              <a:endCxn id="10" idx="4"/>
            </p:cNvCxnSpPr>
            <p:nvPr/>
          </p:nvCxnSpPr>
          <p:spPr>
            <a:xfrm flipH="1" flipV="1">
              <a:off x="3086100" y="3886200"/>
              <a:ext cx="4229100" cy="1219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6" idx="2"/>
              <a:endCxn id="10" idx="0"/>
            </p:cNvCxnSpPr>
            <p:nvPr/>
          </p:nvCxnSpPr>
          <p:spPr>
            <a:xfrm flipH="1" flipV="1">
              <a:off x="3086100" y="3352800"/>
              <a:ext cx="4229100" cy="1752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10" idx="4"/>
            </p:cNvCxnSpPr>
            <p:nvPr/>
          </p:nvCxnSpPr>
          <p:spPr>
            <a:xfrm flipH="1" flipV="1">
              <a:off x="1737360" y="3149600"/>
              <a:ext cx="1348740" cy="736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10" idx="0"/>
            </p:cNvCxnSpPr>
            <p:nvPr/>
          </p:nvCxnSpPr>
          <p:spPr>
            <a:xfrm flipH="1" flipV="1">
              <a:off x="1737360" y="3129280"/>
              <a:ext cx="1348740" cy="22352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6" idx="2"/>
            </p:cNvCxnSpPr>
            <p:nvPr/>
          </p:nvCxnSpPr>
          <p:spPr>
            <a:xfrm flipH="1" flipV="1">
              <a:off x="1753419" y="3146323"/>
              <a:ext cx="5561781" cy="19590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val 9"/>
          <p:cNvSpPr/>
          <p:nvPr/>
        </p:nvSpPr>
        <p:spPr>
          <a:xfrm>
            <a:off x="3276203" y="3695841"/>
            <a:ext cx="252016" cy="587975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21" name="Up Arrow 20"/>
          <p:cNvSpPr/>
          <p:nvPr/>
        </p:nvSpPr>
        <p:spPr>
          <a:xfrm flipV="1">
            <a:off x="1428089" y="3443853"/>
            <a:ext cx="431923" cy="944733"/>
          </a:xfrm>
          <a:prstGeom prst="upArrow">
            <a:avLst>
              <a:gd name="adj1" fmla="val 16567"/>
              <a:gd name="adj2" fmla="val 176036"/>
            </a:avLst>
          </a:prstGeom>
          <a:solidFill>
            <a:srgbClr val="0080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116566" y="1427939"/>
            <a:ext cx="1263605" cy="339536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dirty="0" smtClean="0">
                <a:latin typeface="+mn-lt"/>
              </a:rPr>
              <a:t>Focal Plane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9404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8064500" y="1595931"/>
            <a:ext cx="0" cy="4955787"/>
          </a:xfrm>
          <a:prstGeom prst="line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Lens Model</a:t>
            </a:r>
            <a:endParaRPr lang="en-US" dirty="0"/>
          </a:p>
        </p:txBody>
      </p:sp>
      <p:sp>
        <p:nvSpPr>
          <p:cNvPr id="6" name="Up Arrow 5"/>
          <p:cNvSpPr/>
          <p:nvPr/>
        </p:nvSpPr>
        <p:spPr>
          <a:xfrm>
            <a:off x="7392459" y="2687884"/>
            <a:ext cx="1344083" cy="2939874"/>
          </a:xfrm>
          <a:prstGeom prst="upArrow">
            <a:avLst>
              <a:gd name="adj1" fmla="val 16567"/>
              <a:gd name="adj2" fmla="val 176036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8064500" y="2183906"/>
            <a:ext cx="0" cy="40318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3402211" y="2687885"/>
            <a:ext cx="4662289" cy="1595931"/>
            <a:chOff x="3086100" y="2438400"/>
            <a:chExt cx="4229100" cy="1447800"/>
          </a:xfrm>
        </p:grpSpPr>
        <p:cxnSp>
          <p:nvCxnSpPr>
            <p:cNvPr id="17" name="Straight Connector 16"/>
            <p:cNvCxnSpPr>
              <a:stCxn id="6" idx="0"/>
              <a:endCxn id="10" idx="0"/>
            </p:cNvCxnSpPr>
            <p:nvPr/>
          </p:nvCxnSpPr>
          <p:spPr>
            <a:xfrm flipH="1">
              <a:off x="3086100" y="2438400"/>
              <a:ext cx="4229100" cy="9144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6" idx="0"/>
              <a:endCxn id="10" idx="4"/>
            </p:cNvCxnSpPr>
            <p:nvPr/>
          </p:nvCxnSpPr>
          <p:spPr>
            <a:xfrm flipH="1">
              <a:off x="3086100" y="2438400"/>
              <a:ext cx="4229100" cy="1447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6" idx="0"/>
            </p:cNvCxnSpPr>
            <p:nvPr/>
          </p:nvCxnSpPr>
          <p:spPr>
            <a:xfrm flipH="1">
              <a:off x="3124200" y="2438400"/>
              <a:ext cx="4191000" cy="1219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3402211" y="3695841"/>
            <a:ext cx="4668403" cy="1549242"/>
            <a:chOff x="3086100" y="3352800"/>
            <a:chExt cx="4234646" cy="1405444"/>
          </a:xfrm>
        </p:grpSpPr>
        <p:cxnSp>
          <p:nvCxnSpPr>
            <p:cNvPr id="44" name="Straight Connector 43"/>
            <p:cNvCxnSpPr>
              <a:endCxn id="10" idx="0"/>
            </p:cNvCxnSpPr>
            <p:nvPr/>
          </p:nvCxnSpPr>
          <p:spPr>
            <a:xfrm flipH="1" flipV="1">
              <a:off x="3086100" y="3352800"/>
              <a:ext cx="4229100" cy="139435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endCxn id="10" idx="4"/>
            </p:cNvCxnSpPr>
            <p:nvPr/>
          </p:nvCxnSpPr>
          <p:spPr>
            <a:xfrm flipH="1" flipV="1">
              <a:off x="3086100" y="3886200"/>
              <a:ext cx="4234646" cy="87204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3091249" y="3640438"/>
              <a:ext cx="4227495" cy="111467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3402211" y="3695841"/>
            <a:ext cx="4662289" cy="1931917"/>
            <a:chOff x="3086100" y="3352800"/>
            <a:chExt cx="4229100" cy="1752600"/>
          </a:xfrm>
        </p:grpSpPr>
        <p:cxnSp>
          <p:nvCxnSpPr>
            <p:cNvPr id="35" name="Straight Connector 34"/>
            <p:cNvCxnSpPr>
              <a:stCxn id="6" idx="2"/>
              <a:endCxn id="10" idx="4"/>
            </p:cNvCxnSpPr>
            <p:nvPr/>
          </p:nvCxnSpPr>
          <p:spPr>
            <a:xfrm flipH="1" flipV="1">
              <a:off x="3086100" y="3886200"/>
              <a:ext cx="4229100" cy="1219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6" idx="2"/>
              <a:endCxn id="10" idx="0"/>
            </p:cNvCxnSpPr>
            <p:nvPr/>
          </p:nvCxnSpPr>
          <p:spPr>
            <a:xfrm flipH="1" flipV="1">
              <a:off x="3086100" y="3352800"/>
              <a:ext cx="4229100" cy="1752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6" idx="2"/>
            </p:cNvCxnSpPr>
            <p:nvPr/>
          </p:nvCxnSpPr>
          <p:spPr>
            <a:xfrm flipH="1" flipV="1">
              <a:off x="3124200" y="3657600"/>
              <a:ext cx="4191000" cy="1447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val 9"/>
          <p:cNvSpPr/>
          <p:nvPr/>
        </p:nvSpPr>
        <p:spPr>
          <a:xfrm>
            <a:off x="3276203" y="3695841"/>
            <a:ext cx="252016" cy="587975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116566" y="1427939"/>
            <a:ext cx="1263605" cy="339536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dirty="0" smtClean="0">
                <a:latin typeface="+mn-lt"/>
              </a:rPr>
              <a:t>Focal Plane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2288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Ray Traced DOF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Move image plane out to focal plane</a:t>
            </a:r>
          </a:p>
          <a:p>
            <a:r>
              <a:rPr lang="en-US" dirty="0" smtClean="0"/>
              <a:t>Jitter start position within lens aperture</a:t>
            </a:r>
          </a:p>
          <a:p>
            <a:pPr lvl="1"/>
            <a:r>
              <a:rPr lang="en-US" dirty="0" smtClean="0"/>
              <a:t>Smaller aperture = closer to pinhole</a:t>
            </a:r>
          </a:p>
          <a:p>
            <a:pPr lvl="1"/>
            <a:r>
              <a:rPr lang="en-US" dirty="0" smtClean="0"/>
              <a:t>Larger aperture = more DOF blur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731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Computing  Viewing Rays</a:t>
            </a:r>
          </a:p>
        </p:txBody>
      </p:sp>
      <p:sp>
        <p:nvSpPr>
          <p:cNvPr id="53862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600" dirty="0"/>
              <a:t>Parametric ray</a:t>
            </a:r>
          </a:p>
          <a:p>
            <a:pPr marL="575963" lvl="1" indent="0">
              <a:lnSpc>
                <a:spcPct val="90000"/>
              </a:lnSpc>
              <a:buNone/>
            </a:pPr>
            <a:r>
              <a:rPr lang="en-US" sz="2200" b="1" dirty="0"/>
              <a:t> </a:t>
            </a:r>
            <a:endParaRPr lang="en-US" sz="2200" dirty="0"/>
          </a:p>
          <a:p>
            <a:pPr>
              <a:lnSpc>
                <a:spcPct val="90000"/>
              </a:lnSpc>
            </a:pPr>
            <a:r>
              <a:rPr lang="en-US" sz="2600" dirty="0"/>
              <a:t>Camera frame</a:t>
            </a:r>
          </a:p>
          <a:p>
            <a:pPr marL="575963" lvl="1" indent="0">
              <a:lnSpc>
                <a:spcPct val="90000"/>
              </a:lnSpc>
              <a:buNone/>
            </a:pPr>
            <a:r>
              <a:rPr lang="en-US" sz="2200" dirty="0"/>
              <a:t>   : eye point</a:t>
            </a:r>
          </a:p>
          <a:p>
            <a:pPr marL="575963" lvl="1" indent="0">
              <a:lnSpc>
                <a:spcPct val="90000"/>
              </a:lnSpc>
              <a:buNone/>
            </a:pPr>
            <a:r>
              <a:rPr lang="en-US" sz="2200" dirty="0"/>
              <a:t>          : basis vectors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right, up, </a:t>
            </a:r>
            <a:r>
              <a:rPr lang="en-US" sz="2200" b="1" dirty="0"/>
              <a:t>backward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Right hand rule!</a:t>
            </a:r>
          </a:p>
          <a:p>
            <a:pPr>
              <a:lnSpc>
                <a:spcPct val="90000"/>
              </a:lnSpc>
            </a:pPr>
            <a:r>
              <a:rPr lang="en-US" sz="2600" dirty="0"/>
              <a:t>Screen position</a:t>
            </a:r>
          </a:p>
          <a:p>
            <a:pPr marL="575963" lvl="1" indent="0">
              <a:lnSpc>
                <a:spcPct val="90000"/>
              </a:lnSpc>
              <a:buNone/>
            </a:pPr>
            <a:r>
              <a:rPr lang="en-US" dirty="0"/>
              <a:t> </a:t>
            </a:r>
          </a:p>
          <a:p>
            <a:pPr marL="575963" lvl="1" indent="0">
              <a:lnSpc>
                <a:spcPct val="90000"/>
              </a:lnSpc>
              <a:buNone/>
            </a:pPr>
            <a:r>
              <a:rPr lang="en-US" b="1" dirty="0"/>
              <a:t> </a:t>
            </a:r>
          </a:p>
          <a:p>
            <a:pPr marL="575963" lvl="1" indent="0">
              <a:lnSpc>
                <a:spcPct val="90000"/>
              </a:lnSpc>
              <a:buNone/>
            </a:pPr>
            <a:r>
              <a:rPr lang="en-US" b="1" dirty="0"/>
              <a:t> </a:t>
            </a:r>
          </a:p>
        </p:txBody>
      </p:sp>
      <p:pic>
        <p:nvPicPr>
          <p:cNvPr id="11" name="Content Placeholder 10" descr="rayview.pd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31" b="-18531"/>
          <a:stretch>
            <a:fillRect/>
          </a:stretch>
        </p:blipFill>
        <p:spPr>
          <a:xfrm>
            <a:off x="5124450" y="1763713"/>
            <a:ext cx="4452938" cy="4989512"/>
          </a:xfr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13" y="2255837"/>
            <a:ext cx="2235200" cy="3048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13" y="3081338"/>
            <a:ext cx="190500" cy="2413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13" y="3429811"/>
            <a:ext cx="800100" cy="2921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76" y="4910137"/>
            <a:ext cx="3314700" cy="3175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76" y="5265738"/>
            <a:ext cx="3403600" cy="3429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76" y="5697537"/>
            <a:ext cx="29210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218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Calculating Intersections</a:t>
            </a:r>
          </a:p>
        </p:txBody>
      </p:sp>
      <p:sp>
        <p:nvSpPr>
          <p:cNvPr id="4894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Define ray parametrically</a:t>
            </a:r>
            <a:r>
              <a:rPr lang="en-US" dirty="0" smtClean="0"/>
              <a:t>:</a:t>
            </a:r>
          </a:p>
          <a:p>
            <a:pPr lvl="1"/>
            <a:endParaRPr lang="en-US" dirty="0" smtClean="0"/>
          </a:p>
          <a:p>
            <a:pPr marL="575963" lvl="1" indent="0">
              <a:buNone/>
            </a:pPr>
            <a:r>
              <a:rPr lang="en-US" dirty="0" smtClean="0"/>
              <a:t> </a:t>
            </a:r>
          </a:p>
          <a:p>
            <a:pPr marL="575963" lvl="1" indent="0">
              <a:buNone/>
            </a:pPr>
            <a:endParaRPr lang="en-US" dirty="0"/>
          </a:p>
          <a:p>
            <a:r>
              <a:rPr lang="en-US" dirty="0" smtClean="0"/>
              <a:t>If                   is </a:t>
            </a:r>
            <a:r>
              <a:rPr lang="en-US" dirty="0"/>
              <a:t>center of projection </a:t>
            </a:r>
            <a:r>
              <a:rPr lang="en-US" dirty="0" smtClean="0"/>
              <a:t>and</a:t>
            </a:r>
            <a:br>
              <a:rPr lang="en-US" dirty="0" smtClean="0"/>
            </a:br>
            <a:r>
              <a:rPr lang="en-US" dirty="0" smtClean="0"/>
              <a:t>is </a:t>
            </a:r>
            <a:r>
              <a:rPr lang="en-US" dirty="0"/>
              <a:t>center of pixel, </a:t>
            </a:r>
            <a:r>
              <a:rPr lang="en-US" dirty="0" smtClean="0"/>
              <a:t>then</a:t>
            </a:r>
          </a:p>
          <a:p>
            <a:pPr marL="575963" lvl="1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: </a:t>
            </a:r>
            <a:r>
              <a:rPr lang="en-US" dirty="0"/>
              <a:t>points between those locations </a:t>
            </a:r>
            <a:endParaRPr lang="en-US" dirty="0" smtClean="0"/>
          </a:p>
          <a:p>
            <a:pPr marL="575963" lvl="1" indent="0">
              <a:buNone/>
            </a:pPr>
            <a:r>
              <a:rPr lang="en-US" dirty="0"/>
              <a:t> </a:t>
            </a:r>
            <a:r>
              <a:rPr lang="en-US" dirty="0" smtClean="0"/>
              <a:t>        : </a:t>
            </a:r>
            <a:r>
              <a:rPr lang="en-US" dirty="0"/>
              <a:t>points behind viewer </a:t>
            </a:r>
            <a:endParaRPr lang="en-US" dirty="0" smtClean="0"/>
          </a:p>
          <a:p>
            <a:pPr marL="575963" lvl="1" indent="0">
              <a:buNone/>
            </a:pPr>
            <a:r>
              <a:rPr lang="en-US" dirty="0"/>
              <a:t> </a:t>
            </a:r>
            <a:r>
              <a:rPr lang="en-US" dirty="0" smtClean="0"/>
              <a:t>        : </a:t>
            </a:r>
            <a:r>
              <a:rPr lang="en-US" dirty="0"/>
              <a:t>points beyond view window </a:t>
            </a: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660" y="3990163"/>
            <a:ext cx="1803400" cy="4445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913" y="4021137"/>
            <a:ext cx="1803400" cy="4445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13" y="6154737"/>
            <a:ext cx="800100" cy="2921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13" y="5621337"/>
            <a:ext cx="812800" cy="2921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13" y="5126038"/>
            <a:ext cx="1447800" cy="3302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13" y="2332038"/>
            <a:ext cx="4965700" cy="4064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12" y="2727307"/>
            <a:ext cx="4813300" cy="4064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13" y="3155971"/>
            <a:ext cx="47625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47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Ray-Sphere Intersection</a:t>
            </a:r>
          </a:p>
        </p:txBody>
      </p:sp>
      <p:sp>
        <p:nvSpPr>
          <p:cNvPr id="541699" name="Rectangle 3"/>
          <p:cNvSpPr>
            <a:spLocks noGrp="1" noChangeArrowheads="1"/>
          </p:cNvSpPr>
          <p:nvPr>
            <p:ph idx="1"/>
          </p:nvPr>
        </p:nvSpPr>
        <p:spPr>
          <a:xfrm>
            <a:off x="503238" y="1765301"/>
            <a:ext cx="9069388" cy="544353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Sphere in vector </a:t>
            </a:r>
            <a:r>
              <a:rPr lang="en-US" dirty="0" smtClean="0"/>
              <a:t>form</a:t>
            </a:r>
            <a:br>
              <a:rPr lang="en-US" dirty="0" smtClean="0"/>
            </a:br>
            <a:endParaRPr lang="en-US" dirty="0"/>
          </a:p>
          <a:p>
            <a:pPr>
              <a:lnSpc>
                <a:spcPct val="90000"/>
              </a:lnSpc>
            </a:pPr>
            <a:r>
              <a:rPr lang="en-US" dirty="0" smtClean="0"/>
              <a:t>Ray</a:t>
            </a:r>
            <a:br>
              <a:rPr lang="en-US" dirty="0" smtClean="0"/>
            </a:br>
            <a:r>
              <a:rPr lang="en-US" b="1" dirty="0" smtClean="0"/>
              <a:t> 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Intersection </a:t>
            </a:r>
            <a:r>
              <a:rPr lang="en-US" dirty="0" smtClean="0"/>
              <a:t>when </a:t>
            </a:r>
            <a:endParaRPr lang="en-US" dirty="0"/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13" y="2408236"/>
            <a:ext cx="4914900" cy="457201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13" y="3398837"/>
            <a:ext cx="2171700" cy="4826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12" y="4465637"/>
            <a:ext cx="1384300" cy="355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712" y="6332537"/>
            <a:ext cx="5829300" cy="952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712" y="4926012"/>
            <a:ext cx="5003800" cy="381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1712" y="5411787"/>
            <a:ext cx="3848100" cy="381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712" y="5913437"/>
            <a:ext cx="49276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726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1699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Ray-Polygon Intersection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Given ray and plane containing polygon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What is ray/plane intersection?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Is intersection point inside polygon?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413" y="4351337"/>
            <a:ext cx="4076700" cy="4191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513" y="5049837"/>
            <a:ext cx="2057400" cy="7112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13" y="3119437"/>
            <a:ext cx="2921000" cy="3556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13" y="2446336"/>
            <a:ext cx="1714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22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Ray-Triangle Intersection</a:t>
            </a:r>
          </a:p>
        </p:txBody>
      </p:sp>
      <p:sp>
        <p:nvSpPr>
          <p:cNvPr id="542723" name="Rectangle 1027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sz="2600" dirty="0"/>
              <a:t>Intersection of ray with </a:t>
            </a:r>
            <a:r>
              <a:rPr lang="en-US" sz="2600" i="1" dirty="0" err="1"/>
              <a:t>barycentric</a:t>
            </a:r>
            <a:r>
              <a:rPr lang="en-US" sz="2600" dirty="0"/>
              <a:t> triangle</a:t>
            </a:r>
          </a:p>
          <a:p>
            <a:pPr>
              <a:lnSpc>
                <a:spcPct val="90000"/>
              </a:lnSpc>
            </a:pPr>
            <a:endParaRPr lang="en-US" sz="2600" dirty="0"/>
          </a:p>
          <a:p>
            <a:pPr>
              <a:lnSpc>
                <a:spcPct val="90000"/>
              </a:lnSpc>
            </a:pPr>
            <a:endParaRPr lang="en-US" sz="2600" dirty="0"/>
          </a:p>
          <a:p>
            <a:pPr lvl="1">
              <a:lnSpc>
                <a:spcPct val="90000"/>
              </a:lnSpc>
            </a:pPr>
            <a:r>
              <a:rPr lang="en-US" sz="2200" dirty="0"/>
              <a:t>In triangle if </a:t>
            </a:r>
            <a:r>
              <a:rPr lang="en-US" sz="2200" dirty="0">
                <a:sym typeface="Symbol" charset="0"/>
              </a:rPr>
              <a:t> &gt; 0,  &gt; 0, +  &lt; 1</a:t>
            </a:r>
          </a:p>
          <a:p>
            <a:pPr lvl="1">
              <a:lnSpc>
                <a:spcPct val="90000"/>
              </a:lnSpc>
            </a:pPr>
            <a:endParaRPr lang="en-US" sz="2200" dirty="0">
              <a:sym typeface="Symbol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 err="1">
                <a:latin typeface="Courier" charset="0"/>
              </a:rPr>
              <a:t>boolean</a:t>
            </a:r>
            <a:r>
              <a:rPr lang="en-US" sz="2000" dirty="0">
                <a:latin typeface="Courier" charset="0"/>
              </a:rPr>
              <a:t> </a:t>
            </a:r>
            <a:r>
              <a:rPr lang="en-US" sz="2000" dirty="0" err="1">
                <a:latin typeface="Courier" charset="0"/>
              </a:rPr>
              <a:t>raytri</a:t>
            </a:r>
            <a:r>
              <a:rPr lang="en-US" sz="2000" dirty="0">
                <a:latin typeface="Courier" charset="0"/>
              </a:rPr>
              <a:t> (ray r, vector p0, </a:t>
            </a:r>
            <a:r>
              <a:rPr lang="en-US" sz="2000" dirty="0" smtClean="0">
                <a:latin typeface="Courier" charset="0"/>
              </a:rPr>
              <a:t>p1</a:t>
            </a:r>
            <a:r>
              <a:rPr lang="en-US" sz="2000" dirty="0">
                <a:latin typeface="Courier" charset="0"/>
              </a:rPr>
              <a:t>, </a:t>
            </a:r>
            <a:r>
              <a:rPr lang="en-US" sz="2000" dirty="0" smtClean="0">
                <a:latin typeface="Courier" charset="0"/>
              </a:rPr>
              <a:t>p2, interval </a:t>
            </a:r>
            <a:r>
              <a:rPr lang="en-US" sz="2000" dirty="0">
                <a:latin typeface="Courier" charset="0"/>
              </a:rPr>
              <a:t>[t</a:t>
            </a:r>
            <a:r>
              <a:rPr lang="en-US" sz="2000" baseline="-25000" dirty="0">
                <a:latin typeface="Courier" charset="0"/>
              </a:rPr>
              <a:t>0</a:t>
            </a:r>
            <a:r>
              <a:rPr lang="en-US" sz="2000" dirty="0">
                <a:latin typeface="Courier" charset="0"/>
              </a:rPr>
              <a:t>,t</a:t>
            </a:r>
            <a:r>
              <a:rPr lang="en-US" sz="2000" baseline="-25000" dirty="0">
                <a:latin typeface="Courier" charset="0"/>
              </a:rPr>
              <a:t>1</a:t>
            </a:r>
            <a:r>
              <a:rPr lang="en-US" sz="2000" dirty="0">
                <a:latin typeface="Courier" charset="0"/>
              </a:rPr>
              <a:t>] </a:t>
            </a:r>
            <a:r>
              <a:rPr lang="en-US" sz="2000" dirty="0" smtClean="0">
                <a:latin typeface="Courier" charset="0"/>
              </a:rPr>
              <a:t>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 smtClean="0">
                <a:latin typeface="Courier" charset="0"/>
              </a:rPr>
              <a:t>{</a:t>
            </a:r>
            <a:r>
              <a:rPr lang="en-US" sz="2000" dirty="0" smtClean="0">
                <a:solidFill>
                  <a:schemeClr val="tx2"/>
                </a:solidFill>
                <a:latin typeface="Courier" charset="0"/>
              </a:rPr>
              <a:t>    </a:t>
            </a:r>
            <a:endParaRPr lang="en-US" sz="2000" dirty="0">
              <a:solidFill>
                <a:schemeClr val="tx2"/>
              </a:solidFill>
              <a:latin typeface="Courier" charset="0"/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000" dirty="0">
                <a:latin typeface="Courier" charset="0"/>
              </a:rPr>
              <a:t>compute t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000" dirty="0">
                <a:latin typeface="Courier" charset="0"/>
              </a:rPr>
              <a:t>if (( t &lt; t</a:t>
            </a:r>
            <a:r>
              <a:rPr lang="en-US" sz="2000" baseline="-25000" dirty="0">
                <a:latin typeface="Courier" charset="0"/>
              </a:rPr>
              <a:t>0</a:t>
            </a:r>
            <a:r>
              <a:rPr lang="en-US" sz="2000" dirty="0">
                <a:latin typeface="Courier" charset="0"/>
              </a:rPr>
              <a:t> ) or (t &gt; t</a:t>
            </a:r>
            <a:r>
              <a:rPr lang="en-US" sz="2000" baseline="-25000" dirty="0">
                <a:latin typeface="Courier" charset="0"/>
              </a:rPr>
              <a:t>1</a:t>
            </a:r>
            <a:r>
              <a:rPr lang="en-US" sz="2000" dirty="0">
                <a:latin typeface="Courier" charset="0"/>
              </a:rPr>
              <a:t>))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>
                <a:latin typeface="Courier" charset="0"/>
              </a:rPr>
              <a:t>        return ( false )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000" dirty="0">
                <a:latin typeface="Courier" charset="0"/>
              </a:rPr>
              <a:t>compute </a:t>
            </a:r>
            <a:r>
              <a:rPr lang="en-US" sz="2000" dirty="0">
                <a:latin typeface="Courier" charset="0"/>
                <a:sym typeface="Symbol" charset="0"/>
              </a:rPr>
              <a:t>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000" dirty="0">
                <a:latin typeface="Courier" charset="0"/>
              </a:rPr>
              <a:t>if ((</a:t>
            </a:r>
            <a:r>
              <a:rPr lang="en-US" sz="2000" dirty="0">
                <a:latin typeface="Courier" charset="0"/>
                <a:sym typeface="Symbol" charset="0"/>
              </a:rPr>
              <a:t></a:t>
            </a:r>
            <a:r>
              <a:rPr lang="en-US" sz="2000" dirty="0">
                <a:latin typeface="Courier" charset="0"/>
              </a:rPr>
              <a:t> &lt; 0 ) or (</a:t>
            </a:r>
            <a:r>
              <a:rPr lang="en-US" sz="2000" dirty="0">
                <a:latin typeface="Courier" charset="0"/>
                <a:sym typeface="Symbol" charset="0"/>
              </a:rPr>
              <a:t></a:t>
            </a:r>
            <a:r>
              <a:rPr lang="en-US" sz="2000" dirty="0">
                <a:latin typeface="Courier" charset="0"/>
              </a:rPr>
              <a:t> &gt; 1))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>
                <a:latin typeface="Courier" charset="0"/>
              </a:rPr>
              <a:t>        return ( false )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000" dirty="0">
                <a:latin typeface="Courier" charset="0"/>
              </a:rPr>
              <a:t>compute </a:t>
            </a:r>
            <a:r>
              <a:rPr lang="en-US" sz="2000" dirty="0">
                <a:latin typeface="Courier" charset="0"/>
                <a:sym typeface="Symbol" charset="0"/>
              </a:rPr>
              <a:t>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000" dirty="0">
                <a:latin typeface="Courier" charset="0"/>
              </a:rPr>
              <a:t>if ((</a:t>
            </a:r>
            <a:r>
              <a:rPr lang="en-US" sz="2000" dirty="0">
                <a:latin typeface="Courier" charset="0"/>
                <a:sym typeface="Symbol" charset="0"/>
              </a:rPr>
              <a:t></a:t>
            </a:r>
            <a:r>
              <a:rPr lang="en-US" sz="2000" dirty="0">
                <a:latin typeface="Courier" charset="0"/>
              </a:rPr>
              <a:t> &lt; 0 ) or (</a:t>
            </a:r>
            <a:r>
              <a:rPr lang="en-US" sz="2000" dirty="0">
                <a:latin typeface="Courier" charset="0"/>
                <a:sym typeface="Symbol" charset="0"/>
              </a:rPr>
              <a:t>+</a:t>
            </a:r>
            <a:r>
              <a:rPr lang="en-US" sz="2000" dirty="0" smtClean="0">
                <a:latin typeface="Courier" charset="0"/>
              </a:rPr>
              <a:t> </a:t>
            </a:r>
            <a:r>
              <a:rPr lang="en-US" sz="2000" dirty="0">
                <a:latin typeface="Courier" charset="0"/>
              </a:rPr>
              <a:t>&gt; 1))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>
                <a:latin typeface="Courier" charset="0"/>
              </a:rPr>
              <a:t>        return ( false )</a:t>
            </a:r>
            <a:r>
              <a:rPr lang="en-US" sz="2200" dirty="0">
                <a:latin typeface="Courier" charset="0"/>
              </a:rPr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200" dirty="0">
                <a:latin typeface="Courier" charset="0"/>
              </a:rPr>
              <a:t>   return true</a:t>
            </a:r>
            <a:endParaRPr lang="en-US" sz="2000" dirty="0">
              <a:latin typeface="Courier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>
                <a:latin typeface="Courier" charset="0"/>
              </a:rPr>
              <a:t>}</a:t>
            </a:r>
          </a:p>
          <a:p>
            <a:pPr lvl="1">
              <a:lnSpc>
                <a:spcPct val="90000"/>
              </a:lnSpc>
            </a:pPr>
            <a:endParaRPr lang="en-US" sz="2200" dirty="0">
              <a:sym typeface="Symbol" charset="0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13" y="2217737"/>
            <a:ext cx="45593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47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2345</TotalTime>
  <Words>884</Words>
  <Application>Microsoft Macintosh PowerPoint</Application>
  <PresentationFormat>Custom</PresentationFormat>
  <Paragraphs>250</Paragraphs>
  <Slides>45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1_Office Theme</vt:lpstr>
      <vt:lpstr>Office Theme</vt:lpstr>
      <vt:lpstr>Basic Ray Tracing</vt:lpstr>
      <vt:lpstr>Visibility Problem</vt:lpstr>
      <vt:lpstr>Raytracing</vt:lpstr>
      <vt:lpstr>View</vt:lpstr>
      <vt:lpstr>Computing  Viewing Rays</vt:lpstr>
      <vt:lpstr>Calculating Intersections</vt:lpstr>
      <vt:lpstr>Ray-Sphere Intersection</vt:lpstr>
      <vt:lpstr>Ray-Polygon Intersection</vt:lpstr>
      <vt:lpstr>Ray-Triangle Intersection</vt:lpstr>
      <vt:lpstr>Point in Polygon?</vt:lpstr>
      <vt:lpstr>Point in Polygon?</vt:lpstr>
      <vt:lpstr>What happens?</vt:lpstr>
      <vt:lpstr>Raytracing Characteristics</vt:lpstr>
      <vt:lpstr>Basic Concepts</vt:lpstr>
      <vt:lpstr>Lambert’s Law</vt:lpstr>
      <vt:lpstr>Lambert’s Law</vt:lpstr>
      <vt:lpstr>Ambient light</vt:lpstr>
      <vt:lpstr>Combined Model</vt:lpstr>
      <vt:lpstr>Shadows</vt:lpstr>
      <vt:lpstr>Ray Traced Shadows</vt:lpstr>
      <vt:lpstr>Mirror Reflection</vt:lpstr>
      <vt:lpstr>Ray Tracing Reflection</vt:lpstr>
      <vt:lpstr>Calculating Reflection Vector</vt:lpstr>
      <vt:lpstr>Ray Traced Reflection</vt:lpstr>
      <vt:lpstr>Specular vs. Mirror Reflection</vt:lpstr>
      <vt:lpstr>H vector</vt:lpstr>
      <vt:lpstr>Combined Specular &amp; Mirror</vt:lpstr>
      <vt:lpstr>Refraction</vt:lpstr>
      <vt:lpstr>PowerPoint Presentation</vt:lpstr>
      <vt:lpstr>Top</vt:lpstr>
      <vt:lpstr>Front</vt:lpstr>
      <vt:lpstr>Calculating Refraction Vector</vt:lpstr>
      <vt:lpstr>Calculating Refraction Vector</vt:lpstr>
      <vt:lpstr>Calculating Refraction Vector</vt:lpstr>
      <vt:lpstr>Alpha blending</vt:lpstr>
      <vt:lpstr>Refraction and a</vt:lpstr>
      <vt:lpstr>Full Ray-Tracing</vt:lpstr>
      <vt:lpstr>Motion Blur</vt:lpstr>
      <vt:lpstr>Ray Traced Motion Blur</vt:lpstr>
      <vt:lpstr>Depth of Field</vt:lpstr>
      <vt:lpstr>Pinhole Lens</vt:lpstr>
      <vt:lpstr>Lens Model</vt:lpstr>
      <vt:lpstr>Real Lens</vt:lpstr>
      <vt:lpstr>Lens Model</vt:lpstr>
      <vt:lpstr>Ray Traced DOF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Graphics Overview</dc:title>
  <dc:creator>Dan</dc:creator>
  <cp:lastModifiedBy>Marc Olano</cp:lastModifiedBy>
  <cp:revision>51</cp:revision>
  <dcterms:modified xsi:type="dcterms:W3CDTF">2014-02-18T20:24:58Z</dcterms:modified>
</cp:coreProperties>
</file>