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438" r:id="rId3"/>
    <p:sldId id="399" r:id="rId4"/>
    <p:sldId id="416" r:id="rId5"/>
    <p:sldId id="417" r:id="rId6"/>
    <p:sldId id="437" r:id="rId7"/>
    <p:sldId id="325" r:id="rId8"/>
    <p:sldId id="258" r:id="rId9"/>
    <p:sldId id="259" r:id="rId10"/>
    <p:sldId id="290" r:id="rId11"/>
    <p:sldId id="289" r:id="rId12"/>
    <p:sldId id="443" r:id="rId13"/>
    <p:sldId id="321" r:id="rId14"/>
    <p:sldId id="440" r:id="rId15"/>
    <p:sldId id="441" r:id="rId16"/>
    <p:sldId id="439" r:id="rId17"/>
    <p:sldId id="442" r:id="rId18"/>
    <p:sldId id="436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53" autoAdjust="0"/>
    <p:restoredTop sz="94660"/>
  </p:normalViewPr>
  <p:slideViewPr>
    <p:cSldViewPr>
      <p:cViewPr>
        <p:scale>
          <a:sx n="85" d="100"/>
          <a:sy n="85" d="100"/>
        </p:scale>
        <p:origin x="-344" y="-80"/>
      </p:cViewPr>
      <p:guideLst>
        <p:guide orient="horz" pos="1056"/>
        <p:guide pos="2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0DB4E27-256F-FE4E-968B-6DDDC1F89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58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8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8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3EF7012-0205-B145-B617-1F5FAA846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73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AE5E4B-1F56-FE4D-813F-5A45662C32AC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B23DDD-8044-3243-8A37-5263C3B59016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8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577BC6-1BBB-D443-A868-699488BC53DA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7772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72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5980C8-0068-D249-BB14-4A55435B445C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778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E27981-7187-3D45-81E3-309BE9D0A786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7926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92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5589D6-6888-7045-A709-40E7B5D12878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78029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802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DB5B40-52D6-A342-97EF-53B40356EC98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7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7BE179-7B7B-DF4A-838F-C1577ACFBF86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7785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78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EFE49A-679D-1245-9193-FF6465EE4457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07250A-D4FD-8F4C-90BC-D8AD6791868D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1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89EBB-B313-A642-8FA5-31765EB65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8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F711D-A261-E640-9A2A-408A5910E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22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8B549-39D0-6F44-9AB2-44AC76718B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10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4C74B-AE70-9041-9C97-49FEE725E1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4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AB19D-609C-4F44-8A48-EC7115458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35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EEB7E-B451-2F44-921B-0DBBB5C7B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1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CE874-1724-E44D-A1EF-4A5E20564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0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40517-4663-F044-8093-4C54A1E6D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63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B1941-D484-D446-89D7-72B5EBD84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83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D1F99-5420-0D45-BA48-263E5F39D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6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FA774-5E48-2C4E-9B10-213CE48BE5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9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B348721-6C7E-A84A-B9A0-CEBC41F92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Relationship Id="rId3" Type="http://schemas.openxmlformats.org/officeDocument/2006/relationships/image" Target="../media/image10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Relationship Id="rId3" Type="http://schemas.openxmlformats.org/officeDocument/2006/relationships/image" Target="../media/image1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4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4" Type="http://schemas.openxmlformats.org/officeDocument/2006/relationships/image" Target="../media/image18.emf"/><Relationship Id="rId5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Graphics Pipeline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dirty="0" smtClean="0">
                <a:ea typeface="+mj-ea"/>
                <a:cs typeface="+mj-cs"/>
              </a:rPr>
              <a:t>Rasterization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tx2"/>
                </a:solidFill>
                <a:latin typeface="Calibri" charset="0"/>
              </a:rPr>
              <a:t>CMSC 435/634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Scanning Rectangles (2)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5029200"/>
            <a:ext cx="7772400" cy="137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for ( y from y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</a:t>
            </a:r>
            <a:r>
              <a:rPr lang="en-US" sz="2400" dirty="0" smtClean="0">
                <a:latin typeface="Courier" charset="0"/>
              </a:rPr>
              <a:t>y</a:t>
            </a:r>
            <a:r>
              <a:rPr lang="en-US" sz="2400" baseline="-25000" dirty="0" smtClean="0">
                <a:latin typeface="Courier" charset="0"/>
              </a:rPr>
              <a:t>1</a:t>
            </a:r>
            <a:r>
              <a:rPr lang="en-US" sz="2400" dirty="0" smtClean="0">
                <a:latin typeface="Courier" charset="0"/>
              </a:rPr>
              <a:t> </a:t>
            </a:r>
            <a:r>
              <a:rPr lang="en-US" sz="24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for ( x from x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</a:t>
            </a:r>
            <a:r>
              <a:rPr lang="en-US" sz="2400" dirty="0" smtClean="0">
                <a:latin typeface="Courier" charset="0"/>
              </a:rPr>
              <a:t>x</a:t>
            </a:r>
            <a:r>
              <a:rPr lang="en-US" sz="2400" baseline="-25000" dirty="0" smtClean="0">
                <a:latin typeface="Courier" charset="0"/>
              </a:rPr>
              <a:t>1</a:t>
            </a:r>
            <a:r>
              <a:rPr lang="en-US" sz="2400" dirty="0" smtClean="0">
                <a:latin typeface="Courier" charset="0"/>
              </a:rPr>
              <a:t> </a:t>
            </a:r>
            <a:r>
              <a:rPr lang="en-US" sz="24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   Write Pixel (x, </a:t>
            </a:r>
            <a:r>
              <a:rPr lang="en-US" sz="2400" dirty="0" smtClean="0">
                <a:latin typeface="Courier" charset="0"/>
              </a:rPr>
              <a:t>y)</a:t>
            </a:r>
            <a:endParaRPr lang="en-US" sz="2400" dirty="0">
              <a:latin typeface="Courier" charset="0"/>
            </a:endParaRPr>
          </a:p>
        </p:txBody>
      </p:sp>
      <p:pic>
        <p:nvPicPr>
          <p:cNvPr id="61443" name="Picture 6" descr="scan1-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676400"/>
            <a:ext cx="30480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Scanning Rectangles (3)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5029200"/>
            <a:ext cx="7772400" cy="137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for ( y from y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</a:t>
            </a:r>
            <a:r>
              <a:rPr lang="en-US" sz="2400" dirty="0" smtClean="0">
                <a:latin typeface="Courier" charset="0"/>
              </a:rPr>
              <a:t>y</a:t>
            </a:r>
            <a:r>
              <a:rPr lang="en-US" sz="2400" baseline="-25000" dirty="0" smtClean="0">
                <a:latin typeface="Courier" charset="0"/>
              </a:rPr>
              <a:t>1</a:t>
            </a:r>
            <a:r>
              <a:rPr lang="en-US" sz="2400" dirty="0" smtClean="0">
                <a:latin typeface="Courier" charset="0"/>
              </a:rPr>
              <a:t> </a:t>
            </a:r>
            <a:r>
              <a:rPr lang="en-US" sz="24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for ( x from x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</a:t>
            </a:r>
            <a:r>
              <a:rPr lang="en-US" sz="2400" dirty="0" smtClean="0">
                <a:latin typeface="Courier" charset="0"/>
              </a:rPr>
              <a:t>x</a:t>
            </a:r>
            <a:r>
              <a:rPr lang="en-US" sz="2400" baseline="-25000" dirty="0" smtClean="0">
                <a:latin typeface="Courier" charset="0"/>
              </a:rPr>
              <a:t>1</a:t>
            </a:r>
            <a:r>
              <a:rPr lang="en-US" sz="2400" dirty="0" smtClean="0">
                <a:latin typeface="Courier" charset="0"/>
              </a:rPr>
              <a:t> </a:t>
            </a:r>
            <a:r>
              <a:rPr lang="en-US" sz="24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   Write Pixel (x, </a:t>
            </a:r>
            <a:r>
              <a:rPr lang="en-US" sz="2400" dirty="0" smtClean="0">
                <a:latin typeface="Courier" charset="0"/>
              </a:rPr>
              <a:t>y)</a:t>
            </a:r>
            <a:endParaRPr lang="en-US" sz="2400" dirty="0">
              <a:latin typeface="Courier" charset="0"/>
            </a:endParaRPr>
          </a:p>
        </p:txBody>
      </p:sp>
      <p:pic>
        <p:nvPicPr>
          <p:cNvPr id="63491" name="Picture 6" descr="scan1-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676400"/>
            <a:ext cx="30480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Triangle Rasterization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Barycentric</a:t>
            </a:r>
            <a:r>
              <a:rPr lang="en-US" dirty="0" smtClean="0"/>
              <a:t> coordinates </a:t>
            </a:r>
            <a:r>
              <a:rPr lang="en-US" b="1" dirty="0" smtClean="0"/>
              <a:t>are</a:t>
            </a:r>
            <a:r>
              <a:rPr lang="en-US" dirty="0" smtClean="0"/>
              <a:t> decision variables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2362200"/>
            <a:ext cx="6108699" cy="43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442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579438"/>
            <a:ext cx="6629400" cy="4159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Barycentric</a:t>
            </a:r>
            <a:r>
              <a:rPr lang="en-US" dirty="0" smtClean="0">
                <a:ea typeface="+mj-ea"/>
                <a:cs typeface="+mj-cs"/>
              </a:rPr>
              <a:t> Triangle Rasterization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229600" cy="5105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For all x </a:t>
            </a:r>
            <a:r>
              <a:rPr lang="en-US" sz="1800" dirty="0" smtClean="0">
                <a:latin typeface="Courier" charset="0"/>
              </a:rPr>
              <a:t>in </a:t>
            </a:r>
            <a:r>
              <a:rPr lang="en-US" sz="1800" dirty="0" err="1" smtClean="0">
                <a:latin typeface="Courier" charset="0"/>
              </a:rPr>
              <a:t>x</a:t>
            </a:r>
            <a:r>
              <a:rPr lang="en-US" sz="1800" baseline="-25000" dirty="0" err="1" smtClean="0">
                <a:latin typeface="Courier" charset="0"/>
              </a:rPr>
              <a:t>min</a:t>
            </a:r>
            <a:r>
              <a:rPr lang="en-US" sz="1800" dirty="0" smtClean="0">
                <a:latin typeface="Courier" charset="0"/>
              </a:rPr>
              <a:t> to </a:t>
            </a:r>
            <a:r>
              <a:rPr lang="en-US" sz="1800" dirty="0" err="1" smtClean="0">
                <a:latin typeface="Courier" charset="0"/>
              </a:rPr>
              <a:t>x</a:t>
            </a:r>
            <a:r>
              <a:rPr lang="en-US" sz="1800" baseline="-25000" dirty="0" err="1" smtClean="0">
                <a:latin typeface="Courier" charset="0"/>
              </a:rPr>
              <a:t>max</a:t>
            </a:r>
            <a:r>
              <a:rPr lang="en-US" sz="1800" dirty="0" smtClean="0">
                <a:latin typeface="Courier" charset="0"/>
              </a:rPr>
              <a:t> do </a:t>
            </a:r>
            <a:endParaRPr lang="en-US" sz="1800" dirty="0">
              <a:latin typeface="Courier" charset="0"/>
            </a:endParaRPr>
          </a:p>
          <a:p>
            <a:pPr lvl="1" eaLnBrk="1" hangingPunct="1">
              <a:buFontTx/>
              <a:buNone/>
            </a:pPr>
            <a:r>
              <a:rPr lang="en-US" sz="1800" dirty="0">
                <a:latin typeface="Courier" charset="0"/>
              </a:rPr>
              <a:t>For all y </a:t>
            </a:r>
            <a:r>
              <a:rPr lang="en-US" sz="1800" dirty="0" smtClean="0">
                <a:latin typeface="Courier" charset="0"/>
              </a:rPr>
              <a:t>in </a:t>
            </a:r>
            <a:r>
              <a:rPr lang="en-US" sz="1800" dirty="0" err="1" smtClean="0">
                <a:latin typeface="Courier" charset="0"/>
              </a:rPr>
              <a:t>y</a:t>
            </a:r>
            <a:r>
              <a:rPr lang="en-US" sz="1800" baseline="-25000" dirty="0" err="1" smtClean="0">
                <a:latin typeface="Courier" charset="0"/>
              </a:rPr>
              <a:t>min</a:t>
            </a:r>
            <a:r>
              <a:rPr lang="en-US" sz="1800" dirty="0" smtClean="0">
                <a:latin typeface="Courier" charset="0"/>
              </a:rPr>
              <a:t> to </a:t>
            </a:r>
            <a:r>
              <a:rPr lang="en-US" sz="1800" dirty="0" err="1" smtClean="0">
                <a:latin typeface="Courier" charset="0"/>
              </a:rPr>
              <a:t>y</a:t>
            </a:r>
            <a:r>
              <a:rPr lang="en-US" sz="1800" baseline="-25000" dirty="0" err="1" smtClean="0">
                <a:latin typeface="Courier" charset="0"/>
              </a:rPr>
              <a:t>max</a:t>
            </a:r>
            <a:r>
              <a:rPr lang="en-US" sz="1800" dirty="0" smtClean="0">
                <a:latin typeface="Courier" charset="0"/>
              </a:rPr>
              <a:t> </a:t>
            </a:r>
            <a:r>
              <a:rPr lang="en-US" sz="1800" dirty="0" smtClean="0">
                <a:latin typeface="Courier" charset="0"/>
              </a:rPr>
              <a:t>do</a:t>
            </a:r>
            <a:endParaRPr lang="en-US" sz="1800" dirty="0">
              <a:latin typeface="Courier" charset="0"/>
            </a:endParaRPr>
          </a:p>
          <a:p>
            <a:pPr lvl="2" eaLnBrk="1" hangingPunct="1">
              <a:buFontTx/>
              <a:buNone/>
            </a:pPr>
            <a:r>
              <a:rPr lang="en-US" sz="1800" dirty="0">
                <a:latin typeface="Courier" charset="0"/>
              </a:rPr>
              <a:t>Compute (</a:t>
            </a:r>
            <a:r>
              <a:rPr lang="en-US" sz="1800" dirty="0">
                <a:latin typeface="Symbol" charset="0"/>
              </a:rPr>
              <a:t>a</a:t>
            </a:r>
            <a:r>
              <a:rPr lang="en-US" sz="1800" dirty="0">
                <a:latin typeface="Courier" charset="0"/>
              </a:rPr>
              <a:t>, </a:t>
            </a:r>
            <a:r>
              <a:rPr lang="en-US" sz="1800" dirty="0">
                <a:latin typeface="Symbol" charset="0"/>
              </a:rPr>
              <a:t>b</a:t>
            </a:r>
            <a:r>
              <a:rPr lang="en-US" sz="1800" dirty="0">
                <a:latin typeface="Courier" charset="0"/>
              </a:rPr>
              <a:t>, </a:t>
            </a:r>
            <a:r>
              <a:rPr lang="en-US" sz="1800" dirty="0">
                <a:latin typeface="Symbol" charset="0"/>
              </a:rPr>
              <a:t>g</a:t>
            </a:r>
            <a:r>
              <a:rPr lang="en-US" sz="1800" dirty="0">
                <a:latin typeface="Courier" charset="0"/>
              </a:rPr>
              <a:t>) for (</a:t>
            </a:r>
            <a:r>
              <a:rPr lang="en-US" sz="1800" dirty="0" err="1">
                <a:latin typeface="Courier" charset="0"/>
              </a:rPr>
              <a:t>x,y</a:t>
            </a:r>
            <a:r>
              <a:rPr lang="en-US" sz="1800" dirty="0">
                <a:latin typeface="Courier" charset="0"/>
              </a:rPr>
              <a:t>)</a:t>
            </a:r>
          </a:p>
          <a:p>
            <a:pPr lvl="2" eaLnBrk="1" hangingPunct="1">
              <a:buFontTx/>
              <a:buNone/>
            </a:pPr>
            <a:r>
              <a:rPr lang="en-US" sz="1800" dirty="0">
                <a:latin typeface="Courier" charset="0"/>
              </a:rPr>
              <a:t>If (</a:t>
            </a:r>
            <a:r>
              <a:rPr lang="en-US" sz="1800" dirty="0">
                <a:latin typeface="Symbol" charset="0"/>
              </a:rPr>
              <a:t>a</a:t>
            </a:r>
            <a:r>
              <a:rPr lang="en-US" sz="1800" dirty="0">
                <a:latin typeface="Courier" charset="0"/>
              </a:rPr>
              <a:t> </a:t>
            </a:r>
            <a:r>
              <a:rPr lang="en-US" sz="1800" dirty="0" smtClean="0">
                <a:latin typeface="Courier" charset="0"/>
                <a:sym typeface="Symbol" charset="0"/>
              </a:rPr>
              <a:t>≥ 0 </a:t>
            </a:r>
            <a:r>
              <a:rPr lang="en-US" sz="1800" dirty="0" smtClean="0">
                <a:latin typeface="Courier" charset="0"/>
              </a:rPr>
              <a:t>and </a:t>
            </a:r>
            <a:r>
              <a:rPr lang="en-US" sz="1800" dirty="0">
                <a:latin typeface="Symbol" charset="0"/>
              </a:rPr>
              <a:t>b</a:t>
            </a:r>
            <a:r>
              <a:rPr lang="en-US" sz="1800" dirty="0">
                <a:latin typeface="Courier" charset="0"/>
              </a:rPr>
              <a:t> </a:t>
            </a:r>
            <a:r>
              <a:rPr lang="en-US" sz="1800" dirty="0" smtClean="0">
                <a:latin typeface="Courier" charset="0"/>
                <a:sym typeface="Symbol" charset="0"/>
              </a:rPr>
              <a:t>≥ 0 </a:t>
            </a:r>
            <a:r>
              <a:rPr lang="en-US" sz="1800" dirty="0" smtClean="0">
                <a:latin typeface="Courier" charset="0"/>
              </a:rPr>
              <a:t>and </a:t>
            </a:r>
            <a:r>
              <a:rPr lang="en-US" sz="1800" dirty="0">
                <a:latin typeface="Symbol" charset="0"/>
              </a:rPr>
              <a:t>g</a:t>
            </a:r>
            <a:r>
              <a:rPr lang="en-US" sz="1800" dirty="0">
                <a:latin typeface="Courier" charset="0"/>
              </a:rPr>
              <a:t> </a:t>
            </a:r>
            <a:r>
              <a:rPr lang="en-US" sz="1800" dirty="0" smtClean="0">
                <a:latin typeface="Courier" charset="0"/>
                <a:sym typeface="Symbol" charset="0"/>
              </a:rPr>
              <a:t>≥ 0) </a:t>
            </a:r>
            <a:r>
              <a:rPr lang="en-US" sz="1800" dirty="0" smtClean="0">
                <a:latin typeface="Courier" charset="0"/>
              </a:rPr>
              <a:t>then</a:t>
            </a:r>
            <a:endParaRPr lang="en-US" sz="1800" dirty="0">
              <a:latin typeface="Courier" charset="0"/>
            </a:endParaRPr>
          </a:p>
          <a:p>
            <a:pPr lvl="3" eaLnBrk="1" hangingPunct="1">
              <a:buFontTx/>
              <a:buNone/>
            </a:pPr>
            <a:r>
              <a:rPr lang="en-US" dirty="0">
                <a:latin typeface="Courier" charset="0"/>
              </a:rPr>
              <a:t>c = </a:t>
            </a:r>
            <a:r>
              <a:rPr lang="en-US" dirty="0">
                <a:latin typeface="Symbol" charset="0"/>
              </a:rPr>
              <a:t>a</a:t>
            </a:r>
            <a:r>
              <a:rPr lang="en-US" dirty="0">
                <a:latin typeface="Courier" charset="0"/>
              </a:rPr>
              <a:t>c</a:t>
            </a:r>
            <a:r>
              <a:rPr lang="en-US" baseline="-25000" dirty="0">
                <a:latin typeface="Courier" charset="0"/>
              </a:rPr>
              <a:t>0</a:t>
            </a:r>
            <a:r>
              <a:rPr lang="en-US" dirty="0">
                <a:latin typeface="Courier" charset="0"/>
              </a:rPr>
              <a:t> + </a:t>
            </a:r>
            <a:r>
              <a:rPr lang="en-US" dirty="0">
                <a:latin typeface="Symbol" charset="0"/>
              </a:rPr>
              <a:t>b</a:t>
            </a:r>
            <a:r>
              <a:rPr lang="en-US" dirty="0">
                <a:latin typeface="Courier" charset="0"/>
              </a:rPr>
              <a:t>c</a:t>
            </a:r>
            <a:r>
              <a:rPr lang="en-US" baseline="-25000" dirty="0">
                <a:latin typeface="Courier" charset="0"/>
              </a:rPr>
              <a:t>1</a:t>
            </a:r>
            <a:r>
              <a:rPr lang="en-US" dirty="0">
                <a:latin typeface="Courier" charset="0"/>
              </a:rPr>
              <a:t> + </a:t>
            </a:r>
            <a:r>
              <a:rPr lang="en-US" dirty="0">
                <a:latin typeface="Symbol" charset="0"/>
              </a:rPr>
              <a:t>g</a:t>
            </a:r>
            <a:r>
              <a:rPr lang="en-US" dirty="0">
                <a:latin typeface="Courier" charset="0"/>
              </a:rPr>
              <a:t>c</a:t>
            </a:r>
            <a:r>
              <a:rPr lang="en-US" baseline="-25000" dirty="0">
                <a:latin typeface="Courier" charset="0"/>
              </a:rPr>
              <a:t>2</a:t>
            </a:r>
            <a:endParaRPr lang="en-US" dirty="0">
              <a:latin typeface="Courier" charset="0"/>
            </a:endParaRPr>
          </a:p>
          <a:p>
            <a:pPr lvl="3" eaLnBrk="1" hangingPunct="1">
              <a:buFontTx/>
              <a:buNone/>
            </a:pPr>
            <a:r>
              <a:rPr lang="en-US" dirty="0">
                <a:latin typeface="Courier" charset="0"/>
              </a:rPr>
              <a:t>Draw </a:t>
            </a:r>
            <a:r>
              <a:rPr lang="en-US" dirty="0" smtClean="0">
                <a:latin typeface="Courier" charset="0"/>
              </a:rPr>
              <a:t>pixel(</a:t>
            </a:r>
            <a:r>
              <a:rPr lang="en-US" dirty="0" err="1">
                <a:latin typeface="Courier" charset="0"/>
              </a:rPr>
              <a:t>x,y</a:t>
            </a:r>
            <a:r>
              <a:rPr lang="en-US" dirty="0">
                <a:latin typeface="Courier" charset="0"/>
              </a:rPr>
              <a:t>) with color 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Clipless</a:t>
            </a:r>
            <a:r>
              <a:rPr lang="en-US" dirty="0" smtClean="0"/>
              <a:t>” Homogeneous Rasterization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</a:t>
            </a:r>
            <a:r>
              <a:rPr lang="en-US" dirty="0" err="1" smtClean="0"/>
              <a:t>barycentrics</a:t>
            </a:r>
            <a:r>
              <a:rPr lang="en-US" dirty="0" smtClean="0"/>
              <a:t> using homogeneous coordinates</a:t>
            </a:r>
          </a:p>
          <a:p>
            <a:r>
              <a:rPr lang="en-US" dirty="0" smtClean="0"/>
              <a:t>Extra edge equations for clip edges</a:t>
            </a:r>
          </a:p>
          <a:p>
            <a:pPr lvl="1"/>
            <a:r>
              <a:rPr lang="en-US" dirty="0" smtClean="0"/>
              <a:t>Compute </a:t>
            </a:r>
            <a:r>
              <a:rPr lang="en-US" dirty="0" smtClean="0"/>
              <a:t>t for clip </a:t>
            </a:r>
            <a:r>
              <a:rPr lang="en-US" dirty="0" smtClean="0"/>
              <a:t>plane at each vertex</a:t>
            </a:r>
          </a:p>
          <a:p>
            <a:pPr lvl="1"/>
            <a:r>
              <a:rPr lang="en-US" dirty="0" smtClean="0"/>
              <a:t>Only visible (w&gt;near) pixels will be drawn</a:t>
            </a:r>
          </a:p>
          <a:p>
            <a:r>
              <a:rPr lang="en-US" dirty="0" smtClean="0"/>
              <a:t>Adds </a:t>
            </a:r>
            <a:r>
              <a:rPr lang="en-US" dirty="0" smtClean="0"/>
              <a:t>computation</a:t>
            </a:r>
          </a:p>
          <a:p>
            <a:pPr lvl="1"/>
            <a:r>
              <a:rPr lang="en-US" dirty="0" smtClean="0"/>
              <a:t>Divide by w per pixel instead of per vertex</a:t>
            </a:r>
            <a:endParaRPr lang="en-US" dirty="0" smtClean="0"/>
          </a:p>
          <a:p>
            <a:pPr lvl="1"/>
            <a:r>
              <a:rPr lang="en-US" dirty="0" smtClean="0"/>
              <a:t>But avoids branching and extra triangles</a:t>
            </a:r>
          </a:p>
          <a:p>
            <a:pPr lvl="1"/>
            <a:r>
              <a:rPr lang="en-US" dirty="0" smtClean="0"/>
              <a:t>Good for hardware</a:t>
            </a:r>
          </a:p>
        </p:txBody>
      </p:sp>
    </p:spTree>
    <p:extLst>
      <p:ext uri="{BB962C8B-B14F-4D97-AF65-F5344CB8AC3E}">
        <p14:creationId xmlns:p14="http://schemas.microsoft.com/office/powerpoint/2010/main" val="2702470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Homogeneous </a:t>
            </a:r>
            <a:r>
              <a:rPr lang="en-US" dirty="0" err="1" smtClean="0"/>
              <a:t>Barycentrics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</a:t>
            </a:r>
            <a:r>
              <a:rPr lang="en-US" dirty="0" err="1" smtClean="0"/>
              <a:t>barycentric</a:t>
            </a:r>
            <a:r>
              <a:rPr lang="en-US" dirty="0" smtClean="0"/>
              <a:t> coordinate is a linear function of X and Y</a:t>
            </a:r>
          </a:p>
          <a:p>
            <a:endParaRPr lang="en-US" dirty="0"/>
          </a:p>
          <a:p>
            <a:r>
              <a:rPr lang="en-US" dirty="0" smtClean="0"/>
              <a:t>It is 1 at one vertex and 0 at the other two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0" y="2844800"/>
            <a:ext cx="3302000" cy="279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3000" y="4038600"/>
            <a:ext cx="43053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948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Homogeneous </a:t>
            </a:r>
            <a:r>
              <a:rPr lang="en-US" dirty="0" err="1" smtClean="0"/>
              <a:t>Barycentrics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formula for </a:t>
            </a:r>
            <a:r>
              <a:rPr lang="en-US" dirty="0" err="1" smtClean="0"/>
              <a:t>barycentric</a:t>
            </a:r>
            <a:r>
              <a:rPr lang="en-US" dirty="0" smtClean="0"/>
              <a:t> coordinate in homogeneous form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r>
              <a:rPr lang="en-US" dirty="0" smtClean="0"/>
              <a:t>This defines a system of three equations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5700" y="2730500"/>
            <a:ext cx="4279900" cy="13843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5105400"/>
            <a:ext cx="7683500" cy="128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241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Homogeneous </a:t>
            </a:r>
            <a:r>
              <a:rPr lang="en-US" dirty="0" err="1" smtClean="0"/>
              <a:t>Barycentrics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</a:t>
            </a:r>
          </a:p>
          <a:p>
            <a:r>
              <a:rPr lang="en-US" dirty="0" smtClean="0"/>
              <a:t>Simplifies the linear equation to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Which we can solve: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752600"/>
            <a:ext cx="3632200" cy="355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5600" y="2781300"/>
            <a:ext cx="5880100" cy="1282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3700" y="4572000"/>
            <a:ext cx="63373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914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Incremental Computation</a:t>
            </a:r>
          </a:p>
        </p:txBody>
      </p:sp>
      <p:sp>
        <p:nvSpPr>
          <p:cNvPr id="778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Symbol" charset="0"/>
                <a:cs typeface="Symbol" charset="0"/>
              </a:rPr>
              <a:t>a</a:t>
            </a:r>
            <a:r>
              <a:rPr lang="en-US" dirty="0">
                <a:latin typeface="Calibri" charset="0"/>
              </a:rPr>
              <a:t>, </a:t>
            </a:r>
            <a:r>
              <a:rPr lang="en-US" i="1" dirty="0">
                <a:latin typeface="Symbol" charset="0"/>
                <a:cs typeface="Symbol" charset="0"/>
              </a:rPr>
              <a:t>b</a:t>
            </a:r>
            <a:r>
              <a:rPr lang="en-US" dirty="0">
                <a:latin typeface="Calibri" charset="0"/>
              </a:rPr>
              <a:t>, and </a:t>
            </a:r>
            <a:r>
              <a:rPr lang="en-US" i="1" dirty="0">
                <a:latin typeface="Symbol" charset="0"/>
                <a:cs typeface="Symbol" charset="0"/>
              </a:rPr>
              <a:t>g</a:t>
            </a:r>
            <a:r>
              <a:rPr lang="en-US" dirty="0">
                <a:latin typeface="Calibri" charset="0"/>
              </a:rPr>
              <a:t> are linear in </a:t>
            </a:r>
            <a:r>
              <a:rPr lang="en-US" dirty="0" smtClean="0">
                <a:latin typeface="Calibri" charset="0"/>
              </a:rPr>
              <a:t>X </a:t>
            </a:r>
            <a:r>
              <a:rPr lang="en-US" dirty="0">
                <a:latin typeface="Calibri" charset="0"/>
              </a:rPr>
              <a:t>and </a:t>
            </a:r>
            <a:r>
              <a:rPr lang="en-US" dirty="0" smtClean="0">
                <a:latin typeface="Calibri" charset="0"/>
              </a:rPr>
              <a:t>Y</a:t>
            </a:r>
            <a:endParaRPr lang="en-US" dirty="0">
              <a:latin typeface="Calibri" charset="0"/>
            </a:endParaRPr>
          </a:p>
          <a:p>
            <a:endParaRPr lang="en-US" dirty="0">
              <a:latin typeface="Calibri" charset="0"/>
            </a:endParaRPr>
          </a:p>
          <a:p>
            <a:r>
              <a:rPr lang="en-US" dirty="0">
                <a:latin typeface="Calibri" charset="0"/>
              </a:rPr>
              <a:t>What </a:t>
            </a:r>
            <a:r>
              <a:rPr lang="en-US" dirty="0" smtClean="0">
                <a:latin typeface="Calibri" charset="0"/>
              </a:rPr>
              <a:t>about pixel-to-pixel updates?</a:t>
            </a:r>
            <a:endParaRPr lang="en-US" dirty="0">
              <a:latin typeface="Calibri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2362200"/>
            <a:ext cx="3797300" cy="3683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3700" y="3441700"/>
            <a:ext cx="5816600" cy="3683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1600" y="4038600"/>
            <a:ext cx="3327400" cy="279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11600" y="4584700"/>
            <a:ext cx="2489200" cy="36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Primitive</a:t>
            </a:r>
          </a:p>
          <a:p>
            <a:pPr lvl="1"/>
            <a:r>
              <a:rPr lang="en-US" dirty="0" smtClean="0"/>
              <a:t>Basic shape, drawn directly</a:t>
            </a:r>
          </a:p>
          <a:p>
            <a:pPr lvl="1"/>
            <a:r>
              <a:rPr lang="en-US" dirty="0" smtClean="0"/>
              <a:t>Compare to building from simpler shapes</a:t>
            </a:r>
          </a:p>
          <a:p>
            <a:r>
              <a:rPr lang="en-US" dirty="0" smtClean="0"/>
              <a:t>Rasterization or Scan Conversion</a:t>
            </a:r>
          </a:p>
          <a:p>
            <a:pPr lvl="1"/>
            <a:r>
              <a:rPr lang="en-US" dirty="0" smtClean="0"/>
              <a:t>Find pixels for a primitive</a:t>
            </a:r>
          </a:p>
          <a:p>
            <a:pPr lvl="1"/>
            <a:r>
              <a:rPr lang="en-US" dirty="0" smtClean="0"/>
              <a:t>Usually for algorithms that generate all pixels for one primitive at a time</a:t>
            </a:r>
          </a:p>
          <a:p>
            <a:pPr lvl="1"/>
            <a:r>
              <a:rPr lang="en-US" dirty="0" smtClean="0"/>
              <a:t>Compare to ray tracing: all primitives for one pixel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11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Line Drawing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Given endpoints of line, which pixels to draw?</a:t>
            </a:r>
          </a:p>
        </p:txBody>
      </p:sp>
      <p:graphicFrame>
        <p:nvGraphicFramePr>
          <p:cNvPr id="684096" name="Group 64"/>
          <p:cNvGraphicFramePr>
            <a:graphicFrameLocks noGrp="1"/>
          </p:cNvGraphicFramePr>
          <p:nvPr/>
        </p:nvGraphicFramePr>
        <p:xfrm>
          <a:off x="1752600" y="2286000"/>
          <a:ext cx="5638800" cy="3175000"/>
        </p:xfrm>
        <a:graphic>
          <a:graphicData uri="http://schemas.openxmlformats.org/drawingml/2006/table">
            <a:tbl>
              <a:tblPr/>
              <a:tblGrid>
                <a:gridCol w="517525"/>
                <a:gridCol w="731838"/>
                <a:gridCol w="731837"/>
                <a:gridCol w="731838"/>
                <a:gridCol w="730250"/>
                <a:gridCol w="731837"/>
                <a:gridCol w="731838"/>
                <a:gridCol w="731837"/>
              </a:tblGrid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4094" name="Oval 62"/>
          <p:cNvSpPr>
            <a:spLocks noChangeArrowheads="1"/>
          </p:cNvSpPr>
          <p:nvPr/>
        </p:nvSpPr>
        <p:spPr bwMode="auto">
          <a:xfrm>
            <a:off x="2286000" y="4191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84095" name="Oval 63"/>
          <p:cNvSpPr>
            <a:spLocks noChangeArrowheads="1"/>
          </p:cNvSpPr>
          <p:nvPr/>
        </p:nvSpPr>
        <p:spPr bwMode="auto">
          <a:xfrm>
            <a:off x="5181600" y="2895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84098" name="Line 66"/>
          <p:cNvSpPr>
            <a:spLocks noChangeShapeType="1"/>
          </p:cNvSpPr>
          <p:nvPr/>
        </p:nvSpPr>
        <p:spPr bwMode="auto">
          <a:xfrm flipV="1">
            <a:off x="2590800" y="3276600"/>
            <a:ext cx="2971800" cy="129540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Line Drawing</a:t>
            </a:r>
          </a:p>
        </p:txBody>
      </p:sp>
      <p:sp>
        <p:nvSpPr>
          <p:cNvPr id="51202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Given endpoints of line, which pixels to draw?</a:t>
            </a: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</p:txBody>
      </p:sp>
      <p:graphicFrame>
        <p:nvGraphicFramePr>
          <p:cNvPr id="773243" name="Group 1147"/>
          <p:cNvGraphicFramePr>
            <a:graphicFrameLocks noGrp="1"/>
          </p:cNvGraphicFramePr>
          <p:nvPr/>
        </p:nvGraphicFramePr>
        <p:xfrm>
          <a:off x="990600" y="2971800"/>
          <a:ext cx="3124200" cy="2286000"/>
        </p:xfrm>
        <a:graphic>
          <a:graphicData uri="http://schemas.openxmlformats.org/drawingml/2006/table">
            <a:tbl>
              <a:tblPr/>
              <a:tblGrid>
                <a:gridCol w="287338"/>
                <a:gridCol w="404812"/>
                <a:gridCol w="406400"/>
                <a:gridCol w="403225"/>
                <a:gridCol w="406400"/>
                <a:gridCol w="404813"/>
                <a:gridCol w="404812"/>
                <a:gridCol w="406400"/>
              </a:tblGrid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73244" name="Group 1148"/>
          <p:cNvGraphicFramePr>
            <a:graphicFrameLocks noGrp="1"/>
          </p:cNvGraphicFramePr>
          <p:nvPr/>
        </p:nvGraphicFramePr>
        <p:xfrm>
          <a:off x="4343400" y="2971800"/>
          <a:ext cx="3352800" cy="2286000"/>
        </p:xfrm>
        <a:graphic>
          <a:graphicData uri="http://schemas.openxmlformats.org/drawingml/2006/table">
            <a:tbl>
              <a:tblPr/>
              <a:tblGrid>
                <a:gridCol w="307975"/>
                <a:gridCol w="434975"/>
                <a:gridCol w="434975"/>
                <a:gridCol w="434975"/>
                <a:gridCol w="434975"/>
                <a:gridCol w="434975"/>
                <a:gridCol w="434975"/>
                <a:gridCol w="434975"/>
              </a:tblGrid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73238" name="Oval 1142"/>
          <p:cNvSpPr>
            <a:spLocks noChangeArrowheads="1"/>
          </p:cNvSpPr>
          <p:nvPr/>
        </p:nvSpPr>
        <p:spPr bwMode="auto">
          <a:xfrm>
            <a:off x="1295400" y="4343400"/>
            <a:ext cx="387350" cy="4127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39" name="Oval 1143"/>
          <p:cNvSpPr>
            <a:spLocks noChangeArrowheads="1"/>
          </p:cNvSpPr>
          <p:nvPr/>
        </p:nvSpPr>
        <p:spPr bwMode="auto">
          <a:xfrm>
            <a:off x="2895600" y="3429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45" name="Oval 1149"/>
          <p:cNvSpPr>
            <a:spLocks noChangeArrowheads="1"/>
          </p:cNvSpPr>
          <p:nvPr/>
        </p:nvSpPr>
        <p:spPr bwMode="auto">
          <a:xfrm>
            <a:off x="6400800" y="3429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46" name="Oval 1150"/>
          <p:cNvSpPr>
            <a:spLocks noChangeArrowheads="1"/>
          </p:cNvSpPr>
          <p:nvPr/>
        </p:nvSpPr>
        <p:spPr bwMode="auto">
          <a:xfrm>
            <a:off x="4648200" y="434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49" name="Oval 1153"/>
          <p:cNvSpPr>
            <a:spLocks noChangeArrowheads="1"/>
          </p:cNvSpPr>
          <p:nvPr/>
        </p:nvSpPr>
        <p:spPr bwMode="auto">
          <a:xfrm>
            <a:off x="1676400" y="434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0" name="Oval 1154"/>
          <p:cNvSpPr>
            <a:spLocks noChangeArrowheads="1"/>
          </p:cNvSpPr>
          <p:nvPr/>
        </p:nvSpPr>
        <p:spPr bwMode="auto">
          <a:xfrm>
            <a:off x="5943600" y="3429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1" name="Oval 1155"/>
          <p:cNvSpPr>
            <a:spLocks noChangeArrowheads="1"/>
          </p:cNvSpPr>
          <p:nvPr/>
        </p:nvSpPr>
        <p:spPr bwMode="auto">
          <a:xfrm>
            <a:off x="2057400" y="3886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2" name="Oval 1156"/>
          <p:cNvSpPr>
            <a:spLocks noChangeArrowheads="1"/>
          </p:cNvSpPr>
          <p:nvPr/>
        </p:nvSpPr>
        <p:spPr bwMode="auto">
          <a:xfrm>
            <a:off x="2514600" y="3886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3" name="Oval 1157"/>
          <p:cNvSpPr>
            <a:spLocks noChangeArrowheads="1"/>
          </p:cNvSpPr>
          <p:nvPr/>
        </p:nvSpPr>
        <p:spPr bwMode="auto">
          <a:xfrm>
            <a:off x="5105400" y="3886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4" name="Oval 1158"/>
          <p:cNvSpPr>
            <a:spLocks noChangeArrowheads="1"/>
          </p:cNvSpPr>
          <p:nvPr/>
        </p:nvSpPr>
        <p:spPr bwMode="auto">
          <a:xfrm>
            <a:off x="5562600" y="3886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6" name="Line 1160"/>
          <p:cNvSpPr>
            <a:spLocks noChangeShapeType="1"/>
          </p:cNvSpPr>
          <p:nvPr/>
        </p:nvSpPr>
        <p:spPr bwMode="auto">
          <a:xfrm flipV="1">
            <a:off x="1447800" y="3657600"/>
            <a:ext cx="1676400" cy="914400"/>
          </a:xfrm>
          <a:prstGeom prst="line">
            <a:avLst/>
          </a:prstGeom>
          <a:noFill/>
          <a:ln w="1587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7" name="Line 1161"/>
          <p:cNvSpPr>
            <a:spLocks noChangeShapeType="1"/>
          </p:cNvSpPr>
          <p:nvPr/>
        </p:nvSpPr>
        <p:spPr bwMode="auto">
          <a:xfrm flipV="1">
            <a:off x="4876800" y="3657600"/>
            <a:ext cx="1752600" cy="914400"/>
          </a:xfrm>
          <a:prstGeom prst="line">
            <a:avLst/>
          </a:prstGeom>
          <a:noFill/>
          <a:ln w="1587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7" name="Rectangle 1027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53340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Given endpoints of line, which pixels to draw?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Assume one pixel per column (x index), which row (y index)?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Choose based on relation of line to midpoint between candidate pixels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991099" y="2425700"/>
            <a:ext cx="685801" cy="1346200"/>
            <a:chOff x="2794000" y="3073400"/>
            <a:chExt cx="685801" cy="1346200"/>
          </a:xfrm>
        </p:grpSpPr>
        <p:sp>
          <p:nvSpPr>
            <p:cNvPr id="23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24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25" name="Hexagon 24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24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Line Drawing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794000" y="3073400"/>
            <a:ext cx="685801" cy="1346200"/>
            <a:chOff x="2794000" y="3073400"/>
            <a:chExt cx="685801" cy="1346200"/>
          </a:xfrm>
        </p:grpSpPr>
        <p:sp>
          <p:nvSpPr>
            <p:cNvPr id="10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9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3" name="Hexagon 2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4204" name="Oval 1084"/>
          <p:cNvSpPr>
            <a:spLocks noChangeArrowheads="1"/>
          </p:cNvSpPr>
          <p:nvPr/>
        </p:nvSpPr>
        <p:spPr bwMode="auto">
          <a:xfrm>
            <a:off x="2057400" y="3733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517900" y="3060700"/>
            <a:ext cx="685801" cy="1346200"/>
            <a:chOff x="2794000" y="3073400"/>
            <a:chExt cx="685801" cy="1346200"/>
          </a:xfrm>
        </p:grpSpPr>
        <p:sp>
          <p:nvSpPr>
            <p:cNvPr id="15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16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17" name="Hexagon 16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Oval 1084"/>
          <p:cNvSpPr>
            <a:spLocks noChangeArrowheads="1"/>
          </p:cNvSpPr>
          <p:nvPr/>
        </p:nvSpPr>
        <p:spPr bwMode="auto">
          <a:xfrm>
            <a:off x="2794000" y="3733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254500" y="2425700"/>
            <a:ext cx="685801" cy="1346200"/>
            <a:chOff x="2794000" y="3073400"/>
            <a:chExt cx="685801" cy="1346200"/>
          </a:xfrm>
        </p:grpSpPr>
        <p:sp>
          <p:nvSpPr>
            <p:cNvPr id="19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20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 smtClean="0">
                  <a:cs typeface="+mn-cs"/>
                </a:rPr>
                <a:t>?</a:t>
              </a:r>
              <a:endParaRPr lang="en-US" sz="4800" dirty="0">
                <a:cs typeface="+mn-cs"/>
              </a:endParaRPr>
            </a:p>
          </p:txBody>
        </p:sp>
        <p:sp>
          <p:nvSpPr>
            <p:cNvPr id="21" name="Hexagon 20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Oval 1084"/>
          <p:cNvSpPr>
            <a:spLocks noChangeArrowheads="1"/>
          </p:cNvSpPr>
          <p:nvPr/>
        </p:nvSpPr>
        <p:spPr bwMode="auto">
          <a:xfrm>
            <a:off x="3517900" y="30607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4205" name="Oval 1085"/>
          <p:cNvSpPr>
            <a:spLocks noChangeArrowheads="1"/>
          </p:cNvSpPr>
          <p:nvPr/>
        </p:nvSpPr>
        <p:spPr bwMode="auto">
          <a:xfrm>
            <a:off x="4991100" y="24257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" name="Oval 1084"/>
          <p:cNvSpPr>
            <a:spLocks noChangeArrowheads="1"/>
          </p:cNvSpPr>
          <p:nvPr/>
        </p:nvSpPr>
        <p:spPr bwMode="auto">
          <a:xfrm>
            <a:off x="4254500" y="30861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aphicFrame>
        <p:nvGraphicFramePr>
          <p:cNvPr id="774148" name="Group 10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397839"/>
              </p:ext>
            </p:extLst>
          </p:nvPr>
        </p:nvGraphicFramePr>
        <p:xfrm>
          <a:off x="1524000" y="1828800"/>
          <a:ext cx="5638800" cy="3175000"/>
        </p:xfrm>
        <a:graphic>
          <a:graphicData uri="http://schemas.openxmlformats.org/drawingml/2006/table">
            <a:tbl>
              <a:tblPr/>
              <a:tblGrid>
                <a:gridCol w="517525"/>
                <a:gridCol w="731838"/>
                <a:gridCol w="731837"/>
                <a:gridCol w="731838"/>
                <a:gridCol w="730250"/>
                <a:gridCol w="731837"/>
                <a:gridCol w="731838"/>
                <a:gridCol w="731837"/>
              </a:tblGrid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74206" name="Line 1086"/>
          <p:cNvSpPr>
            <a:spLocks noChangeShapeType="1"/>
          </p:cNvSpPr>
          <p:nvPr/>
        </p:nvSpPr>
        <p:spPr bwMode="auto">
          <a:xfrm flipV="1">
            <a:off x="2362200" y="2819400"/>
            <a:ext cx="2971800" cy="129540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774205" grpId="0" animBg="1"/>
      <p:bldP spid="774205" grpId="1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Drawing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with </a:t>
            </a:r>
            <a:r>
              <a:rPr lang="en-US" i="1" dirty="0" smtClean="0"/>
              <a:t>decision variable</a:t>
            </a:r>
            <a:endParaRPr lang="en-US" dirty="0" smtClean="0"/>
          </a:p>
          <a:p>
            <a:r>
              <a:rPr lang="en-US" dirty="0" smtClean="0"/>
              <a:t>Plug midpoint into implicit line equation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Incremental update</a:t>
            </a:r>
            <a:endParaRPr lang="en-US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2550" y="2857500"/>
            <a:ext cx="3390900" cy="3810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029200"/>
            <a:ext cx="4978400" cy="381000"/>
          </a:xfrm>
          <a:prstGeom prst="rect">
            <a:avLst/>
          </a:prstGeom>
        </p:spPr>
      </p:pic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600" y="3949700"/>
            <a:ext cx="51308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45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Line Drawing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Implicit line equation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  <a:sym typeface="Symbol" charset="0"/>
              </a:rPr>
              <a:t>Midpoint algorithm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" charset="0"/>
                <a:ea typeface="+mn-ea"/>
              </a:rPr>
              <a:t>y = y</a:t>
            </a:r>
            <a:r>
              <a:rPr lang="en-US" sz="2000" baseline="-25000" dirty="0" smtClean="0">
                <a:latin typeface="Courier" charset="0"/>
                <a:ea typeface="+mn-ea"/>
              </a:rPr>
              <a:t>0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" charset="0"/>
                <a:ea typeface="+mn-ea"/>
              </a:rPr>
              <a:t>d = f(x</a:t>
            </a:r>
            <a:r>
              <a:rPr lang="en-US" sz="2000" baseline="-25000" dirty="0" smtClean="0">
                <a:latin typeface="Courier" charset="0"/>
                <a:ea typeface="+mn-ea"/>
              </a:rPr>
              <a:t>0</a:t>
            </a:r>
            <a:r>
              <a:rPr lang="en-US" sz="2000" dirty="0" smtClean="0">
                <a:latin typeface="Courier" charset="0"/>
                <a:ea typeface="+mn-ea"/>
              </a:rPr>
              <a:t>+1, y</a:t>
            </a:r>
            <a:r>
              <a:rPr lang="en-US" sz="2000" baseline="-25000" dirty="0" smtClean="0">
                <a:latin typeface="Courier" charset="0"/>
                <a:ea typeface="+mn-ea"/>
              </a:rPr>
              <a:t>0</a:t>
            </a:r>
            <a:r>
              <a:rPr lang="en-US" sz="2000" dirty="0" smtClean="0">
                <a:latin typeface="Courier" charset="0"/>
                <a:ea typeface="+mn-ea"/>
              </a:rPr>
              <a:t>+0.5)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" charset="0"/>
                <a:ea typeface="+mn-ea"/>
              </a:rPr>
              <a:t>for x = x</a:t>
            </a:r>
            <a:r>
              <a:rPr lang="en-US" sz="2000" baseline="-25000" dirty="0" smtClean="0">
                <a:latin typeface="Courier" charset="0"/>
                <a:ea typeface="+mn-ea"/>
              </a:rPr>
              <a:t>0</a:t>
            </a:r>
            <a:r>
              <a:rPr lang="en-US" sz="2000" dirty="0" smtClean="0">
                <a:latin typeface="Courier" charset="0"/>
                <a:ea typeface="+mn-ea"/>
              </a:rPr>
              <a:t> to x</a:t>
            </a:r>
            <a:r>
              <a:rPr lang="en-US" sz="2000" baseline="-25000" dirty="0" smtClean="0">
                <a:latin typeface="Courier" charset="0"/>
                <a:ea typeface="+mn-ea"/>
              </a:rPr>
              <a:t>1</a:t>
            </a:r>
            <a:endParaRPr lang="en-US" sz="2000" dirty="0" smtClean="0">
              <a:latin typeface="Courier" charset="0"/>
              <a:ea typeface="+mn-ea"/>
            </a:endParaRP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draw(</a:t>
            </a:r>
            <a:r>
              <a:rPr lang="en-US" dirty="0" err="1" smtClean="0">
                <a:latin typeface="Courier" charset="0"/>
                <a:ea typeface="+mn-ea"/>
              </a:rPr>
              <a:t>x,y</a:t>
            </a:r>
            <a:r>
              <a:rPr lang="en-US" dirty="0" smtClean="0">
                <a:latin typeface="Courier" charset="0"/>
                <a:ea typeface="+mn-ea"/>
              </a:rPr>
              <a:t>)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if (d &lt; 0) then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y = y+1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d = d + (x</a:t>
            </a:r>
            <a:r>
              <a:rPr lang="en-US" baseline="-25000" dirty="0" smtClean="0">
                <a:latin typeface="Courier" charset="0"/>
                <a:ea typeface="+mn-ea"/>
              </a:rPr>
              <a:t>1</a:t>
            </a:r>
            <a:r>
              <a:rPr lang="en-US" dirty="0" smtClean="0">
                <a:latin typeface="Courier" charset="0"/>
                <a:ea typeface="+mn-ea"/>
              </a:rPr>
              <a:t> - x</a:t>
            </a:r>
            <a:r>
              <a:rPr lang="en-US" baseline="-25000" dirty="0" smtClean="0">
                <a:latin typeface="Courier" charset="0"/>
                <a:ea typeface="+mn-ea"/>
              </a:rPr>
              <a:t>0</a:t>
            </a:r>
            <a:r>
              <a:rPr lang="en-US" dirty="0" smtClean="0">
                <a:latin typeface="Courier" charset="0"/>
                <a:ea typeface="+mn-ea"/>
              </a:rPr>
              <a:t>) + (y</a:t>
            </a:r>
            <a:r>
              <a:rPr lang="en-US" baseline="-25000" dirty="0" smtClean="0">
                <a:latin typeface="Courier" charset="0"/>
                <a:ea typeface="+mn-ea"/>
              </a:rPr>
              <a:t>0</a:t>
            </a:r>
            <a:r>
              <a:rPr lang="en-US" dirty="0" smtClean="0">
                <a:latin typeface="Courier" charset="0"/>
                <a:ea typeface="+mn-ea"/>
              </a:rPr>
              <a:t> - y</a:t>
            </a:r>
            <a:r>
              <a:rPr lang="en-US" baseline="-25000" dirty="0" smtClean="0">
                <a:latin typeface="Courier" charset="0"/>
                <a:ea typeface="+mn-ea"/>
              </a:rPr>
              <a:t>1</a:t>
            </a:r>
            <a:r>
              <a:rPr lang="en-US" dirty="0" smtClean="0">
                <a:latin typeface="Courier" charset="0"/>
                <a:ea typeface="+mn-ea"/>
              </a:rPr>
              <a:t>)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else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d = d + (y</a:t>
            </a:r>
            <a:r>
              <a:rPr lang="en-US" baseline="-25000" dirty="0" smtClean="0">
                <a:latin typeface="Courier" charset="0"/>
                <a:ea typeface="+mn-ea"/>
              </a:rPr>
              <a:t>0</a:t>
            </a:r>
            <a:r>
              <a:rPr lang="en-US" dirty="0" smtClean="0">
                <a:latin typeface="Courier" charset="0"/>
                <a:ea typeface="+mn-ea"/>
              </a:rPr>
              <a:t> - y</a:t>
            </a:r>
            <a:r>
              <a:rPr lang="en-US" baseline="-25000" dirty="0" smtClean="0">
                <a:latin typeface="Courier" charset="0"/>
                <a:ea typeface="+mn-ea"/>
              </a:rPr>
              <a:t>1</a:t>
            </a:r>
            <a:r>
              <a:rPr lang="en-US" dirty="0" smtClean="0">
                <a:latin typeface="Courier" charset="0"/>
                <a:ea typeface="+mn-ea"/>
              </a:rPr>
              <a:t>)</a:t>
            </a:r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133600"/>
            <a:ext cx="7378700" cy="38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charset="0"/>
              </a:rPr>
              <a:t>Polygon Rasterization</a:t>
            </a:r>
            <a:endParaRPr lang="en-US" dirty="0">
              <a:latin typeface="Calibri" charset="0"/>
            </a:endParaRPr>
          </a:p>
        </p:txBody>
      </p:sp>
      <p:sp>
        <p:nvSpPr>
          <p:cNvPr id="573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Problem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How to generate filled polygons (by determining which pixel positions are inside the polygon)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Conversion from continuous to discrete domain</a:t>
            </a:r>
          </a:p>
          <a:p>
            <a:pPr eaLnBrk="1" hangingPunct="1"/>
            <a:r>
              <a:rPr lang="en-US">
                <a:latin typeface="Calibri" charset="0"/>
              </a:rPr>
              <a:t>Concepts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Spatial coherence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Span coherence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Edge coherence</a:t>
            </a:r>
          </a:p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Scanning Rectangles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5029200"/>
            <a:ext cx="7772400" cy="137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for ( y from y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</a:t>
            </a:r>
            <a:r>
              <a:rPr lang="en-US" sz="2400" dirty="0" smtClean="0">
                <a:latin typeface="Courier" charset="0"/>
              </a:rPr>
              <a:t>y</a:t>
            </a:r>
            <a:r>
              <a:rPr lang="en-US" sz="2400" baseline="-25000" dirty="0" smtClean="0">
                <a:latin typeface="Courier" charset="0"/>
              </a:rPr>
              <a:t>1</a:t>
            </a:r>
            <a:r>
              <a:rPr lang="en-US" sz="2400" dirty="0" smtClean="0">
                <a:latin typeface="Courier" charset="0"/>
              </a:rPr>
              <a:t> </a:t>
            </a:r>
            <a:r>
              <a:rPr lang="en-US" sz="24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for ( x from x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</a:t>
            </a:r>
            <a:r>
              <a:rPr lang="en-US" sz="2400" dirty="0" smtClean="0">
                <a:latin typeface="Courier" charset="0"/>
              </a:rPr>
              <a:t>x</a:t>
            </a:r>
            <a:r>
              <a:rPr lang="en-US" sz="2400" baseline="-25000" dirty="0" smtClean="0">
                <a:latin typeface="Courier" charset="0"/>
              </a:rPr>
              <a:t>1</a:t>
            </a:r>
            <a:r>
              <a:rPr lang="en-US" sz="2400" dirty="0" smtClean="0">
                <a:latin typeface="Courier" charset="0"/>
              </a:rPr>
              <a:t> </a:t>
            </a:r>
            <a:r>
              <a:rPr lang="en-US" sz="24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   Write Pixel (x, </a:t>
            </a:r>
            <a:r>
              <a:rPr lang="en-US" sz="2400" dirty="0" smtClean="0">
                <a:latin typeface="Courier" charset="0"/>
              </a:rPr>
              <a:t>y)</a:t>
            </a:r>
            <a:endParaRPr lang="en-US" sz="2400" dirty="0">
              <a:latin typeface="Courier" charset="0"/>
            </a:endParaRPr>
          </a:p>
        </p:txBody>
      </p:sp>
      <p:pic>
        <p:nvPicPr>
          <p:cNvPr id="59395" name="Picture 6" descr="scan1-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676400"/>
            <a:ext cx="3048000" cy="2971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33147</TotalTime>
  <Words>543</Words>
  <Application>Microsoft Macintosh PowerPoint</Application>
  <PresentationFormat>On-screen Show (4:3)</PresentationFormat>
  <Paragraphs>121</Paragraphs>
  <Slides>18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Graphics Pipeline Rasterization</vt:lpstr>
      <vt:lpstr>Drawing Terms</vt:lpstr>
      <vt:lpstr>Line Drawing</vt:lpstr>
      <vt:lpstr>Line Drawing</vt:lpstr>
      <vt:lpstr>Line Drawing</vt:lpstr>
      <vt:lpstr>Line Drawing</vt:lpstr>
      <vt:lpstr>Line Drawing</vt:lpstr>
      <vt:lpstr>Polygon Rasterization</vt:lpstr>
      <vt:lpstr>Scanning Rectangles</vt:lpstr>
      <vt:lpstr>Scanning Rectangles (2)</vt:lpstr>
      <vt:lpstr>Scanning Rectangles (3)</vt:lpstr>
      <vt:lpstr>Triangle Rasterization</vt:lpstr>
      <vt:lpstr>Barycentric Triangle Rasterization</vt:lpstr>
      <vt:lpstr>“Clipless” Homogeneous Rasterization</vt:lpstr>
      <vt:lpstr>Homogeneous Barycentrics</vt:lpstr>
      <vt:lpstr>Homogeneous Barycentrics</vt:lpstr>
      <vt:lpstr>Homogeneous Barycentrics</vt:lpstr>
      <vt:lpstr>Incremental Computation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635 Advanced Computer Graphics</dc:title>
  <dc:creator> </dc:creator>
  <cp:lastModifiedBy>Marc Olano</cp:lastModifiedBy>
  <cp:revision>201</cp:revision>
  <cp:lastPrinted>2010-10-04T14:32:16Z</cp:lastPrinted>
  <dcterms:created xsi:type="dcterms:W3CDTF">1996-09-30T18:28:10Z</dcterms:created>
  <dcterms:modified xsi:type="dcterms:W3CDTF">2014-04-17T22:05:39Z</dcterms:modified>
</cp:coreProperties>
</file>