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2"/>
  </p:notesMasterIdLst>
  <p:sldIdLst>
    <p:sldId id="256" r:id="rId2"/>
    <p:sldId id="257" r:id="rId3"/>
    <p:sldId id="26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1" r:id="rId12"/>
    <p:sldId id="259" r:id="rId13"/>
    <p:sldId id="258" r:id="rId14"/>
    <p:sldId id="278" r:id="rId15"/>
    <p:sldId id="279" r:id="rId16"/>
    <p:sldId id="281" r:id="rId17"/>
    <p:sldId id="280" r:id="rId18"/>
    <p:sldId id="269" r:id="rId19"/>
    <p:sldId id="265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0929"/>
  </p:normalViewPr>
  <p:slideViewPr>
    <p:cSldViewPr>
      <p:cViewPr>
        <p:scale>
          <a:sx n="95" d="100"/>
          <a:sy n="95" d="100"/>
        </p:scale>
        <p:origin x="-1008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5783F-20E8-DC40-9CD0-3FB566D6A3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C2171-4697-D949-8176-EDFDF271EB70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F129B-5851-AC40-A364-CF25E5A6C4FE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B61CE-F167-2E4E-B2AE-4D3249A5658A}" type="slidenum">
              <a:rPr lang="en-US"/>
              <a:pPr/>
              <a:t>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782EC-C8B9-AC44-8B07-2C9735EA8539}" type="slidenum">
              <a:rPr lang="en-US"/>
              <a:pPr/>
              <a:t>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590AE-AFAC-3040-87E1-D55EFE8229ED}" type="slidenum">
              <a:rPr lang="en-US"/>
              <a:pPr/>
              <a:t>11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60382-3072-3F43-BE23-6C96AEC59EAF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2D777-1EE9-324F-BCA9-C7D55EFC819D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5E1B9C-F41F-0C44-ADDC-147F79D75B5B}" type="slidenum">
              <a:rPr lang="en-GB"/>
              <a:pPr/>
              <a:t>18</a:t>
            </a:fld>
            <a:endParaRPr lang="en-GB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FCA50-04D7-8A44-95F6-A8743E9E9293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1FBC-42E5-4249-AD0B-9B09025EE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1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1B0-8119-0340-9F87-974584A95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1B0-8119-0340-9F87-974584A95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9EEF-1FF9-FB46-9BF9-3E6D9A655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83BC-BFB6-2D40-932E-B9C0E053C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2445-BE02-5649-8ACD-418E6ED1B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1B0-8119-0340-9F87-974584A95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0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858F-34D8-6744-8232-59CACF37D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0B2D-1EB2-9F48-BE7A-0932A9525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1B0-8119-0340-9F87-974584A95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1B0-8119-0340-9F87-974584A95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1B0-8119-0340-9F87-974584A95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dirty="0" smtClean="0"/>
              <a:t>Global Illumination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 smtClean="0"/>
              <a:t>CMSC 435/634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 (L)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/(d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 in W/(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sr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m</a:t>
            </a:r>
            <a:r>
              <a:rPr kumimoji="1" lang="en-US" baseline="30000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</a:t>
            </a:r>
          </a:p>
          <a:p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Light entering patch of surface from a direction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area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solid angle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Think of light coming into a patch of surface from a small cone of directions</a:t>
            </a:r>
          </a:p>
          <a:p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Compare to Irradiance (over all directions)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1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Considers human response</a:t>
            </a:r>
          </a:p>
          <a:p>
            <a:pPr lvl="1"/>
            <a:r>
              <a:rPr lang="en-US" dirty="0" smtClean="0"/>
              <a:t>How bright it </a:t>
            </a:r>
            <a:r>
              <a:rPr lang="en-US" i="1" dirty="0" smtClean="0"/>
              <a:t>seems</a:t>
            </a:r>
            <a:endParaRPr lang="en-US" dirty="0"/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38627"/>
              </p:ext>
            </p:extLst>
          </p:nvPr>
        </p:nvGraphicFramePr>
        <p:xfrm>
          <a:off x="304800" y="2955925"/>
          <a:ext cx="8534400" cy="3140075"/>
        </p:xfrm>
        <a:graphic>
          <a:graphicData uri="http://schemas.openxmlformats.org/drawingml/2006/table">
            <a:tbl>
              <a:tblPr/>
              <a:tblGrid>
                <a:gridCol w="2819400"/>
                <a:gridCol w="2438400"/>
                <a:gridCol w="1569720"/>
                <a:gridCol w="170688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Name</a:t>
                      </a:r>
                      <a:endParaRPr kumimoji="1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Luminous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Talbot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Luminous Flux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lm = 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T/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Lumen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Luminous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cd = lm/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Candella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Illuminance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lx = lm/m</a:t>
                      </a:r>
                      <a:r>
                        <a:rPr kumimoji="1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Lux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dA)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nt</a:t>
                      </a: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= cd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/m</a:t>
                      </a:r>
                      <a:r>
                        <a:rPr kumimoji="1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Nits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6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 smtClean="0"/>
              <a:t>Backward Algorithms:</a:t>
            </a:r>
            <a:br>
              <a:rPr kumimoji="0" lang="en-US" dirty="0" smtClean="0"/>
            </a:br>
            <a:r>
              <a:rPr kumimoji="0" lang="en-US" dirty="0" smtClean="0"/>
              <a:t>Ray / Path Tracing</a:t>
            </a:r>
            <a:endParaRPr kumimoji="0"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dirty="0"/>
              <a:t>Follow </a:t>
            </a:r>
            <a:r>
              <a:rPr kumimoji="0" lang="en-US" dirty="0" smtClean="0"/>
              <a:t>photons backwards: </a:t>
            </a:r>
            <a:r>
              <a:rPr kumimoji="0" lang="en-US" dirty="0"/>
              <a:t>eye to </a:t>
            </a:r>
            <a:r>
              <a:rPr kumimoji="0" lang="en-US" dirty="0" smtClean="0"/>
              <a:t>light</a:t>
            </a:r>
          </a:p>
          <a:p>
            <a:r>
              <a:rPr kumimoji="0" lang="en-US" dirty="0" smtClean="0"/>
              <a:t>Traditional </a:t>
            </a:r>
            <a:r>
              <a:rPr kumimoji="0" lang="en-US" dirty="0"/>
              <a:t>ray tracing</a:t>
            </a:r>
          </a:p>
          <a:p>
            <a:pPr lvl="1"/>
            <a:r>
              <a:rPr kumimoji="0" lang="en-US" dirty="0"/>
              <a:t>Follow primary reflection</a:t>
            </a:r>
          </a:p>
          <a:p>
            <a:r>
              <a:rPr kumimoji="0" lang="en-US" dirty="0"/>
              <a:t>Path tracing</a:t>
            </a:r>
          </a:p>
          <a:p>
            <a:pPr lvl="1"/>
            <a:r>
              <a:rPr lang="en-US" dirty="0"/>
              <a:t>Monte-</a:t>
            </a:r>
            <a:r>
              <a:rPr lang="en-US" dirty="0" err="1"/>
              <a:t>carlo</a:t>
            </a:r>
            <a:r>
              <a:rPr lang="en-US" dirty="0"/>
              <a:t> integration</a:t>
            </a:r>
          </a:p>
          <a:p>
            <a:pPr lvl="1"/>
            <a:r>
              <a:rPr kumimoji="0" lang="en-US" dirty="0" err="1" smtClean="0"/>
              <a:t>Probabalistically</a:t>
            </a:r>
            <a:r>
              <a:rPr kumimoji="0" lang="en-US" dirty="0" smtClean="0"/>
              <a:t> choose</a:t>
            </a:r>
            <a:br>
              <a:rPr kumimoji="0" lang="en-US" dirty="0" smtClean="0"/>
            </a:br>
            <a:r>
              <a:rPr kumimoji="0" lang="en-US" dirty="0" smtClean="0"/>
              <a:t>path direction</a:t>
            </a:r>
          </a:p>
          <a:p>
            <a:pPr lvl="1"/>
            <a:r>
              <a:rPr lang="en-US" dirty="0" smtClean="0"/>
              <a:t>Many rays per pixel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91135"/>
            <a:ext cx="3936023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60915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Kajiya</a:t>
            </a:r>
            <a:r>
              <a:rPr lang="en-US" dirty="0" smtClean="0">
                <a:latin typeface="Helvetica"/>
                <a:cs typeface="Helvetica"/>
              </a:rPr>
              <a:t> 1986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 smtClean="0"/>
              <a:t>Forward Algorithms:</a:t>
            </a:r>
            <a:br>
              <a:rPr kumimoji="0" lang="en-US" dirty="0" smtClean="0"/>
            </a:br>
            <a:r>
              <a:rPr kumimoji="0" lang="en-US" dirty="0" smtClean="0"/>
              <a:t>Photon Map</a:t>
            </a:r>
            <a:endParaRPr kumimoji="0"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dirty="0"/>
              <a:t>Follow </a:t>
            </a:r>
            <a:r>
              <a:rPr kumimoji="0" lang="en-US" dirty="0" smtClean="0"/>
              <a:t>photons forward: </a:t>
            </a:r>
            <a:r>
              <a:rPr kumimoji="0" lang="en-US" dirty="0"/>
              <a:t>light to eye</a:t>
            </a:r>
          </a:p>
          <a:p>
            <a:r>
              <a:rPr kumimoji="0" lang="en-US" dirty="0" smtClean="0"/>
              <a:t>Photon Map</a:t>
            </a:r>
          </a:p>
          <a:p>
            <a:pPr lvl="1"/>
            <a:r>
              <a:rPr lang="en-US" dirty="0" smtClean="0"/>
              <a:t>Bounce photons from</a:t>
            </a:r>
            <a:br>
              <a:rPr lang="en-US" dirty="0" smtClean="0"/>
            </a:br>
            <a:r>
              <a:rPr lang="en-US" dirty="0" smtClean="0"/>
              <a:t>surface to surface</a:t>
            </a:r>
          </a:p>
          <a:p>
            <a:pPr lvl="1"/>
            <a:r>
              <a:rPr kumimoji="0" lang="en-US" dirty="0" smtClean="0"/>
              <a:t>Collect in spatial data </a:t>
            </a:r>
            <a:br>
              <a:rPr kumimoji="0" lang="en-US" dirty="0" smtClean="0"/>
            </a:br>
            <a:r>
              <a:rPr kumimoji="0" lang="en-US" dirty="0" smtClean="0"/>
              <a:t>structure</a:t>
            </a:r>
          </a:p>
          <a:p>
            <a:pPr lvl="1"/>
            <a:r>
              <a:rPr lang="en-US" i="1" dirty="0" smtClean="0"/>
              <a:t>Final gather </a:t>
            </a:r>
            <a:r>
              <a:rPr lang="en-US" dirty="0" smtClean="0"/>
              <a:t>per pixel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91" y="2819400"/>
            <a:ext cx="3869509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0270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Wann</a:t>
            </a:r>
            <a:r>
              <a:rPr lang="en-US" dirty="0" smtClean="0">
                <a:latin typeface="Helvetica"/>
                <a:cs typeface="Helvetica"/>
              </a:rPr>
              <a:t> Jensen and Christensen 1998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Algorithms:</a:t>
            </a:r>
            <a:br>
              <a:rPr lang="en-US" dirty="0" smtClean="0"/>
            </a:br>
            <a:r>
              <a:rPr lang="en-US" dirty="0" err="1" smtClean="0"/>
              <a:t>Radiosity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Diffuse only: Progressive </a:t>
            </a:r>
            <a:r>
              <a:rPr lang="en-US" dirty="0" err="1" smtClean="0"/>
              <a:t>Radiosity</a:t>
            </a:r>
            <a:endParaRPr lang="en-US" dirty="0" smtClean="0"/>
          </a:p>
          <a:p>
            <a:r>
              <a:rPr lang="en-US" dirty="0" smtClean="0"/>
              <a:t>Lights emit</a:t>
            </a:r>
          </a:p>
          <a:p>
            <a:r>
              <a:rPr lang="en-US" dirty="0" smtClean="0"/>
              <a:t>Other surfaces collect</a:t>
            </a:r>
          </a:p>
          <a:p>
            <a:pPr lvl="1"/>
            <a:r>
              <a:rPr lang="en-US" dirty="0" smtClean="0"/>
              <a:t>rendering </a:t>
            </a:r>
            <a:r>
              <a:rPr lang="en-US" i="1" dirty="0" err="1" smtClean="0"/>
              <a:t>hemicube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Then emit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820533"/>
            <a:ext cx="4594781" cy="3732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63963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Cohen et al. 1988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 descr="Screen Shot 2014-05-05 at 8.59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0"/>
            <a:ext cx="2362200" cy="14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Algorithms:</a:t>
            </a:r>
            <a:br>
              <a:rPr lang="en-US" dirty="0" smtClean="0"/>
            </a:br>
            <a:r>
              <a:rPr lang="en-US" dirty="0" err="1" smtClean="0"/>
              <a:t>Radiosity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Radiosity</a:t>
            </a:r>
            <a:endParaRPr lang="en-US" dirty="0" smtClean="0"/>
          </a:p>
          <a:p>
            <a:r>
              <a:rPr lang="en-US" dirty="0" smtClean="0"/>
              <a:t>Form Factor = </a:t>
            </a:r>
            <a:r>
              <a:rPr lang="en-US" dirty="0" err="1" smtClean="0"/>
              <a:t>contrib</a:t>
            </a:r>
            <a:r>
              <a:rPr lang="en-US" dirty="0" smtClean="0"/>
              <a:t> of patch </a:t>
            </a:r>
            <a:r>
              <a:rPr lang="en-US" dirty="0" err="1" smtClean="0"/>
              <a:t>i</a:t>
            </a:r>
            <a:r>
              <a:rPr lang="en-US" dirty="0" smtClean="0"/>
              <a:t> on patch j</a:t>
            </a:r>
            <a:endParaRPr lang="en-US" dirty="0"/>
          </a:p>
          <a:p>
            <a:pPr lvl="1"/>
            <a:r>
              <a:rPr lang="en-US" dirty="0" err="1" smtClean="0"/>
              <a:t>Radiosity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Emission</a:t>
            </a:r>
            <a:r>
              <a:rPr lang="en-US" baseline="-25000" dirty="0" err="1" smtClean="0"/>
              <a:t>i</a:t>
            </a:r>
            <a:r>
              <a:rPr lang="en-US" dirty="0" smtClean="0"/>
              <a:t> + ∑ </a:t>
            </a:r>
            <a:r>
              <a:rPr lang="en-US" dirty="0" err="1" smtClean="0"/>
              <a:t>FormFactor</a:t>
            </a:r>
            <a:r>
              <a:rPr lang="en-US" baseline="-25000" dirty="0" err="1" smtClean="0"/>
              <a:t>i,j</a:t>
            </a:r>
            <a:r>
              <a:rPr lang="en-US" dirty="0" smtClean="0"/>
              <a:t> * </a:t>
            </a:r>
            <a:r>
              <a:rPr lang="en-US" dirty="0" err="1" smtClean="0"/>
              <a:t>Radiosity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pPr lvl="1"/>
            <a:r>
              <a:rPr lang="en-US" dirty="0" smtClean="0"/>
              <a:t>Solve (big) matrix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924300"/>
            <a:ext cx="5118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Algorithms:</a:t>
            </a:r>
            <a:br>
              <a:rPr lang="en-US" dirty="0" smtClean="0"/>
            </a:br>
            <a:r>
              <a:rPr lang="en-US" dirty="0" smtClean="0"/>
              <a:t>Virtual Point Lights (Instant </a:t>
            </a:r>
            <a:r>
              <a:rPr lang="en-US" dirty="0" err="1" smtClean="0"/>
              <a:t>Radiosity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Bounce photons</a:t>
            </a:r>
          </a:p>
          <a:p>
            <a:r>
              <a:rPr lang="en-US" dirty="0" smtClean="0"/>
              <a:t>Leave </a:t>
            </a:r>
            <a:r>
              <a:rPr lang="en-US" i="1" dirty="0" smtClean="0"/>
              <a:t>virtual point light </a:t>
            </a:r>
            <a:r>
              <a:rPr lang="en-US" dirty="0" smtClean="0"/>
              <a:t>at each bounce</a:t>
            </a:r>
          </a:p>
          <a:p>
            <a:r>
              <a:rPr lang="en-US" dirty="0" smtClean="0"/>
              <a:t>Watch out for “weak singularity”</a:t>
            </a:r>
          </a:p>
          <a:p>
            <a:pPr lvl="1"/>
            <a:r>
              <a:rPr lang="en-US" dirty="0" smtClean="0"/>
              <a:t>Light too bright </a:t>
            </a:r>
            <a:r>
              <a:rPr lang="en-US" smtClean="0"/>
              <a:t>near point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114800"/>
            <a:ext cx="29845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Hayward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487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Bidirectional Path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both light and view paths</a:t>
            </a:r>
          </a:p>
          <a:p>
            <a:r>
              <a:rPr lang="en-US" dirty="0" smtClean="0"/>
              <a:t>Connect view path to light path</a:t>
            </a:r>
          </a:p>
          <a:p>
            <a:pPr lvl="1"/>
            <a:r>
              <a:rPr lang="en-US" dirty="0" smtClean="0"/>
              <a:t>Instead of view path to light</a:t>
            </a:r>
          </a:p>
          <a:p>
            <a:r>
              <a:rPr lang="en-US" dirty="0" smtClean="0"/>
              <a:t>Metropolis</a:t>
            </a:r>
          </a:p>
          <a:p>
            <a:pPr lvl="1"/>
            <a:r>
              <a:rPr lang="en-US" dirty="0" smtClean="0"/>
              <a:t>Find paths that work</a:t>
            </a:r>
          </a:p>
          <a:p>
            <a:pPr lvl="1"/>
            <a:r>
              <a:rPr lang="en-US" i="1" dirty="0" smtClean="0"/>
              <a:t>Mutate</a:t>
            </a:r>
            <a:r>
              <a:rPr lang="en-US" dirty="0" smtClean="0"/>
              <a:t> them to make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2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B16E764-5593-714F-91B5-D99E2163510A}" type="slidenum">
              <a:rPr lang="en-GB"/>
              <a:pPr/>
              <a:t>18</a:t>
            </a:fld>
            <a:endParaRPr lang="en-GB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60669"/>
            <a:ext cx="8709120" cy="1170842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Bidirectional Path Tracing &amp;</a:t>
            </a:r>
            <a:br>
              <a:rPr lang="en-GB"/>
            </a:br>
            <a:r>
              <a:rPr lang="en-GB"/>
              <a:t>Metropolis Light Transport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1" y="1692178"/>
            <a:ext cx="4772160" cy="264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01" y="3875447"/>
            <a:ext cx="4772160" cy="264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71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Interactive Rendering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dirty="0" smtClean="0"/>
              <a:t>Viewpoint independent</a:t>
            </a:r>
          </a:p>
          <a:p>
            <a:pPr lvl="1"/>
            <a:r>
              <a:rPr kumimoji="0" lang="en-US" dirty="0" smtClean="0"/>
              <a:t>Diffuse </a:t>
            </a:r>
            <a:r>
              <a:rPr kumimoji="0" lang="en-US" dirty="0"/>
              <a:t>surfaces only</a:t>
            </a:r>
          </a:p>
          <a:p>
            <a:r>
              <a:rPr kumimoji="0" lang="en-US" dirty="0" smtClean="0"/>
              <a:t>Pre</a:t>
            </a:r>
            <a:r>
              <a:rPr kumimoji="0" lang="en-US" dirty="0"/>
              <a:t>-compute and store </a:t>
            </a:r>
            <a:r>
              <a:rPr kumimoji="0" lang="en-US" dirty="0" err="1"/>
              <a:t>radiosity</a:t>
            </a:r>
            <a:endParaRPr kumimoji="0" lang="en-US" dirty="0"/>
          </a:p>
          <a:p>
            <a:pPr lvl="1"/>
            <a:r>
              <a:rPr kumimoji="0" lang="en-US" dirty="0"/>
              <a:t>As patch/vertex colors</a:t>
            </a:r>
          </a:p>
          <a:p>
            <a:pPr lvl="1"/>
            <a:r>
              <a:rPr kumimoji="0" lang="en-US" dirty="0"/>
              <a:t>As texture</a:t>
            </a:r>
          </a:p>
          <a:p>
            <a:r>
              <a:rPr kumimoji="0" lang="en-US" dirty="0"/>
              <a:t>Separate solution for each light</a:t>
            </a:r>
          </a:p>
          <a:p>
            <a:pPr lvl="1"/>
            <a:r>
              <a:rPr kumimoji="0" lang="en-US" dirty="0"/>
              <a:t>Linear combination to change lights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Global Illumination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dirty="0"/>
              <a:t>Local Illumination</a:t>
            </a:r>
          </a:p>
          <a:p>
            <a:pPr lvl="1"/>
            <a:r>
              <a:rPr kumimoji="0" lang="en-US" dirty="0"/>
              <a:t>light – surface – eye</a:t>
            </a:r>
          </a:p>
          <a:p>
            <a:pPr lvl="1"/>
            <a:r>
              <a:rPr kumimoji="0" lang="en-US" dirty="0"/>
              <a:t>Throw everything else into </a:t>
            </a:r>
            <a:r>
              <a:rPr kumimoji="0" lang="en-US" i="1" dirty="0"/>
              <a:t>ambient</a:t>
            </a:r>
            <a:endParaRPr kumimoji="0" lang="en-US" dirty="0"/>
          </a:p>
          <a:p>
            <a:r>
              <a:rPr kumimoji="0" lang="en-US" dirty="0"/>
              <a:t>Global Illumination</a:t>
            </a:r>
          </a:p>
          <a:p>
            <a:pPr lvl="1"/>
            <a:r>
              <a:rPr kumimoji="0" lang="en-US" dirty="0"/>
              <a:t>light – surface – </a:t>
            </a:r>
            <a:r>
              <a:rPr kumimoji="0" lang="en-US" dirty="0" smtClean="0"/>
              <a:t>surface – </a:t>
            </a:r>
            <a:r>
              <a:rPr kumimoji="0" lang="en-US" dirty="0"/>
              <a:t>… – eye</a:t>
            </a:r>
          </a:p>
          <a:p>
            <a:pPr lvl="1"/>
            <a:r>
              <a:rPr kumimoji="0" lang="en-US" dirty="0"/>
              <a:t>Multiple </a:t>
            </a:r>
            <a:r>
              <a:rPr kumimoji="0" lang="en-US" dirty="0" smtClean="0"/>
              <a:t>bounces</a:t>
            </a:r>
          </a:p>
          <a:p>
            <a:pPr lvl="1"/>
            <a:r>
              <a:rPr lang="en-US" dirty="0" smtClean="0"/>
              <a:t>All photon paths:</a:t>
            </a:r>
          </a:p>
          <a:p>
            <a:pPr lvl="2"/>
            <a:r>
              <a:rPr lang="en-US" dirty="0" smtClean="0"/>
              <a:t>Reflection, refraction, diffuse</a:t>
            </a:r>
          </a:p>
          <a:p>
            <a:pPr lvl="2"/>
            <a:r>
              <a:rPr kumimoji="0" lang="en-US" dirty="0" smtClean="0"/>
              <a:t>Participating media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Viewpoint dependent</a:t>
            </a:r>
          </a:p>
          <a:p>
            <a:r>
              <a:rPr lang="en-US" dirty="0" smtClean="0"/>
              <a:t>Compute </a:t>
            </a:r>
            <a:r>
              <a:rPr lang="en-US" i="1" dirty="0" smtClean="0"/>
              <a:t>light probes</a:t>
            </a:r>
            <a:r>
              <a:rPr lang="en-US" dirty="0" smtClean="0"/>
              <a:t> at limited points</a:t>
            </a:r>
          </a:p>
          <a:p>
            <a:pPr lvl="1"/>
            <a:r>
              <a:rPr lang="en-US" dirty="0" smtClean="0"/>
              <a:t>Store in a form with direction</a:t>
            </a:r>
          </a:p>
          <a:p>
            <a:pPr lvl="2"/>
            <a:r>
              <a:rPr lang="en-US" dirty="0" smtClean="0"/>
              <a:t>Cube Map per probe</a:t>
            </a:r>
          </a:p>
          <a:p>
            <a:pPr lvl="2"/>
            <a:r>
              <a:rPr lang="en-US" dirty="0" smtClean="0"/>
              <a:t>Spherical Harmonics</a:t>
            </a:r>
          </a:p>
          <a:p>
            <a:r>
              <a:rPr lang="en-US" dirty="0" err="1" smtClean="0"/>
              <a:t>Precomputed</a:t>
            </a:r>
            <a:r>
              <a:rPr lang="en-US" dirty="0" smtClean="0"/>
              <a:t> Radiance Transfer</a:t>
            </a:r>
          </a:p>
          <a:p>
            <a:pPr lvl="1"/>
            <a:r>
              <a:rPr lang="en-US" dirty="0" smtClean="0"/>
              <a:t>Directional </a:t>
            </a:r>
            <a:r>
              <a:rPr lang="en-US" smtClean="0"/>
              <a:t>representation per vertex </a:t>
            </a:r>
            <a:r>
              <a:rPr lang="en-US" dirty="0" smtClean="0"/>
              <a:t>or </a:t>
            </a:r>
            <a:r>
              <a:rPr lang="en-US" dirty="0" err="1" smtClean="0"/>
              <a:t>texel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27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Global Illumination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81125" y="1981200"/>
            <a:ext cx="6378575" cy="4114800"/>
          </a:xfr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48200" y="1676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ambient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22860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no ambient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00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global illumination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Radiometric Units</a:t>
            </a:r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80083"/>
              </p:ext>
            </p:extLst>
          </p:nvPr>
        </p:nvGraphicFramePr>
        <p:xfrm>
          <a:off x="304800" y="2133600"/>
          <a:ext cx="8534400" cy="3720464"/>
        </p:xfrm>
        <a:graphic>
          <a:graphicData uri="http://schemas.openxmlformats.org/drawingml/2006/table">
            <a:tbl>
              <a:tblPr/>
              <a:tblGrid>
                <a:gridCol w="3657600"/>
                <a:gridCol w="2743200"/>
                <a:gridCol w="2133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Radiant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Radiant Flux (Power)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dt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 = J/s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Radiant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Radiosity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(exiting)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B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  <a:sym typeface="Symbol" pitchFamily="-11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Irradiance (entering)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  <a:sym typeface="Symbol" pitchFamily="-11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W/(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7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Energy (Q)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energy (Joules)</a:t>
            </a:r>
          </a:p>
          <a:p>
            <a:r>
              <a:rPr lang="en-US" dirty="0" smtClean="0"/>
              <a:t>Over all time, directions, area,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Flux (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 =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dQ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dirty="0" smtClean="0"/>
              <a:t>Watts = J/s</a:t>
            </a:r>
          </a:p>
          <a:p>
            <a:r>
              <a:rPr lang="en-US" dirty="0" smtClean="0"/>
              <a:t>Radiant energy per unit time</a:t>
            </a:r>
          </a:p>
          <a:p>
            <a:r>
              <a:rPr lang="en-US" dirty="0" smtClean="0"/>
              <a:t>This is the one you probably want</a:t>
            </a:r>
          </a:p>
          <a:p>
            <a:pPr lvl="1"/>
            <a:r>
              <a:rPr lang="en-US" dirty="0" smtClean="0"/>
              <a:t>Unless you are measuring total energy absorbed</a:t>
            </a:r>
          </a:p>
          <a:p>
            <a:pPr lvl="1"/>
            <a:r>
              <a:rPr lang="en-US" dirty="0" smtClean="0"/>
              <a:t>E.g. by a plant over hours of daylight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1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Radiant Intensity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I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/d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 in </a:t>
            </a:r>
            <a:r>
              <a:rPr lang="en-US" dirty="0" smtClean="0"/>
              <a:t>W/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 smtClean="0"/>
              <a:t>Radiant Flux emitted per unit solid angle</a:t>
            </a:r>
          </a:p>
          <a:p>
            <a:pPr lvl="1"/>
            <a:r>
              <a:rPr lang="en-US" dirty="0" smtClean="0"/>
              <a:t>Light from a point in a small cone of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6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r>
              <a:rPr lang="en-US" dirty="0" smtClean="0"/>
              <a:t> 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B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lang="en-US" dirty="0" smtClean="0">
                <a:sym typeface="Symbol" pitchFamily="-112" charset="2"/>
              </a:rPr>
              <a:t> in W/m</a:t>
            </a:r>
            <a:r>
              <a:rPr lang="en-US" baseline="30000" dirty="0" smtClean="0">
                <a:sym typeface="Symbol" pitchFamily="-112" charset="2"/>
              </a:rPr>
              <a:t>2</a:t>
            </a:r>
            <a:endParaRPr lang="en-US" dirty="0">
              <a:sym typeface="Symbol" pitchFamily="-112" charset="2"/>
            </a:endParaRPr>
          </a:p>
          <a:p>
            <a:pPr lvl="0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light </a:t>
            </a:r>
            <a:r>
              <a:rPr kumimoji="1" lang="en-US" i="1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leaving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a patch of surface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Emitted or reflected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directions</a:t>
            </a:r>
          </a:p>
          <a:p>
            <a:pPr lvl="1"/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Measured per unit area</a:t>
            </a:r>
            <a:endParaRPr kumimoji="1"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419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(E)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E = 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in W/m</a:t>
            </a:r>
            <a:r>
              <a:rPr kumimoji="1" lang="en-US" baseline="30000" dirty="0" smtClean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endParaRPr kumimoji="1"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  <a:p>
            <a:r>
              <a:rPr lang="en-US" dirty="0" smtClean="0"/>
              <a:t>All light </a:t>
            </a:r>
            <a:r>
              <a:rPr lang="en-US" i="1" dirty="0" smtClean="0"/>
              <a:t>entering</a:t>
            </a:r>
            <a:r>
              <a:rPr lang="en-US" dirty="0" smtClean="0"/>
              <a:t> a patch of surface</a:t>
            </a:r>
          </a:p>
          <a:p>
            <a:pPr lvl="1"/>
            <a:r>
              <a:rPr lang="en-US" dirty="0" smtClean="0"/>
              <a:t>All directions</a:t>
            </a:r>
          </a:p>
          <a:p>
            <a:pPr lvl="1"/>
            <a:r>
              <a:rPr lang="en-US" dirty="0" smtClean="0"/>
              <a:t>Measured per unit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1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614</Words>
  <Application>Microsoft Macintosh PowerPoint</Application>
  <PresentationFormat>On-screen Show (4:3)</PresentationFormat>
  <Paragraphs>164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Global Illumination</vt:lpstr>
      <vt:lpstr>Global Illumination</vt:lpstr>
      <vt:lpstr>Global Illumination</vt:lpstr>
      <vt:lpstr>Radiometric Units</vt:lpstr>
      <vt:lpstr>Radiant Energy (Q)</vt:lpstr>
      <vt:lpstr>Radiant Flux ()</vt:lpstr>
      <vt:lpstr>Radiant Intensity (I)</vt:lpstr>
      <vt:lpstr>Radiosity (B)</vt:lpstr>
      <vt:lpstr>Irradiance (E)</vt:lpstr>
      <vt:lpstr>Radiance (L)</vt:lpstr>
      <vt:lpstr>Photometric Units</vt:lpstr>
      <vt:lpstr>Backward Algorithms: Ray / Path Tracing</vt:lpstr>
      <vt:lpstr>Forward Algorithms: Photon Map</vt:lpstr>
      <vt:lpstr>Forward Algorithms: Radiosity</vt:lpstr>
      <vt:lpstr>Forward Algorithms: Radiosity</vt:lpstr>
      <vt:lpstr>Forward Algorithms: Virtual Point Lights (Instant Radiosity)</vt:lpstr>
      <vt:lpstr>Bidirectional Path Tracing</vt:lpstr>
      <vt:lpstr>Bidirectional Path Tracing &amp; Metropolis Light Transport</vt:lpstr>
      <vt:lpstr>Interactive Rendering</vt:lpstr>
      <vt:lpstr>Interactive Rendering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53</cp:revision>
  <dcterms:created xsi:type="dcterms:W3CDTF">2008-02-18T20:55:33Z</dcterms:created>
  <dcterms:modified xsi:type="dcterms:W3CDTF">2015-01-13T20:12:18Z</dcterms:modified>
</cp:coreProperties>
</file>