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324" r:id="rId3"/>
    <p:sldId id="418" r:id="rId4"/>
    <p:sldId id="419" r:id="rId5"/>
    <p:sldId id="420" r:id="rId6"/>
    <p:sldId id="421" r:id="rId7"/>
    <p:sldId id="424" r:id="rId8"/>
    <p:sldId id="426" r:id="rId9"/>
    <p:sldId id="427" r:id="rId10"/>
    <p:sldId id="428" r:id="rId11"/>
    <p:sldId id="429" r:id="rId12"/>
    <p:sldId id="435" r:id="rId13"/>
    <p:sldId id="430" r:id="rId14"/>
    <p:sldId id="431" r:id="rId15"/>
    <p:sldId id="432" r:id="rId16"/>
    <p:sldId id="433" r:id="rId17"/>
    <p:sldId id="434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80" y="7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7522D27B-E1D6-034E-98EB-3921059C4B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1694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8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8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A7F4B455-1C94-CF46-A735-2490D17B9F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8720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F697829-884D-F943-9C42-A6338B8D3530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33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2E4E57-26D4-C44D-A1EC-EFC6A01514CA}" type="slidenum">
              <a:rPr lang="en-GB" smtClean="0"/>
              <a:pPr>
                <a:defRPr/>
              </a:pPr>
              <a:t>10</a:t>
            </a:fld>
            <a:endParaRPr lang="en-GB" smtClean="0"/>
          </a:p>
        </p:txBody>
      </p:sp>
      <p:sp>
        <p:nvSpPr>
          <p:cNvPr id="532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532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41CD37-EF2A-814E-8B39-1C8D9C59DDFC}" type="slidenum">
              <a:rPr lang="en-GB" smtClean="0"/>
              <a:pPr>
                <a:defRPr/>
              </a:pPr>
              <a:t>11</a:t>
            </a:fld>
            <a:endParaRPr lang="en-GB" smtClean="0"/>
          </a:p>
        </p:txBody>
      </p:sp>
      <p:sp>
        <p:nvSpPr>
          <p:cNvPr id="5427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5427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E14203-5BCD-334F-BA8B-C74D5E62C952}" type="slidenum">
              <a:rPr lang="en-GB" smtClean="0"/>
              <a:pPr>
                <a:defRPr/>
              </a:pPr>
              <a:t>13</a:t>
            </a:fld>
            <a:endParaRPr lang="en-GB" smtClean="0"/>
          </a:p>
        </p:txBody>
      </p:sp>
      <p:sp>
        <p:nvSpPr>
          <p:cNvPr id="7065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7065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D9CB4B-E2C9-874B-BF3D-9A5865453DB5}" type="slidenum">
              <a:rPr lang="en-GB" smtClean="0"/>
              <a:pPr>
                <a:defRPr/>
              </a:pPr>
              <a:t>14</a:t>
            </a:fld>
            <a:endParaRPr lang="en-GB" smtClean="0"/>
          </a:p>
        </p:txBody>
      </p:sp>
      <p:sp>
        <p:nvSpPr>
          <p:cNvPr id="7168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7168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E1E0BC5-37BB-C143-BEB3-61B6AA67802D}" type="slidenum">
              <a:rPr lang="en-GB" smtClean="0"/>
              <a:pPr>
                <a:defRPr/>
              </a:pPr>
              <a:t>15</a:t>
            </a:fld>
            <a:endParaRPr lang="en-GB" smtClean="0"/>
          </a:p>
        </p:txBody>
      </p:sp>
      <p:sp>
        <p:nvSpPr>
          <p:cNvPr id="7270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7270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D4E6E2B-C8AF-1A4A-8F62-E6DAA4964DF4}" type="slidenum">
              <a:rPr lang="en-GB" smtClean="0"/>
              <a:pPr>
                <a:defRPr/>
              </a:pPr>
              <a:t>16</a:t>
            </a:fld>
            <a:endParaRPr lang="en-GB" smtClean="0"/>
          </a:p>
        </p:txBody>
      </p:sp>
      <p:sp>
        <p:nvSpPr>
          <p:cNvPr id="7372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7373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DE66B56-8DF0-8A45-B0A3-F6A7D8826F56}" type="slidenum">
              <a:rPr lang="en-GB" smtClean="0"/>
              <a:pPr>
                <a:defRPr/>
              </a:pPr>
              <a:t>17</a:t>
            </a:fld>
            <a:endParaRPr lang="en-GB" smtClean="0"/>
          </a:p>
        </p:txBody>
      </p:sp>
      <p:sp>
        <p:nvSpPr>
          <p:cNvPr id="7475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7475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938DAE-6DFE-F345-8B90-94CB84983855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77619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61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86DA33C-5496-F84F-9B17-E17E6FFEEB9A}" type="slidenum">
              <a:rPr lang="en-GB" smtClean="0"/>
              <a:pPr>
                <a:defRPr/>
              </a:pPr>
              <a:t>3</a:t>
            </a:fld>
            <a:endParaRPr lang="en-GB" smtClean="0"/>
          </a:p>
        </p:txBody>
      </p:sp>
      <p:sp>
        <p:nvSpPr>
          <p:cNvPr id="4198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4198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344A93-6A28-CD4F-A060-73872AD59E5F}" type="slidenum">
              <a:rPr lang="en-GB" smtClean="0"/>
              <a:pPr>
                <a:defRPr/>
              </a:pPr>
              <a:t>4</a:t>
            </a:fld>
            <a:endParaRPr lang="en-GB" smtClean="0"/>
          </a:p>
        </p:txBody>
      </p:sp>
      <p:sp>
        <p:nvSpPr>
          <p:cNvPr id="4300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4301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763DD-E49B-C34B-A2DD-74D1DB9DA7AF}" type="slidenum">
              <a:rPr lang="en-GB" smtClean="0"/>
              <a:pPr>
                <a:defRPr/>
              </a:pPr>
              <a:t>5</a:t>
            </a:fld>
            <a:endParaRPr lang="en-GB" smtClean="0"/>
          </a:p>
        </p:txBody>
      </p:sp>
      <p:sp>
        <p:nvSpPr>
          <p:cNvPr id="4403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4403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8A53DC2-6243-4041-8E0C-8769A337A3EC}" type="slidenum">
              <a:rPr lang="en-GB" smtClean="0"/>
              <a:pPr>
                <a:defRPr/>
              </a:pPr>
              <a:t>6</a:t>
            </a:fld>
            <a:endParaRPr lang="en-GB" smtClean="0"/>
          </a:p>
        </p:txBody>
      </p:sp>
      <p:sp>
        <p:nvSpPr>
          <p:cNvPr id="4505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4505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C74B981-7F30-E043-907A-EAB2ACA1E73E}" type="slidenum">
              <a:rPr lang="en-GB" smtClean="0"/>
              <a:pPr>
                <a:defRPr/>
              </a:pPr>
              <a:t>7</a:t>
            </a:fld>
            <a:endParaRPr lang="en-GB" smtClean="0"/>
          </a:p>
        </p:txBody>
      </p:sp>
      <p:sp>
        <p:nvSpPr>
          <p:cNvPr id="4812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4813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FFB445-9039-8946-869A-7B21BAE3FA37}" type="slidenum">
              <a:rPr lang="en-GB" smtClean="0"/>
              <a:pPr>
                <a:defRPr/>
              </a:pPr>
              <a:t>8</a:t>
            </a:fld>
            <a:endParaRPr lang="en-GB" smtClean="0"/>
          </a:p>
        </p:txBody>
      </p:sp>
      <p:sp>
        <p:nvSpPr>
          <p:cNvPr id="5120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5120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6A3166-521A-484C-914A-FCF3C8C902F6}" type="slidenum">
              <a:rPr lang="en-GB" smtClean="0"/>
              <a:pPr>
                <a:defRPr/>
              </a:pPr>
              <a:t>9</a:t>
            </a:fld>
            <a:endParaRPr lang="en-GB" smtClean="0"/>
          </a:p>
        </p:txBody>
      </p:sp>
      <p:sp>
        <p:nvSpPr>
          <p:cNvPr id="5222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5222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8DC3E-2C6B-4943-9E0F-C7C176B2B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562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249FF-A275-AA4A-9563-E73EADB9E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446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13DE4-28D9-7946-A7E9-100B443F33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25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51D2A-BBDB-FA49-83AE-824ACE95DB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64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8A0E1-F21A-8949-AD18-49824E5C65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135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BAC15-F159-6C49-9A93-66C0B5D2F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877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9854B-6CAB-3742-A0F5-F87E246E4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03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E3768-59F8-A946-B737-93B6B2EF4B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822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FABAC-A9C1-A34E-A299-2847FA96E5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803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8BD67-ECBA-CA46-800C-E6A07B4107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712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BA1AD-1A0A-F142-8692-39A3090E75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46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54BE4D8-135C-0E48-AE14-4EB8087D24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4" Type="http://schemas.openxmlformats.org/officeDocument/2006/relationships/image" Target="../media/image7.emf"/><Relationship Id="rId5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ea typeface="+mj-ea"/>
                <a:cs typeface="+mj-cs"/>
              </a:rPr>
              <a:t>Graphics Pipeline</a:t>
            </a:r>
            <a:br>
              <a:rPr lang="en-US" smtClean="0">
                <a:ea typeface="+mj-ea"/>
                <a:cs typeface="+mj-cs"/>
              </a:rPr>
            </a:br>
            <a:r>
              <a:rPr lang="en-US" smtClean="0">
                <a:ea typeface="+mj-ea"/>
                <a:cs typeface="+mj-cs"/>
              </a:rPr>
              <a:t>Clipping</a:t>
            </a:r>
            <a:endParaRPr lang="en-US" dirty="0" smtClean="0">
              <a:ea typeface="+mj-ea"/>
              <a:cs typeface="+mj-cs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2"/>
                </a:solidFill>
                <a:latin typeface="Calibri" charset="0"/>
              </a:rPr>
              <a:t>CMSC 435/634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Bit-Code Trivial Rejects and Accepts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If both bit codes are zero – trivial accept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If endpoints are both outside of same edge, they will share that bit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This can easily be computed as a logical </a:t>
            </a:r>
            <a:r>
              <a:rPr lang="en-GB" b="1">
                <a:latin typeface="Calibri" charset="0"/>
              </a:rPr>
              <a:t>and</a:t>
            </a:r>
            <a:r>
              <a:rPr lang="en-GB">
                <a:latin typeface="Calibri" charset="0"/>
              </a:rPr>
              <a:t> operation – trivial reject if non-zero result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If not, then need to split line at clip edge, discard portion outside, continue testing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8FF757-8BFE-434A-87B7-2FB3C9CF8E1C}" type="slidenum">
              <a:rPr lang="en-GB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260350"/>
            <a:ext cx="8709025" cy="11715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  <a:defRPr/>
            </a:pPr>
            <a:r>
              <a:rPr lang="en-GB">
                <a:ea typeface="+mj-ea"/>
                <a:cs typeface="+mj-cs"/>
              </a:rPr>
              <a:t>Cohen-Sutherland </a:t>
            </a:r>
            <a:br>
              <a:rPr lang="en-GB">
                <a:ea typeface="+mj-ea"/>
                <a:cs typeface="+mj-cs"/>
              </a:rPr>
            </a:br>
            <a:r>
              <a:rPr lang="en-GB">
                <a:ea typeface="+mj-ea"/>
                <a:cs typeface="+mj-cs"/>
              </a:rPr>
              <a:t>Line Clipping Algorithm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F5DF3B-8E81-9F4D-894D-B0837C7A96C9}" type="slidenum">
              <a:rPr lang="en-GB"/>
              <a:pPr>
                <a:defRPr/>
              </a:pPr>
              <a:t>11</a:t>
            </a:fld>
            <a:endParaRPr lang="en-GB"/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414338" y="1576388"/>
            <a:ext cx="8294687" cy="499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40820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ＭＳ Ｐゴシック" charset="0"/>
                <a:cs typeface="DejaVu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5pPr>
            <a:lvl6pPr marL="15367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6pPr>
            <a:lvl7pPr marL="19939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7pPr>
            <a:lvl8pPr marL="24511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8pPr>
            <a:lvl9pPr marL="29083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9pPr>
          </a:lstStyle>
          <a:p>
            <a:pPr>
              <a:defRPr/>
            </a:pPr>
            <a:r>
              <a:rPr lang="en-GB" sz="2500" i="1" dirty="0" smtClean="0"/>
              <a:t>code1</a:t>
            </a:r>
            <a:r>
              <a:rPr lang="en-GB" sz="2500" dirty="0" smtClean="0"/>
              <a:t> = </a:t>
            </a:r>
            <a:r>
              <a:rPr lang="en-GB" sz="2500" dirty="0" err="1" smtClean="0"/>
              <a:t>outcode</a:t>
            </a:r>
            <a:r>
              <a:rPr lang="en-GB" sz="2500" dirty="0" smtClean="0"/>
              <a:t> from endpoint1</a:t>
            </a:r>
          </a:p>
          <a:p>
            <a:pPr>
              <a:defRPr/>
            </a:pPr>
            <a:r>
              <a:rPr lang="en-GB" sz="2500" i="1" dirty="0" smtClean="0"/>
              <a:t>code2</a:t>
            </a:r>
            <a:r>
              <a:rPr lang="en-GB" sz="2500" dirty="0" smtClean="0"/>
              <a:t> = </a:t>
            </a:r>
            <a:r>
              <a:rPr lang="en-GB" sz="2500" dirty="0" err="1" smtClean="0"/>
              <a:t>outcode</a:t>
            </a:r>
            <a:r>
              <a:rPr lang="en-GB" sz="2500" dirty="0" smtClean="0"/>
              <a:t> from endpoint2</a:t>
            </a:r>
          </a:p>
          <a:p>
            <a:pPr>
              <a:defRPr/>
            </a:pPr>
            <a:r>
              <a:rPr lang="en-GB" sz="2500" b="1" dirty="0" smtClean="0"/>
              <a:t>if</a:t>
            </a:r>
            <a:r>
              <a:rPr lang="en-GB" sz="2500" dirty="0" smtClean="0"/>
              <a:t> (</a:t>
            </a:r>
            <a:r>
              <a:rPr lang="en-GB" sz="2500" i="1" dirty="0" smtClean="0"/>
              <a:t>code1</a:t>
            </a:r>
            <a:r>
              <a:rPr lang="en-GB" sz="2500" dirty="0" smtClean="0"/>
              <a:t> == 0 &amp;&amp; </a:t>
            </a:r>
            <a:r>
              <a:rPr lang="en-GB" sz="2500" i="1" dirty="0" smtClean="0"/>
              <a:t>code2</a:t>
            </a:r>
            <a:r>
              <a:rPr lang="en-GB" sz="2500" dirty="0" smtClean="0"/>
              <a:t> == 0) </a:t>
            </a:r>
            <a:r>
              <a:rPr lang="en-GB" sz="2500" b="1" dirty="0" smtClean="0"/>
              <a:t>then</a:t>
            </a:r>
          </a:p>
          <a:p>
            <a:pPr>
              <a:defRPr/>
            </a:pPr>
            <a:r>
              <a:rPr lang="en-GB" sz="2500" dirty="0" smtClean="0"/>
              <a:t>	</a:t>
            </a:r>
            <a:r>
              <a:rPr lang="en-GB" sz="2500" dirty="0" err="1" smtClean="0"/>
              <a:t>trivial_accept</a:t>
            </a:r>
            <a:endParaRPr lang="en-GB" sz="2500" dirty="0" smtClean="0"/>
          </a:p>
          <a:p>
            <a:pPr>
              <a:defRPr/>
            </a:pPr>
            <a:r>
              <a:rPr lang="en-GB" sz="2500" b="1" dirty="0" smtClean="0"/>
              <a:t>else if</a:t>
            </a:r>
            <a:r>
              <a:rPr lang="en-GB" sz="2500" dirty="0" smtClean="0"/>
              <a:t> (</a:t>
            </a:r>
            <a:r>
              <a:rPr lang="en-GB" sz="2500" i="1" dirty="0" smtClean="0"/>
              <a:t>code1</a:t>
            </a:r>
            <a:r>
              <a:rPr lang="en-GB" sz="2500" dirty="0" smtClean="0"/>
              <a:t> &amp; </a:t>
            </a:r>
            <a:r>
              <a:rPr lang="en-GB" sz="2500" i="1" dirty="0" smtClean="0"/>
              <a:t>code2</a:t>
            </a:r>
            <a:r>
              <a:rPr lang="en-GB" sz="2500" dirty="0" smtClean="0"/>
              <a:t> != 0) </a:t>
            </a:r>
            <a:r>
              <a:rPr lang="en-GB" sz="2500" b="1" dirty="0" smtClean="0"/>
              <a:t>then</a:t>
            </a:r>
          </a:p>
          <a:p>
            <a:pPr>
              <a:defRPr/>
            </a:pPr>
            <a:r>
              <a:rPr lang="en-GB" sz="2500" dirty="0" smtClean="0"/>
              <a:t>	</a:t>
            </a:r>
            <a:r>
              <a:rPr lang="en-GB" sz="2500" dirty="0" err="1" smtClean="0"/>
              <a:t>trivial_reject</a:t>
            </a:r>
            <a:endParaRPr lang="en-GB" sz="2500" dirty="0" smtClean="0"/>
          </a:p>
          <a:p>
            <a:pPr>
              <a:defRPr/>
            </a:pPr>
            <a:r>
              <a:rPr lang="en-GB" sz="2500" b="1" dirty="0" smtClean="0"/>
              <a:t>else</a:t>
            </a:r>
          </a:p>
          <a:p>
            <a:pPr>
              <a:defRPr/>
            </a:pPr>
            <a:r>
              <a:rPr lang="en-GB" sz="2500" dirty="0" smtClean="0"/>
              <a:t>	clip against left</a:t>
            </a:r>
          </a:p>
          <a:p>
            <a:pPr>
              <a:defRPr/>
            </a:pPr>
            <a:r>
              <a:rPr lang="en-GB" sz="2500" dirty="0" smtClean="0"/>
              <a:t>	clip against right</a:t>
            </a:r>
          </a:p>
          <a:p>
            <a:pPr>
              <a:defRPr/>
            </a:pPr>
            <a:r>
              <a:rPr lang="en-GB" sz="2500" dirty="0" smtClean="0"/>
              <a:t>	clip against bottom</a:t>
            </a:r>
          </a:p>
          <a:p>
            <a:pPr>
              <a:defRPr/>
            </a:pPr>
            <a:r>
              <a:rPr lang="en-GB" sz="2500" dirty="0" smtClean="0"/>
              <a:t>	clip against top</a:t>
            </a:r>
          </a:p>
          <a:p>
            <a:pPr>
              <a:defRPr/>
            </a:pPr>
            <a:r>
              <a:rPr lang="en-GB" sz="2500" dirty="0" smtClean="0"/>
              <a:t>	</a:t>
            </a:r>
            <a:r>
              <a:rPr lang="en-GB" sz="2500" b="1" dirty="0" smtClean="0"/>
              <a:t>if </a:t>
            </a:r>
            <a:r>
              <a:rPr lang="en-GB" sz="2500" dirty="0" smtClean="0"/>
              <a:t>(anything is left) </a:t>
            </a:r>
            <a:r>
              <a:rPr lang="en-GB" sz="2500" b="1" dirty="0" smtClean="0"/>
              <a:t>then</a:t>
            </a:r>
          </a:p>
          <a:p>
            <a:pPr>
              <a:defRPr/>
            </a:pPr>
            <a:r>
              <a:rPr lang="en-GB" sz="2500" dirty="0" smtClean="0"/>
              <a:t>		accept clipped segment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Homogeneous Clipping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Works for 3D planes</a:t>
            </a:r>
          </a:p>
          <a:p>
            <a:r>
              <a:rPr lang="en-US">
                <a:latin typeface="Calibri" charset="0"/>
              </a:rPr>
              <a:t>If point is inside clipping plane:</a:t>
            </a:r>
          </a:p>
          <a:p>
            <a:endParaRPr lang="en-US">
              <a:latin typeface="Calibri" charset="0"/>
            </a:endParaRPr>
          </a:p>
          <a:p>
            <a:endParaRPr lang="en-US">
              <a:latin typeface="Calibri" charset="0"/>
            </a:endParaRPr>
          </a:p>
          <a:p>
            <a:r>
              <a:rPr lang="en-US">
                <a:latin typeface="Calibri" charset="0"/>
              </a:rPr>
              <a:t>Point on line:</a:t>
            </a:r>
          </a:p>
          <a:p>
            <a:endParaRPr lang="en-US">
              <a:latin typeface="Calibri" charset="0"/>
            </a:endParaRPr>
          </a:p>
          <a:p>
            <a:r>
              <a:rPr lang="en-US">
                <a:latin typeface="Calibri" charset="0"/>
              </a:rPr>
              <a:t>Intersection</a:t>
            </a:r>
          </a:p>
        </p:txBody>
      </p:sp>
      <p:pic>
        <p:nvPicPr>
          <p:cNvPr id="37891" name="Picture 3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806700"/>
            <a:ext cx="3721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2" name="Picture 8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850" y="4533900"/>
            <a:ext cx="48895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3" name="Picture 11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900" y="5537200"/>
            <a:ext cx="2971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4" name="Picture 12" descr="latex-image-1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8050" y="3384550"/>
            <a:ext cx="4279900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Polygon Clipping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Many cases (new edges, discarded edges)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Multiple polygons may result after clipping a single polygon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569D68-8ECE-E243-8D32-9A7CE55A028A}" type="slidenum">
              <a:rPr lang="en-GB"/>
              <a:pPr>
                <a:defRPr/>
              </a:pPr>
              <a:t>13</a:t>
            </a:fld>
            <a:endParaRPr lang="en-GB"/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8638" y="3684588"/>
            <a:ext cx="5545137" cy="295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 sz="3800">
                <a:latin typeface="Calibri" charset="0"/>
              </a:rPr>
              <a:t>Sutherland-Hodgman Polygon Clipping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Divide and conquer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Simple problem is to clip polygon against a single infinite clip edge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Sequence of 4 clips against clipping rectangle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440689-6D70-4145-A89C-D91D150A291B}" type="slidenum">
              <a:rPr lang="en-GB"/>
              <a:pPr>
                <a:defRPr/>
              </a:pPr>
              <a:t>14</a:t>
            </a:fld>
            <a:endParaRPr lang="en-GB"/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3938" y="4005263"/>
            <a:ext cx="4557712" cy="268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 sz="3800">
                <a:latin typeface="Calibri" charset="0"/>
              </a:rPr>
              <a:t>Sutherland-Hodgman Polygon Clipping</a:t>
            </a:r>
          </a:p>
        </p:txBody>
      </p:sp>
      <p:sp>
        <p:nvSpPr>
          <p:cNvPr id="4301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Algorithm moves around the polygon from </a:t>
            </a:r>
            <a:r>
              <a:rPr lang="en-GB" i="1">
                <a:latin typeface="Calibri" charset="0"/>
              </a:rPr>
              <a:t>v</a:t>
            </a:r>
            <a:r>
              <a:rPr lang="en-GB" i="1" baseline="-33000">
                <a:latin typeface="Calibri" charset="0"/>
              </a:rPr>
              <a:t>n</a:t>
            </a:r>
            <a:r>
              <a:rPr lang="en-GB">
                <a:latin typeface="Calibri" charset="0"/>
              </a:rPr>
              <a:t> to </a:t>
            </a:r>
            <a:r>
              <a:rPr lang="en-GB" i="1">
                <a:latin typeface="Calibri" charset="0"/>
              </a:rPr>
              <a:t>v</a:t>
            </a:r>
            <a:r>
              <a:rPr lang="en-GB" i="1" baseline="-33000">
                <a:latin typeface="Calibri" charset="0"/>
              </a:rPr>
              <a:t>1</a:t>
            </a:r>
            <a:r>
              <a:rPr lang="en-GB">
                <a:latin typeface="Calibri" charset="0"/>
              </a:rPr>
              <a:t> and then on back to </a:t>
            </a:r>
            <a:r>
              <a:rPr lang="en-GB" i="1">
                <a:latin typeface="Calibri" charset="0"/>
              </a:rPr>
              <a:t>v</a:t>
            </a:r>
            <a:r>
              <a:rPr lang="en-GB" i="1" baseline="-33000">
                <a:latin typeface="Calibri" charset="0"/>
              </a:rPr>
              <a:t>n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At each step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Check (v</a:t>
            </a:r>
            <a:r>
              <a:rPr lang="en-GB" baseline="-25000">
                <a:latin typeface="Calibri" charset="0"/>
              </a:rPr>
              <a:t>i</a:t>
            </a:r>
            <a:r>
              <a:rPr lang="en-GB">
                <a:latin typeface="Calibri" charset="0"/>
              </a:rPr>
              <a:t> to v</a:t>
            </a:r>
            <a:r>
              <a:rPr lang="en-GB" baseline="-25000">
                <a:latin typeface="Calibri" charset="0"/>
              </a:rPr>
              <a:t>i+1</a:t>
            </a:r>
            <a:r>
              <a:rPr lang="en-GB">
                <a:latin typeface="Calibri" charset="0"/>
              </a:rPr>
              <a:t>) line against the clip edge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Add zero, one, or two vertices to the output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64FF87-A338-4B43-B760-9443CBDDDC60}" type="slidenum">
              <a:rPr lang="en-GB"/>
              <a:pPr>
                <a:defRPr/>
              </a:pPr>
              <a:t>15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 sz="3800">
                <a:latin typeface="Calibri" charset="0"/>
              </a:rPr>
              <a:t>Sutherland-Hodgman Polygon Clipping</a:t>
            </a:r>
          </a:p>
        </p:txBody>
      </p:sp>
      <p:sp>
        <p:nvSpPr>
          <p:cNvPr id="4505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At each step, 1 of 4 possible cases arises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 sz="2200">
                <a:latin typeface="Calibri" charset="0"/>
              </a:rPr>
              <a:t>1) Edge is completely inside clip boundary, so add vertex </a:t>
            </a:r>
            <a:r>
              <a:rPr lang="en-GB" sz="2200" i="1">
                <a:latin typeface="Calibri" charset="0"/>
              </a:rPr>
              <a:t>p</a:t>
            </a:r>
            <a:r>
              <a:rPr lang="en-GB" sz="2200">
                <a:latin typeface="Calibri" charset="0"/>
              </a:rPr>
              <a:t> to the output list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 sz="2200">
                <a:latin typeface="Calibri" charset="0"/>
              </a:rPr>
              <a:t>2) Intersection </a:t>
            </a:r>
            <a:r>
              <a:rPr lang="en-GB" sz="2200" i="1">
                <a:latin typeface="Calibri" charset="0"/>
              </a:rPr>
              <a:t>i</a:t>
            </a:r>
            <a:r>
              <a:rPr lang="en-GB" sz="2200">
                <a:latin typeface="Calibri" charset="0"/>
              </a:rPr>
              <a:t> is output as vertex because it intersects with boundary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 sz="2200">
                <a:latin typeface="Calibri" charset="0"/>
              </a:rPr>
              <a:t>3) Both vertices are outside boundary, so neither is output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 sz="2200">
                <a:latin typeface="Calibri" charset="0"/>
              </a:rPr>
              <a:t>4) Intersection </a:t>
            </a:r>
            <a:r>
              <a:rPr lang="en-GB" sz="2200" i="1">
                <a:latin typeface="Calibri" charset="0"/>
              </a:rPr>
              <a:t>i</a:t>
            </a:r>
            <a:r>
              <a:rPr lang="en-GB" sz="2200">
                <a:latin typeface="Calibri" charset="0"/>
              </a:rPr>
              <a:t> and vertex </a:t>
            </a:r>
            <a:r>
              <a:rPr lang="en-GB" sz="2200" i="1">
                <a:latin typeface="Calibri" charset="0"/>
              </a:rPr>
              <a:t>p</a:t>
            </a:r>
            <a:r>
              <a:rPr lang="en-GB" sz="2200">
                <a:latin typeface="Calibri" charset="0"/>
              </a:rPr>
              <a:t> both added to output list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13731D-A681-004A-AF82-2E3C34DB72DD}" type="slidenum">
              <a:rPr lang="en-GB"/>
              <a:pPr>
                <a:defRPr/>
              </a:pPr>
              <a:t>16</a:t>
            </a:fld>
            <a:endParaRPr lang="en-GB"/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25" y="4395788"/>
            <a:ext cx="6888163" cy="2430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Sutherland-Hodgman Algorithm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F2B59C-C5B4-0A42-A8DF-029D0C1D0758}" type="slidenum">
              <a:rPr lang="en-GB"/>
              <a:pPr>
                <a:defRPr/>
              </a:pPr>
              <a:t>17</a:t>
            </a:fld>
            <a:endParaRPr lang="en-GB"/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320675" y="1576388"/>
            <a:ext cx="8502650" cy="4646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40820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Sutherland-Hodgman(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array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)‏</a:t>
            </a:r>
          </a:p>
          <a:p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vertex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S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 =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array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[ length(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array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) - 1 ]</a:t>
            </a:r>
          </a:p>
          <a:p>
            <a:r>
              <a:rPr lang="en-GB" sz="1800" b="1">
                <a:solidFill>
                  <a:srgbClr val="000000"/>
                </a:solidFill>
                <a:latin typeface="Liberation Sans" charset="0"/>
                <a:cs typeface="DejaVu Sans" charset="0"/>
              </a:rPr>
              <a:t>	for 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( j = 0 ; j &lt; length(array) ; j++ ) </a:t>
            </a:r>
            <a:r>
              <a:rPr lang="en-GB" sz="1800" b="1">
                <a:solidFill>
                  <a:srgbClr val="000000"/>
                </a:solidFill>
                <a:latin typeface="Liberation Sans" charset="0"/>
                <a:cs typeface="DejaVu Sans" charset="0"/>
              </a:rPr>
              <a:t>do</a:t>
            </a:r>
          </a:p>
          <a:p>
            <a:pPr lvl="2"/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vertex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 =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array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[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 j 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]</a:t>
            </a:r>
          </a:p>
          <a:p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	</a:t>
            </a:r>
            <a:r>
              <a:rPr lang="en-GB" sz="1800" b="1">
                <a:solidFill>
                  <a:srgbClr val="000000"/>
                </a:solidFill>
                <a:latin typeface="Liberation Sans" charset="0"/>
                <a:cs typeface="DejaVu Sans" charset="0"/>
              </a:rPr>
              <a:t>if 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(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 is inside clip plane ) </a:t>
            </a:r>
            <a:r>
              <a:rPr lang="en-GB" sz="1800" b="1">
                <a:solidFill>
                  <a:srgbClr val="000000"/>
                </a:solidFill>
                <a:latin typeface="Liberation Sans" charset="0"/>
                <a:cs typeface="DejaVu Sans" charset="0"/>
              </a:rPr>
              <a:t>then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 		</a:t>
            </a:r>
          </a:p>
          <a:p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		</a:t>
            </a:r>
            <a:r>
              <a:rPr lang="en-GB" sz="1800" b="1">
                <a:solidFill>
                  <a:srgbClr val="000000"/>
                </a:solidFill>
                <a:latin typeface="Liberation Sans" charset="0"/>
                <a:cs typeface="DejaVu Sans" charset="0"/>
              </a:rPr>
              <a:t>if 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(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S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 is inside clip plane ) </a:t>
            </a:r>
            <a:r>
              <a:rPr lang="en-GB" sz="1800" b="1">
                <a:solidFill>
                  <a:srgbClr val="000000"/>
                </a:solidFill>
                <a:latin typeface="Liberation Sans" charset="0"/>
                <a:cs typeface="DejaVu Sans" charset="0"/>
              </a:rPr>
              <a:t>then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  	</a:t>
            </a:r>
            <a:r>
              <a:rPr lang="en-GB" sz="1800">
                <a:solidFill>
                  <a:schemeClr val="accent2"/>
                </a:solidFill>
                <a:latin typeface="Liberation Sans" charset="0"/>
                <a:cs typeface="DejaVu Sans" charset="0"/>
              </a:rPr>
              <a:t>/* case 1 */</a:t>
            </a:r>
            <a:endParaRPr lang="en-GB" sz="1800">
              <a:solidFill>
                <a:srgbClr val="000000"/>
              </a:solidFill>
              <a:latin typeface="Liberation Sans" charset="0"/>
              <a:cs typeface="DejaVu Sans" charset="0"/>
            </a:endParaRPr>
          </a:p>
          <a:p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			Output(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 )</a:t>
            </a:r>
          </a:p>
          <a:p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		</a:t>
            </a:r>
            <a:r>
              <a:rPr lang="en-GB" sz="1800" b="1">
                <a:solidFill>
                  <a:srgbClr val="000000"/>
                </a:solidFill>
                <a:latin typeface="Liberation Sans" charset="0"/>
                <a:cs typeface="DejaVu Sans" charset="0"/>
              </a:rPr>
              <a:t>else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				</a:t>
            </a:r>
            <a:r>
              <a:rPr lang="en-GB" sz="1800">
                <a:solidFill>
                  <a:schemeClr val="accent2"/>
                </a:solidFill>
                <a:latin typeface="Liberation Sans" charset="0"/>
                <a:cs typeface="DejaVu Sans" charset="0"/>
              </a:rPr>
              <a:t>/* case 2 */</a:t>
            </a:r>
            <a:endParaRPr lang="en-GB" sz="1800">
              <a:solidFill>
                <a:srgbClr val="000000"/>
              </a:solidFill>
              <a:latin typeface="Liberation Sans" charset="0"/>
              <a:cs typeface="DejaVu Sans" charset="0"/>
            </a:endParaRPr>
          </a:p>
          <a:p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			Output( ComputeIntersection(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S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,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, clip plane ) )‏</a:t>
            </a:r>
          </a:p>
          <a:p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			Output(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 )‏</a:t>
            </a:r>
          </a:p>
          <a:p>
            <a:r>
              <a:rPr lang="en-GB" sz="1800" b="1">
                <a:solidFill>
                  <a:srgbClr val="000000"/>
                </a:solidFill>
                <a:latin typeface="Liberation Sans" charset="0"/>
                <a:cs typeface="DejaVu Sans" charset="0"/>
              </a:rPr>
              <a:t>		else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 </a:t>
            </a:r>
            <a:r>
              <a:rPr lang="en-GB" sz="1800" b="1">
                <a:solidFill>
                  <a:srgbClr val="000000"/>
                </a:solidFill>
                <a:latin typeface="Liberation Sans" charset="0"/>
                <a:cs typeface="DejaVu Sans" charset="0"/>
              </a:rPr>
              <a:t>if 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(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S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 is inside clip plane ) </a:t>
            </a:r>
            <a:r>
              <a:rPr lang="en-GB" sz="1800" b="1">
                <a:solidFill>
                  <a:srgbClr val="000000"/>
                </a:solidFill>
                <a:latin typeface="Liberation Sans" charset="0"/>
                <a:cs typeface="DejaVu Sans" charset="0"/>
              </a:rPr>
              <a:t>then		</a:t>
            </a:r>
            <a:r>
              <a:rPr lang="en-GB" sz="1800">
                <a:solidFill>
                  <a:schemeClr val="accent2"/>
                </a:solidFill>
                <a:latin typeface="Liberation Sans" charset="0"/>
                <a:cs typeface="DejaVu Sans" charset="0"/>
              </a:rPr>
              <a:t>/* case 2 */</a:t>
            </a:r>
            <a:endParaRPr lang="en-GB" sz="1800">
              <a:solidFill>
                <a:srgbClr val="000000"/>
              </a:solidFill>
              <a:latin typeface="Liberation Sans" charset="0"/>
              <a:cs typeface="DejaVu Sans" charset="0"/>
            </a:endParaRPr>
          </a:p>
          <a:p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		Output( ComputeIntersection( P, S, clip plane ) )‏</a:t>
            </a:r>
          </a:p>
          <a:p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	</a:t>
            </a:r>
            <a:r>
              <a:rPr lang="en-GB" sz="1800" b="1">
                <a:solidFill>
                  <a:srgbClr val="000000"/>
                </a:solidFill>
                <a:latin typeface="Liberation Sans" charset="0"/>
                <a:cs typeface="DejaVu Sans" charset="0"/>
              </a:rPr>
              <a:t>else						</a:t>
            </a:r>
            <a:r>
              <a:rPr lang="en-GB" sz="1800">
                <a:solidFill>
                  <a:schemeClr val="accent2"/>
                </a:solidFill>
                <a:latin typeface="Liberation Sans" charset="0"/>
                <a:cs typeface="DejaVu Sans" charset="0"/>
              </a:rPr>
              <a:t>/* case 3 */</a:t>
            </a:r>
            <a:endParaRPr lang="en-GB" sz="1800" b="1">
              <a:solidFill>
                <a:srgbClr val="000000"/>
              </a:solidFill>
              <a:latin typeface="Liberation Sans" charset="0"/>
              <a:cs typeface="DejaVu Sans" charset="0"/>
            </a:endParaRPr>
          </a:p>
          <a:p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		no op</a:t>
            </a:r>
          </a:p>
          <a:p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		S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 =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Graphics Pipeline</a:t>
            </a:r>
          </a:p>
        </p:txBody>
      </p:sp>
      <p:sp>
        <p:nvSpPr>
          <p:cNvPr id="53043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Object-order approach to rendering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Sequence of operations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Vertex processing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Transforms</a:t>
            </a:r>
            <a:endParaRPr lang="en-US" dirty="0">
              <a:ea typeface="+mn-ea"/>
            </a:endParaRPr>
          </a:p>
          <a:p>
            <a:pPr lvl="2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Vertex components of shading/texture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Clipping</a:t>
            </a:r>
            <a:endParaRPr lang="en-US" dirty="0">
              <a:ea typeface="+mn-ea"/>
            </a:endParaRPr>
          </a:p>
          <a:p>
            <a:pPr lvl="2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Find the visible parts of any primitives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Rasterization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Break primitives into fragments/pixels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Fragment processing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Fragment components of shading/texture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Visibility &amp; Blending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Which fragments can I see, how do they combine?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Clipping &amp; Culling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Cull: decide not to draw an object at all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Clip: slice to keep </a:t>
            </a:r>
            <a:r>
              <a:rPr lang="en-GB" b="1">
                <a:latin typeface="Calibri" charset="0"/>
              </a:rPr>
              <a:t>just</a:t>
            </a:r>
            <a:r>
              <a:rPr lang="en-GB">
                <a:latin typeface="Calibri" charset="0"/>
              </a:rPr>
              <a:t> the visible parts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Trivial Reject: Entirely off-screen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Trivial Accept: Entirely on screen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5E3641-A3FC-7B42-8841-95E9E827A31A}" type="slidenum">
              <a:rPr lang="en-GB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Clipping Lines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Lines intersecting a rectangular clip region are always clipped into a single line segment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4E2E4-9DA2-C848-9CBE-1A821C1CA167}" type="slidenum">
              <a:rPr lang="en-GB"/>
              <a:pPr>
                <a:defRPr/>
              </a:pPr>
              <a:t>4</a:t>
            </a:fld>
            <a:endParaRPr lang="en-GB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4388" y="3276600"/>
            <a:ext cx="3209925" cy="298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050" y="4114800"/>
            <a:ext cx="1198563" cy="132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273050"/>
            <a:ext cx="8709025" cy="114617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Clipping Endpoints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For a point at (</a:t>
            </a:r>
            <a:r>
              <a:rPr lang="en-GB" i="1">
                <a:latin typeface="Calibri" charset="0"/>
              </a:rPr>
              <a:t>x</a:t>
            </a:r>
            <a:r>
              <a:rPr lang="en-GB">
                <a:latin typeface="Calibri" charset="0"/>
              </a:rPr>
              <a:t>,</a:t>
            </a:r>
            <a:r>
              <a:rPr lang="en-GB" i="1">
                <a:latin typeface="Calibri" charset="0"/>
              </a:rPr>
              <a:t>y</a:t>
            </a:r>
            <a:r>
              <a:rPr lang="en-GB">
                <a:latin typeface="Calibri" charset="0"/>
              </a:rPr>
              <a:t>) to be inside the clipping rectangle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6585E5-6379-4F4A-98DD-6201CC2DB3B0}" type="slidenum">
              <a:rPr lang="en-GB"/>
              <a:pPr>
                <a:defRPr/>
              </a:pPr>
              <a:t>5</a:t>
            </a:fld>
            <a:endParaRPr lang="en-GB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814638" y="2768600"/>
            <a:ext cx="3481387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40820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ＭＳ Ｐゴシック" charset="0"/>
                <a:cs typeface="DejaVu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5pPr>
            <a:lvl6pPr marL="15367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6pPr>
            <a:lvl7pPr marL="19939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7pPr>
            <a:lvl8pPr marL="24511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8pPr>
            <a:lvl9pPr marL="29083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9pPr>
          </a:lstStyle>
          <a:p>
            <a:pPr>
              <a:defRPr/>
            </a:pPr>
            <a:r>
              <a:rPr lang="en-GB" sz="2200" i="1" dirty="0" err="1" smtClean="0"/>
              <a:t>x</a:t>
            </a:r>
            <a:r>
              <a:rPr lang="en-GB" sz="2200" i="1" baseline="-33000" dirty="0" err="1" smtClean="0"/>
              <a:t>min</a:t>
            </a:r>
            <a:r>
              <a:rPr lang="en-GB" sz="2200" i="1" baseline="-33000" dirty="0" smtClean="0"/>
              <a:t> </a:t>
            </a:r>
            <a:r>
              <a:rPr lang="en-GB" sz="2200" i="1" dirty="0" smtClean="0">
                <a:cs typeface="Liberation Sans" charset="0"/>
              </a:rPr>
              <a:t>≤</a:t>
            </a:r>
            <a:r>
              <a:rPr lang="en-GB" sz="2200" i="1" dirty="0" smtClean="0"/>
              <a:t> x </a:t>
            </a:r>
            <a:r>
              <a:rPr lang="en-GB" sz="2200" i="1" dirty="0" smtClean="0">
                <a:cs typeface="Liberation Sans" charset="0"/>
              </a:rPr>
              <a:t>≤</a:t>
            </a:r>
            <a:r>
              <a:rPr lang="en-GB" sz="2200" i="1" dirty="0" smtClean="0"/>
              <a:t> </a:t>
            </a:r>
            <a:r>
              <a:rPr lang="en-GB" sz="2200" i="1" dirty="0" err="1" smtClean="0"/>
              <a:t>x</a:t>
            </a:r>
            <a:r>
              <a:rPr lang="en-GB" sz="2200" i="1" baseline="-33000" dirty="0" err="1" smtClean="0"/>
              <a:t>max</a:t>
            </a:r>
            <a:r>
              <a:rPr lang="en-GB" sz="2200" i="1" dirty="0" smtClean="0"/>
              <a:t>, </a:t>
            </a:r>
            <a:r>
              <a:rPr lang="en-GB" sz="2200" i="1" dirty="0" err="1" smtClean="0"/>
              <a:t>y</a:t>
            </a:r>
            <a:r>
              <a:rPr lang="en-GB" sz="2200" i="1" baseline="-33000" dirty="0" err="1" smtClean="0"/>
              <a:t>min</a:t>
            </a:r>
            <a:r>
              <a:rPr lang="en-GB" sz="2200" i="1" baseline="-33000" dirty="0" smtClean="0"/>
              <a:t> </a:t>
            </a:r>
            <a:r>
              <a:rPr lang="en-GB" sz="2200" i="1" dirty="0" smtClean="0">
                <a:cs typeface="Liberation Sans" charset="0"/>
              </a:rPr>
              <a:t>≤</a:t>
            </a:r>
            <a:r>
              <a:rPr lang="en-GB" sz="2200" i="1" dirty="0" smtClean="0"/>
              <a:t> y </a:t>
            </a:r>
            <a:r>
              <a:rPr lang="en-GB" sz="2200" i="1" dirty="0" smtClean="0">
                <a:cs typeface="Liberation Sans" charset="0"/>
              </a:rPr>
              <a:t>≤</a:t>
            </a:r>
            <a:r>
              <a:rPr lang="en-GB" sz="2200" i="1" dirty="0" smtClean="0"/>
              <a:t> </a:t>
            </a:r>
            <a:r>
              <a:rPr lang="en-GB" sz="2200" i="1" dirty="0" err="1" smtClean="0"/>
              <a:t>y</a:t>
            </a:r>
            <a:r>
              <a:rPr lang="en-GB" sz="2200" i="1" baseline="-33000" dirty="0" err="1" smtClean="0"/>
              <a:t>max</a:t>
            </a:r>
            <a:r>
              <a:rPr lang="en-GB" sz="2200" i="1" dirty="0" smtClean="0"/>
              <a:t> </a:t>
            </a: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8100" y="3519488"/>
            <a:ext cx="3987800" cy="288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Clipping Conditions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Both endpoints are inside (AB)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One endpoint in, another end outside (CD)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Both outside (EF, GH, IJ)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May or may not be in, further calculations needed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11BBEB-9CE8-9049-9D91-232312C720BE}" type="slidenum">
              <a:rPr lang="en-GB"/>
              <a:pPr>
                <a:defRPr/>
              </a:pPr>
              <a:t>6</a:t>
            </a:fld>
            <a:endParaRPr lang="en-GB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2163" y="4284663"/>
            <a:ext cx="2481262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Cohen-Sutherland Line Clipping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endParaRPr lang="en-GB" dirty="0">
              <a:ea typeface="+mn-ea"/>
              <a:cs typeface="+mn-cs"/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>
                <a:ea typeface="+mn-ea"/>
              </a:rPr>
              <a:t>First, endpoint pairs are checked for trivial acceptance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>
                <a:ea typeface="+mn-ea"/>
              </a:rPr>
              <a:t>If not, region checks are performed in order to trivially reject certain lines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>
                <a:ea typeface="+mn-ea"/>
              </a:rPr>
              <a:t>If both x pairs are &lt;0 or &gt;1, </a:t>
            </a:r>
            <a:br>
              <a:rPr lang="en-GB" dirty="0">
                <a:ea typeface="+mn-ea"/>
              </a:rPr>
            </a:br>
            <a:r>
              <a:rPr lang="en-GB" dirty="0">
                <a:ea typeface="+mn-ea"/>
              </a:rPr>
              <a:t>then it lies outside (EF)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>
                <a:ea typeface="+mn-ea"/>
              </a:rPr>
              <a:t>If both y pairs are &lt;0 or &gt;1, </a:t>
            </a:r>
            <a:br>
              <a:rPr lang="en-GB" dirty="0">
                <a:ea typeface="+mn-ea"/>
              </a:rPr>
            </a:br>
            <a:r>
              <a:rPr lang="en-GB" dirty="0">
                <a:ea typeface="+mn-ea"/>
              </a:rPr>
              <a:t>then it too lies outside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5D959C-387C-1641-BBEE-D5B423E7FC82}" type="slidenum">
              <a:rPr lang="en-GB"/>
              <a:pPr>
                <a:defRPr/>
              </a:pPr>
              <a:t>7</a:t>
            </a:fld>
            <a:endParaRPr lang="en-GB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4325938"/>
            <a:ext cx="2260600" cy="2103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  <a:defRPr/>
            </a:pPr>
            <a:r>
              <a:rPr lang="en-GB" dirty="0" smtClean="0">
                <a:ea typeface="+mj-ea"/>
                <a:cs typeface="+mj-cs"/>
              </a:rPr>
              <a:t>Cohen-Sutherland Line Clipping</a:t>
            </a:r>
            <a:endParaRPr lang="en-GB" dirty="0">
              <a:ea typeface="+mj-ea"/>
              <a:cs typeface="+mj-cs"/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52165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 smtClean="0">
                <a:ea typeface="+mn-ea"/>
                <a:cs typeface="+mn-cs"/>
              </a:rPr>
              <a:t>Create bit code for each </a:t>
            </a:r>
            <a:r>
              <a:rPr lang="en-GB" dirty="0" err="1" smtClean="0">
                <a:ea typeface="+mn-ea"/>
                <a:cs typeface="+mn-cs"/>
              </a:rPr>
              <a:t>endopint</a:t>
            </a:r>
            <a:endParaRPr lang="en-GB" dirty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>
                <a:ea typeface="+mn-ea"/>
                <a:cs typeface="+mn-cs"/>
              </a:rPr>
              <a:t>Each region is assigned a </a:t>
            </a:r>
            <a:r>
              <a:rPr lang="en-GB" dirty="0" smtClean="0">
                <a:ea typeface="+mn-ea"/>
                <a:cs typeface="+mn-cs"/>
              </a:rPr>
              <a:t>4-bit </a:t>
            </a:r>
            <a:r>
              <a:rPr lang="en-GB" dirty="0">
                <a:ea typeface="+mn-ea"/>
                <a:cs typeface="+mn-cs"/>
              </a:rPr>
              <a:t>code </a:t>
            </a:r>
            <a:r>
              <a:rPr lang="en-GB" dirty="0" smtClean="0">
                <a:ea typeface="+mn-ea"/>
                <a:cs typeface="+mn-cs"/>
              </a:rPr>
              <a:t>(</a:t>
            </a:r>
            <a:r>
              <a:rPr lang="en-GB" dirty="0" err="1" smtClean="0">
                <a:ea typeface="+mn-ea"/>
                <a:cs typeface="+mn-cs"/>
              </a:rPr>
              <a:t>outcode</a:t>
            </a:r>
            <a:r>
              <a:rPr lang="en-GB" dirty="0" smtClean="0">
                <a:ea typeface="+mn-ea"/>
                <a:cs typeface="+mn-cs"/>
              </a:rPr>
              <a:t>)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 smtClean="0">
                <a:ea typeface="+mn-ea"/>
              </a:rPr>
              <a:t> 1</a:t>
            </a:r>
            <a:r>
              <a:rPr lang="en-GB" baseline="33000" dirty="0" smtClean="0">
                <a:ea typeface="+mn-ea"/>
              </a:rPr>
              <a:t>st</a:t>
            </a:r>
            <a:r>
              <a:rPr lang="en-GB" dirty="0" smtClean="0">
                <a:ea typeface="+mn-ea"/>
              </a:rPr>
              <a:t> </a:t>
            </a:r>
            <a:r>
              <a:rPr lang="en-GB" dirty="0">
                <a:ea typeface="+mn-ea"/>
              </a:rPr>
              <a:t>bit – above top edge 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i="1" dirty="0">
                <a:ea typeface="+mn-ea"/>
              </a:rPr>
              <a:t>y</a:t>
            </a:r>
            <a:r>
              <a:rPr lang="en-GB" dirty="0">
                <a:ea typeface="+mn-ea"/>
              </a:rPr>
              <a:t> &gt; </a:t>
            </a:r>
            <a:r>
              <a:rPr lang="en-GB" i="1" dirty="0" err="1" smtClean="0">
                <a:ea typeface="+mn-ea"/>
              </a:rPr>
              <a:t>y</a:t>
            </a:r>
            <a:r>
              <a:rPr lang="en-GB" i="1" baseline="-33000" dirty="0" err="1" smtClean="0">
                <a:ea typeface="+mn-ea"/>
              </a:rPr>
              <a:t>max</a:t>
            </a:r>
            <a:endParaRPr lang="en-GB" i="1" baseline="-33000" dirty="0" smtClean="0">
              <a:ea typeface="+mn-ea"/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 smtClean="0">
                <a:ea typeface="+mn-ea"/>
              </a:rPr>
              <a:t>2</a:t>
            </a:r>
            <a:r>
              <a:rPr lang="en-GB" baseline="33000" dirty="0" smtClean="0">
                <a:ea typeface="+mn-ea"/>
              </a:rPr>
              <a:t>nd</a:t>
            </a:r>
            <a:r>
              <a:rPr lang="en-GB" dirty="0" smtClean="0">
                <a:ea typeface="+mn-ea"/>
              </a:rPr>
              <a:t> </a:t>
            </a:r>
            <a:r>
              <a:rPr lang="en-GB" dirty="0">
                <a:ea typeface="+mn-ea"/>
              </a:rPr>
              <a:t>bit – below </a:t>
            </a:r>
            <a:r>
              <a:rPr lang="en-GB" dirty="0" smtClean="0">
                <a:ea typeface="+mn-ea"/>
              </a:rPr>
              <a:t>bottom edge </a:t>
            </a:r>
            <a:endParaRPr lang="en-GB" dirty="0">
              <a:ea typeface="+mn-ea"/>
            </a:endParaRP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i="1" dirty="0">
                <a:ea typeface="+mn-ea"/>
              </a:rPr>
              <a:t>y &lt; </a:t>
            </a:r>
            <a:r>
              <a:rPr lang="en-GB" i="1" dirty="0" err="1" smtClean="0">
                <a:ea typeface="+mn-ea"/>
              </a:rPr>
              <a:t>y</a:t>
            </a:r>
            <a:r>
              <a:rPr lang="en-GB" i="1" baseline="-33000" dirty="0" err="1" smtClean="0">
                <a:ea typeface="+mn-ea"/>
              </a:rPr>
              <a:t>min</a:t>
            </a:r>
            <a:endParaRPr lang="en-GB" i="1" baseline="-33000" dirty="0" smtClean="0">
              <a:ea typeface="+mn-ea"/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 smtClean="0">
                <a:ea typeface="+mn-ea"/>
              </a:rPr>
              <a:t>3</a:t>
            </a:r>
            <a:r>
              <a:rPr lang="en-GB" baseline="33000" dirty="0" smtClean="0">
                <a:ea typeface="+mn-ea"/>
              </a:rPr>
              <a:t>rd</a:t>
            </a:r>
            <a:r>
              <a:rPr lang="en-GB" dirty="0" smtClean="0">
                <a:ea typeface="+mn-ea"/>
              </a:rPr>
              <a:t> </a:t>
            </a:r>
            <a:r>
              <a:rPr lang="en-GB" dirty="0">
                <a:ea typeface="+mn-ea"/>
              </a:rPr>
              <a:t>bit – right of right edge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i="1" dirty="0">
                <a:ea typeface="+mn-ea"/>
              </a:rPr>
              <a:t>x &gt; </a:t>
            </a:r>
            <a:r>
              <a:rPr lang="en-GB" i="1" dirty="0" err="1" smtClean="0">
                <a:ea typeface="+mn-ea"/>
              </a:rPr>
              <a:t>x</a:t>
            </a:r>
            <a:r>
              <a:rPr lang="en-GB" i="1" baseline="-33000" dirty="0" err="1" smtClean="0">
                <a:ea typeface="+mn-ea"/>
              </a:rPr>
              <a:t>max</a:t>
            </a:r>
            <a:endParaRPr lang="en-GB" i="1" baseline="-33000" dirty="0" smtClean="0">
              <a:ea typeface="+mn-ea"/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 smtClean="0">
                <a:ea typeface="+mn-ea"/>
              </a:rPr>
              <a:t>4</a:t>
            </a:r>
            <a:r>
              <a:rPr lang="en-GB" baseline="33000" dirty="0" smtClean="0">
                <a:ea typeface="+mn-ea"/>
              </a:rPr>
              <a:t>th</a:t>
            </a:r>
            <a:r>
              <a:rPr lang="en-GB" dirty="0" smtClean="0">
                <a:ea typeface="+mn-ea"/>
              </a:rPr>
              <a:t>  </a:t>
            </a:r>
            <a:r>
              <a:rPr lang="en-GB" dirty="0">
                <a:ea typeface="+mn-ea"/>
              </a:rPr>
              <a:t>bit – left of left edge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i="1" dirty="0">
                <a:ea typeface="+mn-ea"/>
              </a:rPr>
              <a:t>x &lt; </a:t>
            </a:r>
            <a:r>
              <a:rPr lang="en-GB" i="1" dirty="0" err="1">
                <a:ea typeface="+mn-ea"/>
              </a:rPr>
              <a:t>x</a:t>
            </a:r>
            <a:r>
              <a:rPr lang="en-GB" i="1" baseline="-33000" dirty="0" err="1">
                <a:ea typeface="+mn-ea"/>
              </a:rPr>
              <a:t>min</a:t>
            </a:r>
            <a:endParaRPr lang="en-GB" i="1" baseline="-33000" dirty="0">
              <a:ea typeface="+mn-ea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DC48DB-FF65-DF48-AC29-C68571AD5C7B}" type="slidenum">
              <a:rPr lang="en-GB"/>
              <a:pPr>
                <a:defRPr/>
              </a:pPr>
              <a:t>8</a:t>
            </a:fld>
            <a:endParaRPr lang="en-GB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150" y="3382963"/>
            <a:ext cx="3416300" cy="258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Efficient Computation of Bit-Code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Compute each bit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First bit is the sign bit of </a:t>
            </a:r>
            <a:r>
              <a:rPr lang="en-GB" i="1">
                <a:latin typeface="Calibri" charset="0"/>
              </a:rPr>
              <a:t>y</a:t>
            </a:r>
            <a:r>
              <a:rPr lang="en-GB" i="1" baseline="-33000">
                <a:latin typeface="Calibri" charset="0"/>
              </a:rPr>
              <a:t>max</a:t>
            </a:r>
            <a:r>
              <a:rPr lang="en-GB">
                <a:latin typeface="Calibri" charset="0"/>
              </a:rPr>
              <a:t> – </a:t>
            </a:r>
            <a:r>
              <a:rPr lang="en-GB" i="1">
                <a:latin typeface="Calibri" charset="0"/>
              </a:rPr>
              <a:t>y 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Second bit is </a:t>
            </a:r>
            <a:r>
              <a:rPr lang="en-GB" i="1">
                <a:latin typeface="Calibri" charset="0"/>
              </a:rPr>
              <a:t>y</a:t>
            </a:r>
            <a:r>
              <a:rPr lang="en-GB">
                <a:latin typeface="Calibri" charset="0"/>
              </a:rPr>
              <a:t> – </a:t>
            </a:r>
            <a:r>
              <a:rPr lang="en-GB" i="1">
                <a:latin typeface="Calibri" charset="0"/>
              </a:rPr>
              <a:t>y</a:t>
            </a:r>
            <a:r>
              <a:rPr lang="en-GB" i="1" baseline="-33000">
                <a:latin typeface="Calibri" charset="0"/>
              </a:rPr>
              <a:t>min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Third bit is the sign bit of x</a:t>
            </a:r>
            <a:r>
              <a:rPr lang="en-GB" baseline="-33000">
                <a:latin typeface="Calibri" charset="0"/>
              </a:rPr>
              <a:t>max</a:t>
            </a:r>
            <a:r>
              <a:rPr lang="en-GB">
                <a:latin typeface="Calibri" charset="0"/>
              </a:rPr>
              <a:t> – x 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Forth bit is x – x</a:t>
            </a:r>
            <a:r>
              <a:rPr lang="en-GB" baseline="-33000">
                <a:latin typeface="Calibri" charset="0"/>
              </a:rPr>
              <a:t>min</a:t>
            </a:r>
            <a:r>
              <a:rPr lang="en-GB">
                <a:latin typeface="Calibri" charset="0"/>
              </a:rPr>
              <a:t>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B0609E-7C73-9C40-AE16-CC4B63ECBF00}" type="slidenum">
              <a:rPr lang="en-GB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32700</TotalTime>
  <Words>636</Words>
  <Application>Microsoft Macintosh PowerPoint</Application>
  <PresentationFormat>On-screen Show (4:3)</PresentationFormat>
  <Paragraphs>145</Paragraphs>
  <Slides>17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Graphics Pipeline Clipping</vt:lpstr>
      <vt:lpstr>Graphics Pipeline</vt:lpstr>
      <vt:lpstr>Clipping &amp; Culling</vt:lpstr>
      <vt:lpstr>Clipping Lines</vt:lpstr>
      <vt:lpstr>Clipping Endpoints</vt:lpstr>
      <vt:lpstr>Clipping Conditions</vt:lpstr>
      <vt:lpstr>Cohen-Sutherland Line Clipping</vt:lpstr>
      <vt:lpstr>Cohen-Sutherland Line Clipping</vt:lpstr>
      <vt:lpstr>Efficient Computation of Bit-Code</vt:lpstr>
      <vt:lpstr>Bit-Code Trivial Rejects and Accepts</vt:lpstr>
      <vt:lpstr>Cohen-Sutherland  Line Clipping Algorithm</vt:lpstr>
      <vt:lpstr>Homogeneous Clipping</vt:lpstr>
      <vt:lpstr>Polygon Clipping</vt:lpstr>
      <vt:lpstr>Sutherland-Hodgman Polygon Clipping</vt:lpstr>
      <vt:lpstr>Sutherland-Hodgman Polygon Clipping</vt:lpstr>
      <vt:lpstr>Sutherland-Hodgman Polygon Clipping</vt:lpstr>
      <vt:lpstr>Sutherland-Hodgman Algorithm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635 Advanced Computer Graphics</dc:title>
  <dc:creator> </dc:creator>
  <cp:lastModifiedBy>Marc Olano</cp:lastModifiedBy>
  <cp:revision>181</cp:revision>
  <cp:lastPrinted>2010-10-04T14:32:16Z</cp:lastPrinted>
  <dcterms:created xsi:type="dcterms:W3CDTF">1996-09-30T18:28:10Z</dcterms:created>
  <dcterms:modified xsi:type="dcterms:W3CDTF">2014-04-15T21:43:53Z</dcterms:modified>
</cp:coreProperties>
</file>