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9" r:id="rId1"/>
  </p:sldMasterIdLst>
  <p:notesMasterIdLst>
    <p:notesMasterId r:id="rId36"/>
  </p:notesMasterIdLst>
  <p:sldIdLst>
    <p:sldId id="340" r:id="rId2"/>
    <p:sldId id="284" r:id="rId3"/>
    <p:sldId id="283" r:id="rId4"/>
    <p:sldId id="286" r:id="rId5"/>
    <p:sldId id="321" r:id="rId6"/>
    <p:sldId id="322" r:id="rId7"/>
    <p:sldId id="291" r:id="rId8"/>
    <p:sldId id="323" r:id="rId9"/>
    <p:sldId id="325" r:id="rId10"/>
    <p:sldId id="294" r:id="rId11"/>
    <p:sldId id="339" r:id="rId12"/>
    <p:sldId id="326" r:id="rId13"/>
    <p:sldId id="330" r:id="rId14"/>
    <p:sldId id="331" r:id="rId15"/>
    <p:sldId id="345" r:id="rId16"/>
    <p:sldId id="334" r:id="rId17"/>
    <p:sldId id="346" r:id="rId18"/>
    <p:sldId id="342" r:id="rId19"/>
    <p:sldId id="301" r:id="rId20"/>
    <p:sldId id="310" r:id="rId21"/>
    <p:sldId id="300" r:id="rId22"/>
    <p:sldId id="303" r:id="rId23"/>
    <p:sldId id="343" r:id="rId24"/>
    <p:sldId id="344" r:id="rId25"/>
    <p:sldId id="312" r:id="rId26"/>
    <p:sldId id="320" r:id="rId27"/>
    <p:sldId id="336" r:id="rId28"/>
    <p:sldId id="313" r:id="rId29"/>
    <p:sldId id="315" r:id="rId30"/>
    <p:sldId id="338" r:id="rId31"/>
    <p:sldId id="316" r:id="rId32"/>
    <p:sldId id="317" r:id="rId33"/>
    <p:sldId id="318" r:id="rId34"/>
    <p:sldId id="31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80"/>
    <a:srgbClr val="008080"/>
    <a:srgbClr val="800000"/>
    <a:srgbClr val="008000"/>
    <a:srgbClr val="F4F4F4"/>
    <a:srgbClr val="80FFFF"/>
    <a:srgbClr val="FF80FF"/>
    <a:srgbClr val="80F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1352" y="-336"/>
      </p:cViewPr>
      <p:guideLst>
        <p:guide orient="horz" pos="124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6861163-395E-1E4E-B461-CC6DDEF840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9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E3EB7CC-DB96-3C41-95EE-5DF0F320FC93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15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17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18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3A9E-FC52-9E4D-9A21-0DB9BECA6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1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8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01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altLang="ja-JP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altLang="ja-JP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pic>
          <p:nvPicPr>
            <p:cNvPr id="12" name="Picture 16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8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altLang="ja-JP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altLang="ja-JP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pic>
          <p:nvPicPr>
            <p:cNvPr id="21" name="Picture 16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/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3" name="Title 42"/>
          <p:cNvSpPr>
            <a:spLocks noGrp="1"/>
          </p:cNvSpPr>
          <p:nvPr>
            <p:ph type="title"/>
          </p:nvPr>
        </p:nvSpPr>
        <p:spPr>
          <a:xfrm>
            <a:off x="762000" y="25908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63A9E-FC52-9E4D-9A21-0DB9BECA66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8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6F49-647A-134B-B91D-1342C71F5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4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387-E3B6-2849-96D0-6631BD986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2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7E3A-BB7F-BD47-BFFB-5C91AFDF1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9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AD4B-161A-0F4F-8DB4-911F77F01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1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4B8D-3EFF-964D-B494-E1E2B6CB3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4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3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3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66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Graphics Hardware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CMSC 435/634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58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533400" y="2362200"/>
            <a:ext cx="1984375" cy="3733800"/>
            <a:chOff x="336" y="1488"/>
            <a:chExt cx="1250" cy="2352"/>
          </a:xfrm>
        </p:grpSpPr>
        <p:grpSp>
          <p:nvGrpSpPr>
            <p:cNvPr id="21551" name="Group 4"/>
            <p:cNvGrpSpPr>
              <a:grpSpLocks/>
            </p:cNvGrpSpPr>
            <p:nvPr/>
          </p:nvGrpSpPr>
          <p:grpSpPr bwMode="auto">
            <a:xfrm>
              <a:off x="336" y="1488"/>
              <a:ext cx="1250" cy="2016"/>
              <a:chOff x="1440" y="1488"/>
              <a:chExt cx="1250" cy="2016"/>
            </a:xfrm>
          </p:grpSpPr>
          <p:sp>
            <p:nvSpPr>
              <p:cNvPr id="21553" name="Text Box 5"/>
              <p:cNvSpPr txBox="1">
                <a:spLocks noChangeArrowheads="1"/>
              </p:cNvSpPr>
              <p:nvPr/>
            </p:nvSpPr>
            <p:spPr bwMode="auto">
              <a:xfrm>
                <a:off x="1440" y="1728"/>
                <a:ext cx="1250" cy="2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Vertex</a:t>
                </a:r>
              </a:p>
            </p:txBody>
          </p:sp>
          <p:sp>
            <p:nvSpPr>
              <p:cNvPr id="21554" name="Text Box 6"/>
              <p:cNvSpPr txBox="1">
                <a:spLocks noChangeArrowheads="1"/>
              </p:cNvSpPr>
              <p:nvPr/>
            </p:nvSpPr>
            <p:spPr bwMode="auto">
              <a:xfrm>
                <a:off x="1440" y="2976"/>
                <a:ext cx="1248" cy="2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Pixel</a:t>
                </a:r>
              </a:p>
            </p:txBody>
          </p:sp>
          <p:sp>
            <p:nvSpPr>
              <p:cNvPr id="21555" name="Text Box 7"/>
              <p:cNvSpPr txBox="1">
                <a:spLocks noChangeArrowheads="1"/>
              </p:cNvSpPr>
              <p:nvPr/>
            </p:nvSpPr>
            <p:spPr bwMode="auto">
              <a:xfrm>
                <a:off x="1440" y="2352"/>
                <a:ext cx="1248" cy="2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Triangle</a:t>
                </a:r>
              </a:p>
            </p:txBody>
          </p:sp>
          <p:cxnSp>
            <p:nvCxnSpPr>
              <p:cNvPr id="21556" name="AutoShape 8"/>
              <p:cNvCxnSpPr>
                <a:cxnSpLocks noChangeShapeType="1"/>
                <a:stCxn id="21553" idx="2"/>
                <a:endCxn id="21555" idx="0"/>
              </p:cNvCxnSpPr>
              <p:nvPr/>
            </p:nvCxnSpPr>
            <p:spPr bwMode="auto">
              <a:xfrm flipH="1">
                <a:off x="2064" y="2024"/>
                <a:ext cx="1" cy="3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57" name="AutoShape 9"/>
              <p:cNvCxnSpPr>
                <a:cxnSpLocks noChangeShapeType="1"/>
                <a:stCxn id="21555" idx="2"/>
                <a:endCxn id="21554" idx="0"/>
              </p:cNvCxnSpPr>
              <p:nvPr/>
            </p:nvCxnSpPr>
            <p:spPr bwMode="auto">
              <a:xfrm>
                <a:off x="2064" y="2648"/>
                <a:ext cx="0" cy="3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58" name="AutoShape 10"/>
              <p:cNvCxnSpPr>
                <a:cxnSpLocks noChangeShapeType="1"/>
                <a:stCxn id="21554" idx="2"/>
              </p:cNvCxnSpPr>
              <p:nvPr/>
            </p:nvCxnSpPr>
            <p:spPr bwMode="auto">
              <a:xfrm>
                <a:off x="2064" y="3272"/>
                <a:ext cx="0" cy="23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59" name="AutoShape 11"/>
              <p:cNvCxnSpPr>
                <a:cxnSpLocks noChangeShapeType="1"/>
                <a:endCxn id="21553" idx="0"/>
              </p:cNvCxnSpPr>
              <p:nvPr/>
            </p:nvCxnSpPr>
            <p:spPr bwMode="auto">
              <a:xfrm>
                <a:off x="2064" y="1488"/>
                <a:ext cx="1" cy="2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1552" name="Rectangle 12"/>
            <p:cNvSpPr>
              <a:spLocks noChangeArrowheads="1"/>
            </p:cNvSpPr>
            <p:nvPr/>
          </p:nvSpPr>
          <p:spPr bwMode="auto">
            <a:xfrm>
              <a:off x="542" y="3552"/>
              <a:ext cx="7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Pipeline</a:t>
              </a: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2514600" y="2667000"/>
            <a:ext cx="2743200" cy="2514600"/>
            <a:chOff x="2514600" y="2667000"/>
            <a:chExt cx="2743200" cy="2514600"/>
          </a:xfrm>
        </p:grpSpPr>
        <p:sp>
          <p:nvSpPr>
            <p:cNvPr id="21539" name="Line 14"/>
            <p:cNvSpPr>
              <a:spLocks noChangeShapeType="1"/>
            </p:cNvSpPr>
            <p:nvPr/>
          </p:nvSpPr>
          <p:spPr bwMode="auto">
            <a:xfrm flipV="1">
              <a:off x="2514600" y="2667000"/>
              <a:ext cx="685800" cy="20574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0" name="Line 15"/>
            <p:cNvSpPr>
              <a:spLocks noChangeShapeType="1"/>
            </p:cNvSpPr>
            <p:nvPr/>
          </p:nvSpPr>
          <p:spPr bwMode="auto">
            <a:xfrm flipV="1">
              <a:off x="2514600" y="3352800"/>
              <a:ext cx="685800" cy="18288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41" name="Group 16"/>
            <p:cNvGrpSpPr>
              <a:grpSpLocks/>
            </p:cNvGrpSpPr>
            <p:nvPr/>
          </p:nvGrpSpPr>
          <p:grpSpPr bwMode="auto">
            <a:xfrm>
              <a:off x="3200400" y="2667000"/>
              <a:ext cx="2057400" cy="685800"/>
              <a:chOff x="2016" y="1680"/>
              <a:chExt cx="1296" cy="432"/>
            </a:xfrm>
          </p:grpSpPr>
          <p:sp>
            <p:nvSpPr>
              <p:cNvPr id="21543" name="Rectangle 17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12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44" name="Rectangle 18"/>
              <p:cNvSpPr>
                <a:spLocks noChangeArrowheads="1"/>
              </p:cNvSpPr>
              <p:nvPr/>
            </p:nvSpPr>
            <p:spPr bwMode="auto">
              <a:xfrm>
                <a:off x="2064" y="1728"/>
                <a:ext cx="96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45" name="Rectangle 19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46" name="Rectangle 20"/>
              <p:cNvSpPr>
                <a:spLocks noChangeArrowheads="1"/>
              </p:cNvSpPr>
              <p:nvPr/>
            </p:nvSpPr>
            <p:spPr bwMode="auto">
              <a:xfrm>
                <a:off x="2352" y="1728"/>
                <a:ext cx="96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47" name="Rectangle 21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96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48" name="Rectangle 22"/>
              <p:cNvSpPr>
                <a:spLocks noChangeArrowheads="1"/>
              </p:cNvSpPr>
              <p:nvPr/>
            </p:nvSpPr>
            <p:spPr bwMode="auto">
              <a:xfrm>
                <a:off x="3024" y="1728"/>
                <a:ext cx="96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49" name="Rectangle 23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50" name="Text Box 24"/>
              <p:cNvSpPr txBox="1">
                <a:spLocks noChangeArrowheads="1"/>
              </p:cNvSpPr>
              <p:nvPr/>
            </p:nvSpPr>
            <p:spPr bwMode="auto">
              <a:xfrm>
                <a:off x="2016" y="1710"/>
                <a:ext cx="129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/>
                  <a:t>…</a:t>
                </a:r>
              </a:p>
            </p:txBody>
          </p:sp>
        </p:grpSp>
        <p:sp>
          <p:nvSpPr>
            <p:cNvPr id="21542" name="Text Box 25"/>
            <p:cNvSpPr txBox="1">
              <a:spLocks noChangeArrowheads="1"/>
            </p:cNvSpPr>
            <p:nvPr/>
          </p:nvSpPr>
          <p:spPr bwMode="auto">
            <a:xfrm>
              <a:off x="3505200" y="3429000"/>
              <a:ext cx="1501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/>
                <a:t>Parallel</a:t>
              </a: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2854325" y="3276600"/>
            <a:ext cx="1979613" cy="3200400"/>
            <a:chOff x="2854325" y="3276600"/>
            <a:chExt cx="1979613" cy="3200400"/>
          </a:xfrm>
        </p:grpSpPr>
        <p:sp>
          <p:nvSpPr>
            <p:cNvPr id="21530" name="Line 27"/>
            <p:cNvSpPr>
              <a:spLocks noChangeShapeType="1"/>
            </p:cNvSpPr>
            <p:nvPr/>
          </p:nvSpPr>
          <p:spPr bwMode="auto">
            <a:xfrm>
              <a:off x="3276600" y="3276600"/>
              <a:ext cx="76200" cy="9906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1" name="Line 28"/>
            <p:cNvSpPr>
              <a:spLocks noChangeShapeType="1"/>
            </p:cNvSpPr>
            <p:nvPr/>
          </p:nvSpPr>
          <p:spPr bwMode="auto">
            <a:xfrm>
              <a:off x="3429000" y="3276600"/>
              <a:ext cx="914400" cy="9906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32" name="Group 29"/>
            <p:cNvGrpSpPr>
              <a:grpSpLocks/>
            </p:cNvGrpSpPr>
            <p:nvPr/>
          </p:nvGrpSpPr>
          <p:grpSpPr bwMode="auto">
            <a:xfrm>
              <a:off x="3352800" y="4267200"/>
              <a:ext cx="990600" cy="1752600"/>
              <a:chOff x="2112" y="2688"/>
              <a:chExt cx="624" cy="1104"/>
            </a:xfrm>
          </p:grpSpPr>
          <p:sp>
            <p:nvSpPr>
              <p:cNvPr id="21534" name="Rectangle 30"/>
              <p:cNvSpPr>
                <a:spLocks noChangeArrowheads="1"/>
              </p:cNvSpPr>
              <p:nvPr/>
            </p:nvSpPr>
            <p:spPr bwMode="auto">
              <a:xfrm>
                <a:off x="2112" y="2688"/>
                <a:ext cx="624" cy="110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35" name="Rectangle 31"/>
              <p:cNvSpPr>
                <a:spLocks noChangeArrowheads="1"/>
              </p:cNvSpPr>
              <p:nvPr/>
            </p:nvSpPr>
            <p:spPr bwMode="auto">
              <a:xfrm>
                <a:off x="2160" y="2736"/>
                <a:ext cx="240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36" name="Rectangle 32"/>
              <p:cNvSpPr>
                <a:spLocks noChangeArrowheads="1"/>
              </p:cNvSpPr>
              <p:nvPr/>
            </p:nvSpPr>
            <p:spPr bwMode="auto">
              <a:xfrm>
                <a:off x="2448" y="2736"/>
                <a:ext cx="240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37" name="Rectangle 33"/>
              <p:cNvSpPr>
                <a:spLocks noChangeArrowheads="1"/>
              </p:cNvSpPr>
              <p:nvPr/>
            </p:nvSpPr>
            <p:spPr bwMode="auto">
              <a:xfrm>
                <a:off x="2160" y="3264"/>
                <a:ext cx="240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38" name="Rectangle 34"/>
              <p:cNvSpPr>
                <a:spLocks noChangeArrowheads="1"/>
              </p:cNvSpPr>
              <p:nvPr/>
            </p:nvSpPr>
            <p:spPr bwMode="auto">
              <a:xfrm>
                <a:off x="2448" y="3264"/>
                <a:ext cx="240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1533" name="Rectangle 35"/>
            <p:cNvSpPr>
              <a:spLocks noChangeArrowheads="1"/>
            </p:cNvSpPr>
            <p:nvPr/>
          </p:nvSpPr>
          <p:spPr bwMode="auto">
            <a:xfrm>
              <a:off x="2854325" y="6019800"/>
              <a:ext cx="19796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More Parallel</a:t>
              </a:r>
            </a:p>
          </p:txBody>
        </p: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4267200" y="4114800"/>
            <a:ext cx="2760663" cy="2590800"/>
            <a:chOff x="4267200" y="4114800"/>
            <a:chExt cx="2760663" cy="2590800"/>
          </a:xfrm>
        </p:grpSpPr>
        <p:sp>
          <p:nvSpPr>
            <p:cNvPr id="21521" name="Line 37"/>
            <p:cNvSpPr>
              <a:spLocks noChangeShapeType="1"/>
            </p:cNvSpPr>
            <p:nvPr/>
          </p:nvSpPr>
          <p:spPr bwMode="auto">
            <a:xfrm flipV="1">
              <a:off x="4267200" y="4114800"/>
              <a:ext cx="838200" cy="2286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Line 38"/>
            <p:cNvSpPr>
              <a:spLocks noChangeShapeType="1"/>
            </p:cNvSpPr>
            <p:nvPr/>
          </p:nvSpPr>
          <p:spPr bwMode="auto">
            <a:xfrm>
              <a:off x="4267200" y="5943600"/>
              <a:ext cx="838200" cy="2286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23" name="Group 39"/>
            <p:cNvGrpSpPr>
              <a:grpSpLocks/>
            </p:cNvGrpSpPr>
            <p:nvPr/>
          </p:nvGrpSpPr>
          <p:grpSpPr bwMode="auto">
            <a:xfrm>
              <a:off x="5105400" y="4114800"/>
              <a:ext cx="1752600" cy="2057400"/>
              <a:chOff x="3504" y="2064"/>
              <a:chExt cx="1104" cy="1296"/>
            </a:xfrm>
          </p:grpSpPr>
          <p:sp>
            <p:nvSpPr>
              <p:cNvPr id="21525" name="Rectangle 40"/>
              <p:cNvSpPr>
                <a:spLocks noChangeArrowheads="1"/>
              </p:cNvSpPr>
              <p:nvPr/>
            </p:nvSpPr>
            <p:spPr bwMode="auto">
              <a:xfrm>
                <a:off x="3504" y="2064"/>
                <a:ext cx="1104" cy="12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26" name="Rectangle 41"/>
              <p:cNvSpPr>
                <a:spLocks noChangeArrowheads="1"/>
              </p:cNvSpPr>
              <p:nvPr/>
            </p:nvSpPr>
            <p:spPr bwMode="auto">
              <a:xfrm>
                <a:off x="3744" y="2256"/>
                <a:ext cx="624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27" name="Rectangle 42"/>
              <p:cNvSpPr>
                <a:spLocks noChangeArrowheads="1"/>
              </p:cNvSpPr>
              <p:nvPr/>
            </p:nvSpPr>
            <p:spPr bwMode="auto">
              <a:xfrm>
                <a:off x="3744" y="2784"/>
                <a:ext cx="624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cxnSp>
            <p:nvCxnSpPr>
              <p:cNvPr id="21528" name="AutoShape 43"/>
              <p:cNvCxnSpPr>
                <a:cxnSpLocks noChangeShapeType="1"/>
                <a:stCxn id="21526" idx="2"/>
                <a:endCxn id="21527" idx="0"/>
              </p:cNvCxnSpPr>
              <p:nvPr/>
            </p:nvCxnSpPr>
            <p:spPr bwMode="auto">
              <a:xfrm>
                <a:off x="4056" y="2592"/>
                <a:ext cx="0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29" name="AutoShape 44"/>
              <p:cNvCxnSpPr>
                <a:cxnSpLocks noChangeShapeType="1"/>
                <a:stCxn id="21527" idx="2"/>
                <a:endCxn id="21526" idx="0"/>
              </p:cNvCxnSpPr>
              <p:nvPr/>
            </p:nvCxnSpPr>
            <p:spPr bwMode="auto">
              <a:xfrm rot="5400000" flipH="1" flipV="1">
                <a:off x="3625" y="2687"/>
                <a:ext cx="864" cy="1"/>
              </a:xfrm>
              <a:prstGeom prst="bentConnector5">
                <a:avLst>
                  <a:gd name="adj1" fmla="val -16667"/>
                  <a:gd name="adj2" fmla="val 45600014"/>
                  <a:gd name="adj3" fmla="val 11666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1524" name="Rectangle 45"/>
            <p:cNvSpPr>
              <a:spLocks noChangeArrowheads="1"/>
            </p:cNvSpPr>
            <p:nvPr/>
          </p:nvSpPr>
          <p:spPr bwMode="auto">
            <a:xfrm>
              <a:off x="4979988" y="6248400"/>
              <a:ext cx="2047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More Pipeline</a:t>
              </a:r>
            </a:p>
          </p:txBody>
        </p:sp>
      </p:grp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5486400" y="2209800"/>
            <a:ext cx="3124200" cy="2209800"/>
            <a:chOff x="5486400" y="2209800"/>
            <a:chExt cx="3124200" cy="2209800"/>
          </a:xfrm>
        </p:grpSpPr>
        <p:sp>
          <p:nvSpPr>
            <p:cNvPr id="21512" name="Line 47"/>
            <p:cNvSpPr>
              <a:spLocks noChangeShapeType="1"/>
            </p:cNvSpPr>
            <p:nvPr/>
          </p:nvSpPr>
          <p:spPr bwMode="auto">
            <a:xfrm flipV="1">
              <a:off x="5486400" y="3200400"/>
              <a:ext cx="609600" cy="12192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Line 48"/>
            <p:cNvSpPr>
              <a:spLocks noChangeShapeType="1"/>
            </p:cNvSpPr>
            <p:nvPr/>
          </p:nvSpPr>
          <p:spPr bwMode="auto">
            <a:xfrm flipV="1">
              <a:off x="6477000" y="3200400"/>
              <a:ext cx="2133600" cy="12192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14" name="Group 49"/>
            <p:cNvGrpSpPr>
              <a:grpSpLocks/>
            </p:cNvGrpSpPr>
            <p:nvPr/>
          </p:nvGrpSpPr>
          <p:grpSpPr bwMode="auto">
            <a:xfrm>
              <a:off x="6096000" y="2209800"/>
              <a:ext cx="2514600" cy="990600"/>
              <a:chOff x="3840" y="1392"/>
              <a:chExt cx="1584" cy="624"/>
            </a:xfrm>
          </p:grpSpPr>
          <p:sp>
            <p:nvSpPr>
              <p:cNvPr id="21516" name="Rectangle 50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1584" cy="62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7" name="Rectangle 51"/>
              <p:cNvSpPr>
                <a:spLocks noChangeArrowheads="1"/>
              </p:cNvSpPr>
              <p:nvPr/>
            </p:nvSpPr>
            <p:spPr bwMode="auto">
              <a:xfrm>
                <a:off x="3888" y="1440"/>
                <a:ext cx="336" cy="52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8" name="Rectangle 52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336" cy="52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9" name="Rectangle 53"/>
              <p:cNvSpPr>
                <a:spLocks noChangeArrowheads="1"/>
              </p:cNvSpPr>
              <p:nvPr/>
            </p:nvSpPr>
            <p:spPr bwMode="auto">
              <a:xfrm>
                <a:off x="4656" y="1440"/>
                <a:ext cx="336" cy="52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20" name="Rectangle 54"/>
              <p:cNvSpPr>
                <a:spLocks noChangeArrowheads="1"/>
              </p:cNvSpPr>
              <p:nvPr/>
            </p:nvSpPr>
            <p:spPr bwMode="auto">
              <a:xfrm>
                <a:off x="5040" y="1440"/>
                <a:ext cx="336" cy="5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1515" name="Rectangle 55"/>
            <p:cNvSpPr>
              <a:spLocks noChangeArrowheads="1"/>
            </p:cNvSpPr>
            <p:nvPr/>
          </p:nvSpPr>
          <p:spPr bwMode="auto">
            <a:xfrm>
              <a:off x="6345238" y="3276600"/>
              <a:ext cx="19796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More Parallel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Computation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Architecture: Latency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CPU: Make one thread go very fast</a:t>
            </a:r>
          </a:p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  <a:sym typeface="Wingdings" charset="0"/>
              </a:rPr>
              <a:t>Avoid the stalls</a:t>
            </a:r>
            <a:endParaRPr lang="en-US">
              <a:effectLst/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Branch prediction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Out-of-order execution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Memory prefetch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Big caches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GPU: Make 1000 threads go very fast</a:t>
            </a:r>
          </a:p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Hide the stalls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HW thread scheduler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Swap threads to hide stalls</a:t>
            </a:r>
          </a:p>
          <a:p>
            <a:pPr lvl="1" eaLnBrk="1" hangingPunct="1">
              <a:buFont typeface="Wingdings" charset="0"/>
              <a:buNone/>
            </a:pPr>
            <a:endParaRPr lang="en-US"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Architecture (MIMD vs SIMD)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85800" y="26670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CTRL</a:t>
            </a:r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2590800" y="44958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2590800" y="32766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ALU</a:t>
            </a:r>
          </a:p>
        </p:txBody>
      </p:sp>
      <p:sp>
        <p:nvSpPr>
          <p:cNvPr id="24582" name="Rectangle 10"/>
          <p:cNvSpPr>
            <a:spLocks noChangeArrowheads="1"/>
          </p:cNvSpPr>
          <p:nvPr/>
        </p:nvSpPr>
        <p:spPr bwMode="auto">
          <a:xfrm>
            <a:off x="685800" y="32766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CTRL</a:t>
            </a:r>
          </a:p>
        </p:txBody>
      </p:sp>
      <p:sp>
        <p:nvSpPr>
          <p:cNvPr id="24583" name="Rectangle 11"/>
          <p:cNvSpPr>
            <a:spLocks noChangeArrowheads="1"/>
          </p:cNvSpPr>
          <p:nvPr/>
        </p:nvSpPr>
        <p:spPr bwMode="auto">
          <a:xfrm>
            <a:off x="2590800" y="38862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2590800" y="26670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ALU</a:t>
            </a:r>
          </a:p>
        </p:txBody>
      </p:sp>
      <p:sp>
        <p:nvSpPr>
          <p:cNvPr id="24585" name="Rectangle 13"/>
          <p:cNvSpPr>
            <a:spLocks noChangeArrowheads="1"/>
          </p:cNvSpPr>
          <p:nvPr/>
        </p:nvSpPr>
        <p:spPr bwMode="auto">
          <a:xfrm>
            <a:off x="685800" y="38862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CTRL</a:t>
            </a:r>
          </a:p>
        </p:txBody>
      </p:sp>
      <p:sp>
        <p:nvSpPr>
          <p:cNvPr id="24586" name="Rectangle 16"/>
          <p:cNvSpPr>
            <a:spLocks noChangeArrowheads="1"/>
          </p:cNvSpPr>
          <p:nvPr/>
        </p:nvSpPr>
        <p:spPr bwMode="auto">
          <a:xfrm>
            <a:off x="6172200" y="2667000"/>
            <a:ext cx="152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CTRL</a:t>
            </a:r>
          </a:p>
        </p:txBody>
      </p:sp>
      <p:sp>
        <p:nvSpPr>
          <p:cNvPr id="24587" name="Rectangle 17"/>
          <p:cNvSpPr>
            <a:spLocks noChangeArrowheads="1"/>
          </p:cNvSpPr>
          <p:nvPr/>
        </p:nvSpPr>
        <p:spPr bwMode="auto">
          <a:xfrm>
            <a:off x="7696200" y="26670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8" name="Rectangle 18"/>
          <p:cNvSpPr>
            <a:spLocks noChangeArrowheads="1"/>
          </p:cNvSpPr>
          <p:nvPr/>
        </p:nvSpPr>
        <p:spPr bwMode="auto">
          <a:xfrm>
            <a:off x="6172200" y="32766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9" name="Rectangle 19"/>
          <p:cNvSpPr>
            <a:spLocks noChangeArrowheads="1"/>
          </p:cNvSpPr>
          <p:nvPr/>
        </p:nvSpPr>
        <p:spPr bwMode="auto">
          <a:xfrm>
            <a:off x="6172200" y="38862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0" name="Rectangle 20"/>
          <p:cNvSpPr>
            <a:spLocks noChangeArrowheads="1"/>
          </p:cNvSpPr>
          <p:nvPr/>
        </p:nvSpPr>
        <p:spPr bwMode="auto">
          <a:xfrm>
            <a:off x="6934200" y="32766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1" name="Rectangle 21"/>
          <p:cNvSpPr>
            <a:spLocks noChangeArrowheads="1"/>
          </p:cNvSpPr>
          <p:nvPr/>
        </p:nvSpPr>
        <p:spPr bwMode="auto">
          <a:xfrm>
            <a:off x="7696200" y="38862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2" name="Rectangle 22"/>
          <p:cNvSpPr>
            <a:spLocks noChangeArrowheads="1"/>
          </p:cNvSpPr>
          <p:nvPr/>
        </p:nvSpPr>
        <p:spPr bwMode="auto">
          <a:xfrm>
            <a:off x="7696200" y="32766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3" name="Rectangle 23"/>
          <p:cNvSpPr>
            <a:spLocks noChangeArrowheads="1"/>
          </p:cNvSpPr>
          <p:nvPr/>
        </p:nvSpPr>
        <p:spPr bwMode="auto">
          <a:xfrm>
            <a:off x="6172200" y="44958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4" name="Rectangle 24"/>
          <p:cNvSpPr>
            <a:spLocks noChangeArrowheads="1"/>
          </p:cNvSpPr>
          <p:nvPr/>
        </p:nvSpPr>
        <p:spPr bwMode="auto">
          <a:xfrm>
            <a:off x="6934200" y="38862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5" name="Rectangle 25"/>
          <p:cNvSpPr>
            <a:spLocks noChangeArrowheads="1"/>
          </p:cNvSpPr>
          <p:nvPr/>
        </p:nvSpPr>
        <p:spPr bwMode="auto">
          <a:xfrm>
            <a:off x="6934200" y="44958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6" name="Rectangle 26"/>
          <p:cNvSpPr>
            <a:spLocks noChangeArrowheads="1"/>
          </p:cNvSpPr>
          <p:nvPr/>
        </p:nvSpPr>
        <p:spPr bwMode="auto">
          <a:xfrm>
            <a:off x="7696200" y="44958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7" name="Text Box 27"/>
          <p:cNvSpPr txBox="1">
            <a:spLocks noChangeArrowheads="1"/>
          </p:cNvSpPr>
          <p:nvPr/>
        </p:nvSpPr>
        <p:spPr bwMode="auto">
          <a:xfrm>
            <a:off x="685800" y="2133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MIMD(CPU-Like)</a:t>
            </a:r>
          </a:p>
        </p:txBody>
      </p:sp>
      <p:sp>
        <p:nvSpPr>
          <p:cNvPr id="24598" name="Text Box 30"/>
          <p:cNvSpPr txBox="1">
            <a:spLocks noChangeArrowheads="1"/>
          </p:cNvSpPr>
          <p:nvPr/>
        </p:nvSpPr>
        <p:spPr bwMode="auto">
          <a:xfrm>
            <a:off x="6019800" y="2133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SIMD (GPU-Like)</a:t>
            </a:r>
          </a:p>
        </p:txBody>
      </p:sp>
      <p:sp>
        <p:nvSpPr>
          <p:cNvPr id="24599" name="Rectangle 31"/>
          <p:cNvSpPr>
            <a:spLocks noChangeArrowheads="1"/>
          </p:cNvSpPr>
          <p:nvPr/>
        </p:nvSpPr>
        <p:spPr bwMode="auto">
          <a:xfrm>
            <a:off x="685800" y="44958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CTRL</a:t>
            </a:r>
          </a:p>
        </p:txBody>
      </p:sp>
      <p:sp>
        <p:nvSpPr>
          <p:cNvPr id="24600" name="AutoShape 34"/>
          <p:cNvSpPr>
            <a:spLocks noChangeArrowheads="1"/>
          </p:cNvSpPr>
          <p:nvPr/>
        </p:nvSpPr>
        <p:spPr bwMode="auto">
          <a:xfrm>
            <a:off x="1981200" y="5410200"/>
            <a:ext cx="4953000" cy="914400"/>
          </a:xfrm>
          <a:prstGeom prst="leftRight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Text Box 35"/>
          <p:cNvSpPr txBox="1">
            <a:spLocks noChangeArrowheads="1"/>
          </p:cNvSpPr>
          <p:nvPr/>
        </p:nvSpPr>
        <p:spPr bwMode="auto">
          <a:xfrm>
            <a:off x="381000" y="5181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Flexibility</a:t>
            </a:r>
          </a:p>
        </p:txBody>
      </p:sp>
      <p:sp>
        <p:nvSpPr>
          <p:cNvPr id="24602" name="Text Box 36"/>
          <p:cNvSpPr txBox="1">
            <a:spLocks noChangeArrowheads="1"/>
          </p:cNvSpPr>
          <p:nvPr/>
        </p:nvSpPr>
        <p:spPr bwMode="auto">
          <a:xfrm>
            <a:off x="6934200" y="5638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Horsepower</a:t>
            </a:r>
          </a:p>
        </p:txBody>
      </p:sp>
      <p:sp>
        <p:nvSpPr>
          <p:cNvPr id="24603" name="Text Box 37"/>
          <p:cNvSpPr txBox="1">
            <a:spLocks noChangeArrowheads="1"/>
          </p:cNvSpPr>
          <p:nvPr/>
        </p:nvSpPr>
        <p:spPr bwMode="auto">
          <a:xfrm>
            <a:off x="381000" y="6019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Ease of Use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SIMD Branching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sz="half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eaLnBrk="1" hangingPunct="1">
              <a:buFont typeface="Wingdings" charset="0"/>
              <a:buNone/>
            </a:pPr>
            <a:r>
              <a:rPr lang="en-US" sz="2000" dirty="0">
                <a:effectLst/>
                <a:latin typeface="Courier New"/>
                <a:ea typeface="ＭＳ Ｐゴシック" charset="0"/>
                <a:cs typeface="Courier New"/>
              </a:rPr>
              <a:t>if( x ) </a:t>
            </a:r>
            <a:r>
              <a:rPr lang="en-US" sz="2000" b="1" dirty="0">
                <a:solidFill>
                  <a:schemeClr val="accent3"/>
                </a:solidFill>
                <a:effectLst/>
                <a:latin typeface="Courier New"/>
                <a:ea typeface="ＭＳ Ｐゴシック" charset="0"/>
                <a:cs typeface="Courier New"/>
              </a:rPr>
              <a:t>// </a:t>
            </a:r>
            <a:r>
              <a:rPr lang="en-US" sz="2000" b="1" dirty="0" smtClean="0">
                <a:solidFill>
                  <a:schemeClr val="accent3"/>
                </a:solidFill>
                <a:effectLst/>
                <a:latin typeface="Courier New"/>
                <a:ea typeface="ＭＳ Ｐゴシック" charset="0"/>
                <a:cs typeface="Courier New"/>
              </a:rPr>
              <a:t>mask threads</a:t>
            </a:r>
            <a:endParaRPr lang="en-US" sz="2000" b="1" dirty="0">
              <a:solidFill>
                <a:schemeClr val="accent3"/>
              </a:solidFill>
              <a:effectLst/>
              <a:latin typeface="Courier New"/>
              <a:ea typeface="ＭＳ Ｐゴシック" charset="0"/>
              <a:cs typeface="Courier New"/>
            </a:endParaRPr>
          </a:p>
          <a:p>
            <a:pPr eaLnBrk="1" hangingPunct="1">
              <a:buFont typeface="Wingdings" charset="0"/>
              <a:buNone/>
            </a:pPr>
            <a:r>
              <a:rPr lang="en-US" sz="2000" dirty="0" smtClean="0">
                <a:effectLst/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en-US" sz="2000" b="1" dirty="0" smtClean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</a:t>
            </a:r>
            <a:r>
              <a:rPr lang="en-US" sz="2000" b="1" dirty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 </a:t>
            </a:r>
            <a:r>
              <a:rPr lang="en-US" sz="2000" b="1" dirty="0" smtClean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issue instructions</a:t>
            </a:r>
            <a:endParaRPr lang="en-US" sz="2000" b="1" dirty="0">
              <a:solidFill>
                <a:srgbClr val="9BBB59"/>
              </a:solidFill>
              <a:effectLst/>
              <a:latin typeface="Courier New"/>
              <a:ea typeface="ＭＳ Ｐゴシック" charset="0"/>
              <a:cs typeface="Courier New"/>
            </a:endParaRPr>
          </a:p>
          <a:p>
            <a:pPr eaLnBrk="1" hangingPunct="1">
              <a:buFont typeface="Wingdings" charset="0"/>
              <a:buNone/>
            </a:pPr>
            <a:r>
              <a:rPr lang="en-US" sz="2000" dirty="0">
                <a:effectLst/>
                <a:latin typeface="Courier New"/>
                <a:ea typeface="ＭＳ Ｐゴシック" charset="0"/>
                <a:cs typeface="Courier New"/>
              </a:rPr>
              <a:t>else </a:t>
            </a:r>
            <a:r>
              <a:rPr lang="en-US" sz="2000" b="1" dirty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// invert </a:t>
            </a:r>
            <a:r>
              <a:rPr lang="en-US" sz="2000" b="1" dirty="0" smtClean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mask</a:t>
            </a:r>
            <a:endParaRPr lang="en-US" sz="2000" b="1" dirty="0">
              <a:solidFill>
                <a:srgbClr val="9BBB59"/>
              </a:solidFill>
              <a:effectLst/>
              <a:latin typeface="Courier New"/>
              <a:ea typeface="ＭＳ Ｐゴシック" charset="0"/>
              <a:cs typeface="Courier New"/>
            </a:endParaRPr>
          </a:p>
          <a:p>
            <a:pPr eaLnBrk="1" hangingPunct="1">
              <a:buFont typeface="Wingdings" charset="0"/>
              <a:buNone/>
            </a:pPr>
            <a:r>
              <a:rPr lang="en-US" sz="2000" dirty="0">
                <a:effectLst/>
                <a:latin typeface="Courier New"/>
                <a:ea typeface="ＭＳ Ｐゴシック" charset="0"/>
                <a:cs typeface="Courier New"/>
              </a:rPr>
              <a:t>	</a:t>
            </a:r>
            <a:r>
              <a:rPr lang="en-US" sz="2000" dirty="0" smtClean="0">
                <a:effectLst/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2000" b="1" dirty="0" smtClean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</a:t>
            </a:r>
            <a:r>
              <a:rPr lang="en-US" sz="2000" b="1" dirty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 </a:t>
            </a:r>
            <a:r>
              <a:rPr lang="en-US" sz="2000" b="1" dirty="0" smtClean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issue instructions</a:t>
            </a:r>
            <a:endParaRPr lang="en-US" sz="2000" b="1" dirty="0">
              <a:solidFill>
                <a:srgbClr val="9BBB59"/>
              </a:solidFill>
              <a:effectLst/>
              <a:latin typeface="Courier New"/>
              <a:ea typeface="ＭＳ Ｐゴシック" charset="0"/>
              <a:cs typeface="Courier New"/>
            </a:endParaRPr>
          </a:p>
          <a:p>
            <a:pPr eaLnBrk="1" hangingPunct="1">
              <a:buFont typeface="Wingdings" charset="0"/>
              <a:buNone/>
            </a:pPr>
            <a:r>
              <a:rPr lang="en-US" sz="2000" b="1" dirty="0" smtClean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</a:t>
            </a:r>
            <a:r>
              <a:rPr lang="en-US" sz="2000" b="1" dirty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 unmask</a:t>
            </a:r>
          </a:p>
        </p:txBody>
      </p:sp>
      <p:grpSp>
        <p:nvGrpSpPr>
          <p:cNvPr id="25604" name="Group 37"/>
          <p:cNvGrpSpPr>
            <a:grpSpLocks/>
          </p:cNvGrpSpPr>
          <p:nvPr/>
        </p:nvGrpSpPr>
        <p:grpSpPr bwMode="auto">
          <a:xfrm>
            <a:off x="5181600" y="3733800"/>
            <a:ext cx="3048000" cy="381000"/>
            <a:chOff x="3264" y="1560"/>
            <a:chExt cx="1920" cy="240"/>
          </a:xfrm>
        </p:grpSpPr>
        <p:sp>
          <p:nvSpPr>
            <p:cNvPr id="25626" name="Rectangle 7"/>
            <p:cNvSpPr>
              <a:spLocks noChangeArrowheads="1"/>
            </p:cNvSpPr>
            <p:nvPr/>
          </p:nvSpPr>
          <p:spPr bwMode="auto">
            <a:xfrm>
              <a:off x="326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Rectangle 8"/>
            <p:cNvSpPr>
              <a:spLocks noChangeArrowheads="1"/>
            </p:cNvSpPr>
            <p:nvPr/>
          </p:nvSpPr>
          <p:spPr bwMode="auto">
            <a:xfrm>
              <a:off x="350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Rectangle 9"/>
            <p:cNvSpPr>
              <a:spLocks noChangeArrowheads="1"/>
            </p:cNvSpPr>
            <p:nvPr/>
          </p:nvSpPr>
          <p:spPr bwMode="auto">
            <a:xfrm>
              <a:off x="374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Rectangle 10"/>
            <p:cNvSpPr>
              <a:spLocks noChangeArrowheads="1"/>
            </p:cNvSpPr>
            <p:nvPr/>
          </p:nvSpPr>
          <p:spPr bwMode="auto">
            <a:xfrm>
              <a:off x="398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Rectangle 11"/>
            <p:cNvSpPr>
              <a:spLocks noChangeArrowheads="1"/>
            </p:cNvSpPr>
            <p:nvPr/>
          </p:nvSpPr>
          <p:spPr bwMode="auto">
            <a:xfrm>
              <a:off x="422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Rectangle 12"/>
            <p:cNvSpPr>
              <a:spLocks noChangeArrowheads="1"/>
            </p:cNvSpPr>
            <p:nvPr/>
          </p:nvSpPr>
          <p:spPr bwMode="auto">
            <a:xfrm>
              <a:off x="446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Rectangle 13"/>
            <p:cNvSpPr>
              <a:spLocks noChangeArrowheads="1"/>
            </p:cNvSpPr>
            <p:nvPr/>
          </p:nvSpPr>
          <p:spPr bwMode="auto">
            <a:xfrm>
              <a:off x="470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3" name="Rectangle 14"/>
            <p:cNvSpPr>
              <a:spLocks noChangeArrowheads="1"/>
            </p:cNvSpPr>
            <p:nvPr/>
          </p:nvSpPr>
          <p:spPr bwMode="auto">
            <a:xfrm>
              <a:off x="494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5" name="Group 38"/>
          <p:cNvGrpSpPr>
            <a:grpSpLocks/>
          </p:cNvGrpSpPr>
          <p:nvPr/>
        </p:nvGrpSpPr>
        <p:grpSpPr bwMode="auto">
          <a:xfrm>
            <a:off x="5181600" y="2438400"/>
            <a:ext cx="3048000" cy="381000"/>
            <a:chOff x="3264" y="2400"/>
            <a:chExt cx="1920" cy="240"/>
          </a:xfrm>
        </p:grpSpPr>
        <p:sp>
          <p:nvSpPr>
            <p:cNvPr id="25618" name="Rectangle 15"/>
            <p:cNvSpPr>
              <a:spLocks noChangeArrowheads="1"/>
            </p:cNvSpPr>
            <p:nvPr/>
          </p:nvSpPr>
          <p:spPr bwMode="auto">
            <a:xfrm>
              <a:off x="326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Rectangle 16"/>
            <p:cNvSpPr>
              <a:spLocks noChangeArrowheads="1"/>
            </p:cNvSpPr>
            <p:nvPr/>
          </p:nvSpPr>
          <p:spPr bwMode="auto">
            <a:xfrm>
              <a:off x="350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Rectangle 17"/>
            <p:cNvSpPr>
              <a:spLocks noChangeArrowheads="1"/>
            </p:cNvSpPr>
            <p:nvPr/>
          </p:nvSpPr>
          <p:spPr bwMode="auto">
            <a:xfrm>
              <a:off x="374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Rectangle 18"/>
            <p:cNvSpPr>
              <a:spLocks noChangeArrowheads="1"/>
            </p:cNvSpPr>
            <p:nvPr/>
          </p:nvSpPr>
          <p:spPr bwMode="auto">
            <a:xfrm>
              <a:off x="398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Rectangle 19"/>
            <p:cNvSpPr>
              <a:spLocks noChangeArrowheads="1"/>
            </p:cNvSpPr>
            <p:nvPr/>
          </p:nvSpPr>
          <p:spPr bwMode="auto">
            <a:xfrm>
              <a:off x="422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Rectangle 20"/>
            <p:cNvSpPr>
              <a:spLocks noChangeArrowheads="1"/>
            </p:cNvSpPr>
            <p:nvPr/>
          </p:nvSpPr>
          <p:spPr bwMode="auto">
            <a:xfrm>
              <a:off x="446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Rectangle 21"/>
            <p:cNvSpPr>
              <a:spLocks noChangeArrowheads="1"/>
            </p:cNvSpPr>
            <p:nvPr/>
          </p:nvSpPr>
          <p:spPr bwMode="auto">
            <a:xfrm>
              <a:off x="470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Rectangle 22"/>
            <p:cNvSpPr>
              <a:spLocks noChangeArrowheads="1"/>
            </p:cNvSpPr>
            <p:nvPr/>
          </p:nvSpPr>
          <p:spPr bwMode="auto">
            <a:xfrm>
              <a:off x="494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6" name="Group 39"/>
          <p:cNvGrpSpPr>
            <a:grpSpLocks/>
          </p:cNvGrpSpPr>
          <p:nvPr/>
        </p:nvGrpSpPr>
        <p:grpSpPr bwMode="auto">
          <a:xfrm>
            <a:off x="5181600" y="5410200"/>
            <a:ext cx="3048000" cy="381000"/>
            <a:chOff x="3264" y="3408"/>
            <a:chExt cx="1920" cy="240"/>
          </a:xfrm>
        </p:grpSpPr>
        <p:sp>
          <p:nvSpPr>
            <p:cNvPr id="25610" name="Rectangle 23"/>
            <p:cNvSpPr>
              <a:spLocks noChangeArrowheads="1"/>
            </p:cNvSpPr>
            <p:nvPr/>
          </p:nvSpPr>
          <p:spPr bwMode="auto">
            <a:xfrm>
              <a:off x="326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Rectangle 25"/>
            <p:cNvSpPr>
              <a:spLocks noChangeArrowheads="1"/>
            </p:cNvSpPr>
            <p:nvPr/>
          </p:nvSpPr>
          <p:spPr bwMode="auto">
            <a:xfrm>
              <a:off x="374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Rectangle 27"/>
            <p:cNvSpPr>
              <a:spLocks noChangeArrowheads="1"/>
            </p:cNvSpPr>
            <p:nvPr/>
          </p:nvSpPr>
          <p:spPr bwMode="auto">
            <a:xfrm>
              <a:off x="422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Rectangle 28"/>
            <p:cNvSpPr>
              <a:spLocks noChangeArrowheads="1"/>
            </p:cNvSpPr>
            <p:nvPr/>
          </p:nvSpPr>
          <p:spPr bwMode="auto">
            <a:xfrm>
              <a:off x="446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Rectangle 29"/>
            <p:cNvSpPr>
              <a:spLocks noChangeArrowheads="1"/>
            </p:cNvSpPr>
            <p:nvPr/>
          </p:nvSpPr>
          <p:spPr bwMode="auto">
            <a:xfrm>
              <a:off x="470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Rectangle 32"/>
            <p:cNvSpPr>
              <a:spLocks noChangeArrowheads="1"/>
            </p:cNvSpPr>
            <p:nvPr/>
          </p:nvSpPr>
          <p:spPr bwMode="auto">
            <a:xfrm>
              <a:off x="350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Rectangle 33"/>
            <p:cNvSpPr>
              <a:spLocks noChangeArrowheads="1"/>
            </p:cNvSpPr>
            <p:nvPr/>
          </p:nvSpPr>
          <p:spPr bwMode="auto">
            <a:xfrm>
              <a:off x="398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Rectangle 34"/>
            <p:cNvSpPr>
              <a:spLocks noChangeArrowheads="1"/>
            </p:cNvSpPr>
            <p:nvPr/>
          </p:nvSpPr>
          <p:spPr bwMode="auto">
            <a:xfrm>
              <a:off x="494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7" name="Text Box 35"/>
          <p:cNvSpPr txBox="1">
            <a:spLocks noChangeArrowheads="1"/>
          </p:cNvSpPr>
          <p:nvPr/>
        </p:nvSpPr>
        <p:spPr bwMode="auto">
          <a:xfrm>
            <a:off x="5181600" y="1981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Threads agree, issue if</a:t>
            </a:r>
          </a:p>
        </p:txBody>
      </p:sp>
      <p:sp>
        <p:nvSpPr>
          <p:cNvPr id="25608" name="Text Box 36"/>
          <p:cNvSpPr txBox="1">
            <a:spLocks noChangeArrowheads="1"/>
          </p:cNvSpPr>
          <p:nvPr/>
        </p:nvSpPr>
        <p:spPr bwMode="auto">
          <a:xfrm>
            <a:off x="5181600" y="4587875"/>
            <a:ext cx="3048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Threads disagree, issue if AND else</a:t>
            </a:r>
          </a:p>
        </p:txBody>
      </p:sp>
      <p:sp>
        <p:nvSpPr>
          <p:cNvPr id="25609" name="Text Box 40"/>
          <p:cNvSpPr txBox="1">
            <a:spLocks noChangeArrowheads="1"/>
          </p:cNvSpPr>
          <p:nvPr/>
        </p:nvSpPr>
        <p:spPr bwMode="auto">
          <a:xfrm>
            <a:off x="5181600" y="3276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Threads agree, issue else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SIMD Looping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41910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buFont typeface="Wingdings" charset="0"/>
              <a:buNone/>
            </a:pPr>
            <a:r>
              <a:rPr lang="en-US" sz="2000" dirty="0">
                <a:effectLst/>
                <a:latin typeface="Courier New"/>
                <a:ea typeface="ＭＳ Ｐゴシック" charset="0"/>
                <a:cs typeface="Courier New"/>
              </a:rPr>
              <a:t>while(x) </a:t>
            </a:r>
            <a:r>
              <a:rPr lang="en-US" sz="2000" b="1" dirty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// update </a:t>
            </a:r>
            <a:r>
              <a:rPr lang="en-US" sz="2000" b="1" dirty="0" smtClean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mask</a:t>
            </a:r>
            <a:endParaRPr lang="en-US" sz="2000" b="1" dirty="0">
              <a:solidFill>
                <a:srgbClr val="9BBB59"/>
              </a:solidFill>
              <a:effectLst/>
              <a:latin typeface="Courier New"/>
              <a:ea typeface="ＭＳ Ｐゴシック" charset="0"/>
              <a:cs typeface="Courier New"/>
            </a:endParaRPr>
          </a:p>
          <a:p>
            <a:pPr eaLnBrk="1" hangingPunct="1">
              <a:buFont typeface="Wingdings" charset="0"/>
              <a:buNone/>
            </a:pPr>
            <a:r>
              <a:rPr lang="en-US" sz="2000" dirty="0">
                <a:effectLst/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en-US" sz="2000" b="1" dirty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// do </a:t>
            </a:r>
            <a:r>
              <a:rPr lang="en-US" sz="2000" b="1" dirty="0" smtClean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stuff</a:t>
            </a:r>
            <a:endParaRPr lang="en-US" sz="2000" b="1" dirty="0">
              <a:solidFill>
                <a:srgbClr val="9BBB59"/>
              </a:solidFill>
              <a:effectLst/>
              <a:latin typeface="Courier New"/>
              <a:ea typeface="ＭＳ Ｐゴシック" charset="0"/>
              <a:cs typeface="Courier New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 smtClean="0">
              <a:effectLst/>
              <a:latin typeface="Arial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 smtClean="0">
              <a:effectLst/>
              <a:latin typeface="Arial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effectLst/>
                <a:latin typeface="Arial" charset="0"/>
                <a:ea typeface="ＭＳ Ｐゴシック" charset="0"/>
              </a:rPr>
              <a:t>They all run </a:t>
            </a:r>
            <a:r>
              <a:rPr lang="ja-JP" altLang="en-US" dirty="0">
                <a:effectLst/>
                <a:latin typeface="Arial" charset="0"/>
                <a:ea typeface="ＭＳ Ｐゴシック" charset="0"/>
              </a:rPr>
              <a:t>‘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till the last 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one</a:t>
            </a:r>
            <a:r>
              <a:rPr lang="en-US" dirty="0" smtClean="0">
                <a:latin typeface="Arial" charset="0"/>
                <a:ea typeface="ＭＳ Ｐゴシック" charset="0"/>
              </a:rPr>
              <a:t>’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s 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done….</a:t>
            </a:r>
          </a:p>
        </p:txBody>
      </p:sp>
      <p:grpSp>
        <p:nvGrpSpPr>
          <p:cNvPr id="26628" name="Group 37"/>
          <p:cNvGrpSpPr>
            <a:grpSpLocks/>
          </p:cNvGrpSpPr>
          <p:nvPr/>
        </p:nvGrpSpPr>
        <p:grpSpPr bwMode="auto">
          <a:xfrm>
            <a:off x="5181600" y="2438400"/>
            <a:ext cx="3048000" cy="381000"/>
            <a:chOff x="3264" y="1296"/>
            <a:chExt cx="1920" cy="240"/>
          </a:xfrm>
        </p:grpSpPr>
        <p:sp>
          <p:nvSpPr>
            <p:cNvPr id="26686" name="Rectangle 14"/>
            <p:cNvSpPr>
              <a:spLocks noChangeArrowheads="1"/>
            </p:cNvSpPr>
            <p:nvPr/>
          </p:nvSpPr>
          <p:spPr bwMode="auto">
            <a:xfrm>
              <a:off x="326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7" name="Rectangle 15"/>
            <p:cNvSpPr>
              <a:spLocks noChangeArrowheads="1"/>
            </p:cNvSpPr>
            <p:nvPr/>
          </p:nvSpPr>
          <p:spPr bwMode="auto">
            <a:xfrm>
              <a:off x="350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8" name="Rectangle 16"/>
            <p:cNvSpPr>
              <a:spLocks noChangeArrowheads="1"/>
            </p:cNvSpPr>
            <p:nvPr/>
          </p:nvSpPr>
          <p:spPr bwMode="auto">
            <a:xfrm>
              <a:off x="374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9" name="Rectangle 17"/>
            <p:cNvSpPr>
              <a:spLocks noChangeArrowheads="1"/>
            </p:cNvSpPr>
            <p:nvPr/>
          </p:nvSpPr>
          <p:spPr bwMode="auto">
            <a:xfrm>
              <a:off x="398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0" name="Rectangle 18"/>
            <p:cNvSpPr>
              <a:spLocks noChangeArrowheads="1"/>
            </p:cNvSpPr>
            <p:nvPr/>
          </p:nvSpPr>
          <p:spPr bwMode="auto">
            <a:xfrm>
              <a:off x="422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1" name="Rectangle 19"/>
            <p:cNvSpPr>
              <a:spLocks noChangeArrowheads="1"/>
            </p:cNvSpPr>
            <p:nvPr/>
          </p:nvSpPr>
          <p:spPr bwMode="auto">
            <a:xfrm>
              <a:off x="446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2" name="Rectangle 20"/>
            <p:cNvSpPr>
              <a:spLocks noChangeArrowheads="1"/>
            </p:cNvSpPr>
            <p:nvPr/>
          </p:nvSpPr>
          <p:spPr bwMode="auto">
            <a:xfrm>
              <a:off x="470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3" name="Rectangle 21"/>
            <p:cNvSpPr>
              <a:spLocks noChangeArrowheads="1"/>
            </p:cNvSpPr>
            <p:nvPr/>
          </p:nvSpPr>
          <p:spPr bwMode="auto">
            <a:xfrm>
              <a:off x="494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29" name="Group 22"/>
          <p:cNvGrpSpPr>
            <a:grpSpLocks/>
          </p:cNvGrpSpPr>
          <p:nvPr/>
        </p:nvGrpSpPr>
        <p:grpSpPr bwMode="auto">
          <a:xfrm>
            <a:off x="5181600" y="3657600"/>
            <a:ext cx="3048000" cy="381000"/>
            <a:chOff x="3264" y="3408"/>
            <a:chExt cx="1920" cy="240"/>
          </a:xfrm>
        </p:grpSpPr>
        <p:sp>
          <p:nvSpPr>
            <p:cNvPr id="26678" name="Rectangle 23"/>
            <p:cNvSpPr>
              <a:spLocks noChangeArrowheads="1"/>
            </p:cNvSpPr>
            <p:nvPr/>
          </p:nvSpPr>
          <p:spPr bwMode="auto">
            <a:xfrm>
              <a:off x="326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9" name="Rectangle 24"/>
            <p:cNvSpPr>
              <a:spLocks noChangeArrowheads="1"/>
            </p:cNvSpPr>
            <p:nvPr/>
          </p:nvSpPr>
          <p:spPr bwMode="auto">
            <a:xfrm>
              <a:off x="374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Rectangle 25"/>
            <p:cNvSpPr>
              <a:spLocks noChangeArrowheads="1"/>
            </p:cNvSpPr>
            <p:nvPr/>
          </p:nvSpPr>
          <p:spPr bwMode="auto">
            <a:xfrm>
              <a:off x="422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1" name="Rectangle 26"/>
            <p:cNvSpPr>
              <a:spLocks noChangeArrowheads="1"/>
            </p:cNvSpPr>
            <p:nvPr/>
          </p:nvSpPr>
          <p:spPr bwMode="auto">
            <a:xfrm>
              <a:off x="446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2" name="Rectangle 27"/>
            <p:cNvSpPr>
              <a:spLocks noChangeArrowheads="1"/>
            </p:cNvSpPr>
            <p:nvPr/>
          </p:nvSpPr>
          <p:spPr bwMode="auto">
            <a:xfrm>
              <a:off x="470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3" name="Rectangle 28"/>
            <p:cNvSpPr>
              <a:spLocks noChangeArrowheads="1"/>
            </p:cNvSpPr>
            <p:nvPr/>
          </p:nvSpPr>
          <p:spPr bwMode="auto">
            <a:xfrm>
              <a:off x="350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4" name="Rectangle 29"/>
            <p:cNvSpPr>
              <a:spLocks noChangeArrowheads="1"/>
            </p:cNvSpPr>
            <p:nvPr/>
          </p:nvSpPr>
          <p:spPr bwMode="auto">
            <a:xfrm>
              <a:off x="398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5" name="Rectangle 30"/>
            <p:cNvSpPr>
              <a:spLocks noChangeArrowheads="1"/>
            </p:cNvSpPr>
            <p:nvPr/>
          </p:nvSpPr>
          <p:spPr bwMode="auto">
            <a:xfrm>
              <a:off x="494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0" name="Rectangle 34"/>
          <p:cNvSpPr>
            <a:spLocks noChangeArrowheads="1"/>
          </p:cNvSpPr>
          <p:nvPr/>
        </p:nvSpPr>
        <p:spPr bwMode="auto">
          <a:xfrm>
            <a:off x="5943600" y="3048000"/>
            <a:ext cx="381000" cy="38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35"/>
          <p:cNvSpPr>
            <a:spLocks noChangeArrowheads="1"/>
          </p:cNvSpPr>
          <p:nvPr/>
        </p:nvSpPr>
        <p:spPr bwMode="auto">
          <a:xfrm>
            <a:off x="5181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Rectangle 38"/>
          <p:cNvSpPr>
            <a:spLocks noChangeArrowheads="1"/>
          </p:cNvSpPr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39"/>
          <p:cNvSpPr>
            <a:spLocks noChangeArrowheads="1"/>
          </p:cNvSpPr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40"/>
          <p:cNvSpPr>
            <a:spLocks noChangeArrowheads="1"/>
          </p:cNvSpPr>
          <p:nvPr/>
        </p:nvSpPr>
        <p:spPr bwMode="auto">
          <a:xfrm>
            <a:off x="6705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41"/>
          <p:cNvSpPr>
            <a:spLocks noChangeArrowheads="1"/>
          </p:cNvSpPr>
          <p:nvPr/>
        </p:nvSpPr>
        <p:spPr bwMode="auto">
          <a:xfrm>
            <a:off x="7086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Rectangle 42"/>
          <p:cNvSpPr>
            <a:spLocks noChangeArrowheads="1"/>
          </p:cNvSpPr>
          <p:nvPr/>
        </p:nvSpPr>
        <p:spPr bwMode="auto">
          <a:xfrm>
            <a:off x="7848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Rectangle 43"/>
          <p:cNvSpPr>
            <a:spLocks noChangeArrowheads="1"/>
          </p:cNvSpPr>
          <p:nvPr/>
        </p:nvSpPr>
        <p:spPr bwMode="auto">
          <a:xfrm>
            <a:off x="7467600" y="3048000"/>
            <a:ext cx="381000" cy="38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38" name="Group 52"/>
          <p:cNvGrpSpPr>
            <a:grpSpLocks/>
          </p:cNvGrpSpPr>
          <p:nvPr/>
        </p:nvGrpSpPr>
        <p:grpSpPr bwMode="auto">
          <a:xfrm>
            <a:off x="5181600" y="4305300"/>
            <a:ext cx="3048000" cy="381000"/>
            <a:chOff x="3264" y="2592"/>
            <a:chExt cx="1920" cy="240"/>
          </a:xfrm>
        </p:grpSpPr>
        <p:sp>
          <p:nvSpPr>
            <p:cNvPr id="26670" name="Rectangle 44"/>
            <p:cNvSpPr>
              <a:spLocks noChangeArrowheads="1"/>
            </p:cNvSpPr>
            <p:nvPr/>
          </p:nvSpPr>
          <p:spPr bwMode="auto">
            <a:xfrm>
              <a:off x="32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1" name="Rectangle 45"/>
            <p:cNvSpPr>
              <a:spLocks noChangeArrowheads="1"/>
            </p:cNvSpPr>
            <p:nvPr/>
          </p:nvSpPr>
          <p:spPr bwMode="auto">
            <a:xfrm>
              <a:off x="3504" y="2592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2" name="Rectangle 46"/>
            <p:cNvSpPr>
              <a:spLocks noChangeArrowheads="1"/>
            </p:cNvSpPr>
            <p:nvPr/>
          </p:nvSpPr>
          <p:spPr bwMode="auto">
            <a:xfrm>
              <a:off x="37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3" name="Rectangle 47"/>
            <p:cNvSpPr>
              <a:spLocks noChangeArrowheads="1"/>
            </p:cNvSpPr>
            <p:nvPr/>
          </p:nvSpPr>
          <p:spPr bwMode="auto">
            <a:xfrm>
              <a:off x="398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4" name="Rectangle 48"/>
            <p:cNvSpPr>
              <a:spLocks noChangeArrowheads="1"/>
            </p:cNvSpPr>
            <p:nvPr/>
          </p:nvSpPr>
          <p:spPr bwMode="auto">
            <a:xfrm>
              <a:off x="422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5" name="Rectangle 49"/>
            <p:cNvSpPr>
              <a:spLocks noChangeArrowheads="1"/>
            </p:cNvSpPr>
            <p:nvPr/>
          </p:nvSpPr>
          <p:spPr bwMode="auto">
            <a:xfrm>
              <a:off x="44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Rectangle 50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7" name="Rectangle 51"/>
            <p:cNvSpPr>
              <a:spLocks noChangeArrowheads="1"/>
            </p:cNvSpPr>
            <p:nvPr/>
          </p:nvSpPr>
          <p:spPr bwMode="auto">
            <a:xfrm>
              <a:off x="49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39" name="Group 54"/>
          <p:cNvGrpSpPr>
            <a:grpSpLocks/>
          </p:cNvGrpSpPr>
          <p:nvPr/>
        </p:nvGrpSpPr>
        <p:grpSpPr bwMode="auto">
          <a:xfrm>
            <a:off x="5181600" y="4838700"/>
            <a:ext cx="3048000" cy="381000"/>
            <a:chOff x="3264" y="2592"/>
            <a:chExt cx="1920" cy="240"/>
          </a:xfrm>
        </p:grpSpPr>
        <p:sp>
          <p:nvSpPr>
            <p:cNvPr id="26662" name="Rectangle 55"/>
            <p:cNvSpPr>
              <a:spLocks noChangeArrowheads="1"/>
            </p:cNvSpPr>
            <p:nvPr/>
          </p:nvSpPr>
          <p:spPr bwMode="auto">
            <a:xfrm>
              <a:off x="32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Rectangle 56"/>
            <p:cNvSpPr>
              <a:spLocks noChangeArrowheads="1"/>
            </p:cNvSpPr>
            <p:nvPr/>
          </p:nvSpPr>
          <p:spPr bwMode="auto">
            <a:xfrm>
              <a:off x="3504" y="2592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Rectangle 57"/>
            <p:cNvSpPr>
              <a:spLocks noChangeArrowheads="1"/>
            </p:cNvSpPr>
            <p:nvPr/>
          </p:nvSpPr>
          <p:spPr bwMode="auto">
            <a:xfrm>
              <a:off x="37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5" name="Rectangle 58"/>
            <p:cNvSpPr>
              <a:spLocks noChangeArrowheads="1"/>
            </p:cNvSpPr>
            <p:nvPr/>
          </p:nvSpPr>
          <p:spPr bwMode="auto">
            <a:xfrm>
              <a:off x="398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Rectangle 59"/>
            <p:cNvSpPr>
              <a:spLocks noChangeArrowheads="1"/>
            </p:cNvSpPr>
            <p:nvPr/>
          </p:nvSpPr>
          <p:spPr bwMode="auto">
            <a:xfrm>
              <a:off x="422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7" name="Rectangle 60"/>
            <p:cNvSpPr>
              <a:spLocks noChangeArrowheads="1"/>
            </p:cNvSpPr>
            <p:nvPr/>
          </p:nvSpPr>
          <p:spPr bwMode="auto">
            <a:xfrm>
              <a:off x="44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Rectangle 61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9" name="Rectangle 62"/>
            <p:cNvSpPr>
              <a:spLocks noChangeArrowheads="1"/>
            </p:cNvSpPr>
            <p:nvPr/>
          </p:nvSpPr>
          <p:spPr bwMode="auto">
            <a:xfrm>
              <a:off x="49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40" name="Group 63"/>
          <p:cNvGrpSpPr>
            <a:grpSpLocks/>
          </p:cNvGrpSpPr>
          <p:nvPr/>
        </p:nvGrpSpPr>
        <p:grpSpPr bwMode="auto">
          <a:xfrm>
            <a:off x="5181600" y="5372100"/>
            <a:ext cx="3048000" cy="381000"/>
            <a:chOff x="3264" y="2592"/>
            <a:chExt cx="1920" cy="240"/>
          </a:xfrm>
        </p:grpSpPr>
        <p:sp>
          <p:nvSpPr>
            <p:cNvPr id="26654" name="Rectangle 64"/>
            <p:cNvSpPr>
              <a:spLocks noChangeArrowheads="1"/>
            </p:cNvSpPr>
            <p:nvPr/>
          </p:nvSpPr>
          <p:spPr bwMode="auto">
            <a:xfrm>
              <a:off x="32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Rectangle 65"/>
            <p:cNvSpPr>
              <a:spLocks noChangeArrowheads="1"/>
            </p:cNvSpPr>
            <p:nvPr/>
          </p:nvSpPr>
          <p:spPr bwMode="auto">
            <a:xfrm>
              <a:off x="3504" y="2592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66"/>
            <p:cNvSpPr>
              <a:spLocks noChangeArrowheads="1"/>
            </p:cNvSpPr>
            <p:nvPr/>
          </p:nvSpPr>
          <p:spPr bwMode="auto">
            <a:xfrm>
              <a:off x="37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67"/>
            <p:cNvSpPr>
              <a:spLocks noChangeArrowheads="1"/>
            </p:cNvSpPr>
            <p:nvPr/>
          </p:nvSpPr>
          <p:spPr bwMode="auto">
            <a:xfrm>
              <a:off x="398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Rectangle 68"/>
            <p:cNvSpPr>
              <a:spLocks noChangeArrowheads="1"/>
            </p:cNvSpPr>
            <p:nvPr/>
          </p:nvSpPr>
          <p:spPr bwMode="auto">
            <a:xfrm>
              <a:off x="422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Rectangle 69"/>
            <p:cNvSpPr>
              <a:spLocks noChangeArrowheads="1"/>
            </p:cNvSpPr>
            <p:nvPr/>
          </p:nvSpPr>
          <p:spPr bwMode="auto">
            <a:xfrm>
              <a:off x="44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Rectangle 70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1" name="Rectangle 71"/>
            <p:cNvSpPr>
              <a:spLocks noChangeArrowheads="1"/>
            </p:cNvSpPr>
            <p:nvPr/>
          </p:nvSpPr>
          <p:spPr bwMode="auto">
            <a:xfrm>
              <a:off x="49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41" name="Group 72"/>
          <p:cNvGrpSpPr>
            <a:grpSpLocks/>
          </p:cNvGrpSpPr>
          <p:nvPr/>
        </p:nvGrpSpPr>
        <p:grpSpPr bwMode="auto">
          <a:xfrm>
            <a:off x="5181600" y="5905500"/>
            <a:ext cx="3048000" cy="381000"/>
            <a:chOff x="3264" y="2592"/>
            <a:chExt cx="1920" cy="240"/>
          </a:xfrm>
        </p:grpSpPr>
        <p:sp>
          <p:nvSpPr>
            <p:cNvPr id="26646" name="Rectangle 73"/>
            <p:cNvSpPr>
              <a:spLocks noChangeArrowheads="1"/>
            </p:cNvSpPr>
            <p:nvPr/>
          </p:nvSpPr>
          <p:spPr bwMode="auto">
            <a:xfrm>
              <a:off x="32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74"/>
            <p:cNvSpPr>
              <a:spLocks noChangeArrowheads="1"/>
            </p:cNvSpPr>
            <p:nvPr/>
          </p:nvSpPr>
          <p:spPr bwMode="auto">
            <a:xfrm>
              <a:off x="3504" y="2592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75"/>
            <p:cNvSpPr>
              <a:spLocks noChangeArrowheads="1"/>
            </p:cNvSpPr>
            <p:nvPr/>
          </p:nvSpPr>
          <p:spPr bwMode="auto">
            <a:xfrm>
              <a:off x="37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76"/>
            <p:cNvSpPr>
              <a:spLocks noChangeArrowheads="1"/>
            </p:cNvSpPr>
            <p:nvPr/>
          </p:nvSpPr>
          <p:spPr bwMode="auto">
            <a:xfrm>
              <a:off x="398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Rectangle 77"/>
            <p:cNvSpPr>
              <a:spLocks noChangeArrowheads="1"/>
            </p:cNvSpPr>
            <p:nvPr/>
          </p:nvSpPr>
          <p:spPr bwMode="auto">
            <a:xfrm>
              <a:off x="422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1" name="Rectangle 78"/>
            <p:cNvSpPr>
              <a:spLocks noChangeArrowheads="1"/>
            </p:cNvSpPr>
            <p:nvPr/>
          </p:nvSpPr>
          <p:spPr bwMode="auto">
            <a:xfrm>
              <a:off x="44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79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Rectangle 80"/>
            <p:cNvSpPr>
              <a:spLocks noChangeArrowheads="1"/>
            </p:cNvSpPr>
            <p:nvPr/>
          </p:nvSpPr>
          <p:spPr bwMode="auto">
            <a:xfrm>
              <a:off x="49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2" name="Rectangle 81"/>
          <p:cNvSpPr>
            <a:spLocks noChangeArrowheads="1"/>
          </p:cNvSpPr>
          <p:nvPr/>
        </p:nvSpPr>
        <p:spPr bwMode="auto">
          <a:xfrm>
            <a:off x="6705600" y="1143000"/>
            <a:ext cx="381000" cy="38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Rectangle 82"/>
          <p:cNvSpPr>
            <a:spLocks noChangeArrowheads="1"/>
          </p:cNvSpPr>
          <p:nvPr/>
        </p:nvSpPr>
        <p:spPr bwMode="auto">
          <a:xfrm>
            <a:off x="6705600" y="6096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Text Box 83"/>
          <p:cNvSpPr txBox="1">
            <a:spLocks noChangeArrowheads="1"/>
          </p:cNvSpPr>
          <p:nvPr/>
        </p:nvSpPr>
        <p:spPr bwMode="auto">
          <a:xfrm>
            <a:off x="7391400" y="609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Useful </a:t>
            </a:r>
          </a:p>
        </p:txBody>
      </p:sp>
      <p:sp>
        <p:nvSpPr>
          <p:cNvPr id="26645" name="Text Box 84"/>
          <p:cNvSpPr txBox="1">
            <a:spLocks noChangeArrowheads="1"/>
          </p:cNvSpPr>
          <p:nvPr/>
        </p:nvSpPr>
        <p:spPr bwMode="auto">
          <a:xfrm>
            <a:off x="7391400" y="1066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Useless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593976" y="4943475"/>
            <a:ext cx="1824830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Z-Buffer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590007" y="3733800"/>
            <a:ext cx="1828799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Rasterize</a:t>
            </a:r>
            <a:endParaRPr lang="en-US" dirty="0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</a:t>
            </a:r>
            <a:r>
              <a:rPr lang="en-US" dirty="0" smtClean="0"/>
              <a:t> graphics processing model</a:t>
            </a:r>
            <a:endParaRPr lang="en-US" dirty="0"/>
          </a:p>
        </p:txBody>
      </p:sp>
      <p:cxnSp>
        <p:nvCxnSpPr>
          <p:cNvPr id="130052" name="AutoShape 4"/>
          <p:cNvCxnSpPr>
            <a:cxnSpLocks noChangeShapeType="1"/>
            <a:stCxn id="130062" idx="2"/>
            <a:endCxn id="21" idx="0"/>
          </p:cNvCxnSpPr>
          <p:nvPr/>
        </p:nvCxnSpPr>
        <p:spPr bwMode="auto">
          <a:xfrm flipH="1">
            <a:off x="3505200" y="3575050"/>
            <a:ext cx="0" cy="158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3" name="AutoShape 5"/>
          <p:cNvCxnSpPr>
            <a:cxnSpLocks noChangeShapeType="1"/>
            <a:stCxn id="25" idx="2"/>
            <a:endCxn id="130066" idx="0"/>
          </p:cNvCxnSpPr>
          <p:nvPr/>
        </p:nvCxnSpPr>
        <p:spPr bwMode="auto">
          <a:xfrm>
            <a:off x="3506788" y="5410200"/>
            <a:ext cx="0" cy="473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4" name="AutoShape 6"/>
          <p:cNvCxnSpPr>
            <a:cxnSpLocks noChangeShapeType="1"/>
            <a:stCxn id="130061" idx="2"/>
            <a:endCxn id="130062" idx="0"/>
          </p:cNvCxnSpPr>
          <p:nvPr/>
        </p:nvCxnSpPr>
        <p:spPr bwMode="auto">
          <a:xfrm>
            <a:off x="3505200" y="2960688"/>
            <a:ext cx="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5" name="AutoShape 7"/>
          <p:cNvCxnSpPr>
            <a:cxnSpLocks noChangeShapeType="1"/>
            <a:stCxn id="130065" idx="2"/>
            <a:endCxn id="130061" idx="0"/>
          </p:cNvCxnSpPr>
          <p:nvPr/>
        </p:nvCxnSpPr>
        <p:spPr bwMode="auto">
          <a:xfrm>
            <a:off x="3505200" y="1905000"/>
            <a:ext cx="0" cy="588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7" name="AutoShape 9"/>
          <p:cNvCxnSpPr>
            <a:cxnSpLocks noChangeShapeType="1"/>
            <a:stCxn id="30" idx="1"/>
            <a:endCxn id="130061" idx="3"/>
          </p:cNvCxnSpPr>
          <p:nvPr/>
        </p:nvCxnSpPr>
        <p:spPr bwMode="auto">
          <a:xfrm flipH="1">
            <a:off x="4419600" y="2727325"/>
            <a:ext cx="304800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8" name="AutoShape 10"/>
          <p:cNvCxnSpPr>
            <a:cxnSpLocks noChangeShapeType="1"/>
            <a:stCxn id="30" idx="2"/>
            <a:endCxn id="130063" idx="3"/>
          </p:cNvCxnSpPr>
          <p:nvPr/>
        </p:nvCxnSpPr>
        <p:spPr bwMode="auto">
          <a:xfrm rot="5400000">
            <a:off x="4224536" y="3378795"/>
            <a:ext cx="1393032" cy="100290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9" name="AutoShape 11"/>
          <p:cNvCxnSpPr>
            <a:cxnSpLocks noChangeShapeType="1"/>
            <a:stCxn id="25" idx="2"/>
            <a:endCxn id="30" idx="3"/>
          </p:cNvCxnSpPr>
          <p:nvPr/>
        </p:nvCxnSpPr>
        <p:spPr bwMode="auto">
          <a:xfrm rot="5400000" flipH="1" flipV="1">
            <a:off x="3472061" y="2761655"/>
            <a:ext cx="2682875" cy="2614216"/>
          </a:xfrm>
          <a:prstGeom prst="bentConnector4">
            <a:avLst>
              <a:gd name="adj1" fmla="val -8521"/>
              <a:gd name="adj2" fmla="val 10874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60" name="AutoShape 12"/>
          <p:cNvCxnSpPr>
            <a:cxnSpLocks noChangeShapeType="1"/>
            <a:stCxn id="30" idx="2"/>
            <a:endCxn id="130062" idx="3"/>
          </p:cNvCxnSpPr>
          <p:nvPr/>
        </p:nvCxnSpPr>
        <p:spPr bwMode="auto">
          <a:xfrm rot="5400000">
            <a:off x="4842074" y="2761257"/>
            <a:ext cx="157957" cy="100290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590800" y="2493963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2590800" y="3108325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Geometry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2590800" y="4343400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cxnSp>
        <p:nvCxnSpPr>
          <p:cNvPr id="130064" name="AutoShape 16"/>
          <p:cNvCxnSpPr>
            <a:cxnSpLocks noChangeShapeType="1"/>
            <a:stCxn id="30" idx="0"/>
            <a:endCxn id="130061" idx="0"/>
          </p:cNvCxnSpPr>
          <p:nvPr/>
        </p:nvCxnSpPr>
        <p:spPr bwMode="auto">
          <a:xfrm rot="16200000" flipH="1" flipV="1">
            <a:off x="4352329" y="1423788"/>
            <a:ext cx="223045" cy="1917304"/>
          </a:xfrm>
          <a:prstGeom prst="bentConnector3">
            <a:avLst>
              <a:gd name="adj1" fmla="val -10249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2590007" y="1447800"/>
            <a:ext cx="18287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CPU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2593976" y="5883275"/>
            <a:ext cx="18248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Displayed</a:t>
            </a:r>
          </a:p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  <p:cxnSp>
        <p:nvCxnSpPr>
          <p:cNvPr id="23" name="AutoShape 4"/>
          <p:cNvCxnSpPr>
            <a:cxnSpLocks noChangeShapeType="1"/>
            <a:stCxn id="21" idx="2"/>
            <a:endCxn id="130063" idx="0"/>
          </p:cNvCxnSpPr>
          <p:nvPr/>
        </p:nvCxnSpPr>
        <p:spPr bwMode="auto">
          <a:xfrm>
            <a:off x="3504407" y="4200525"/>
            <a:ext cx="793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3" name="AutoShape 4"/>
          <p:cNvCxnSpPr>
            <a:cxnSpLocks noChangeShapeType="1"/>
            <a:stCxn id="130063" idx="2"/>
            <a:endCxn id="25" idx="0"/>
          </p:cNvCxnSpPr>
          <p:nvPr/>
        </p:nvCxnSpPr>
        <p:spPr bwMode="auto">
          <a:xfrm>
            <a:off x="3505200" y="4810125"/>
            <a:ext cx="1191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30" name="Rounded Rectangle 29"/>
          <p:cNvSpPr/>
          <p:nvPr/>
        </p:nvSpPr>
        <p:spPr>
          <a:xfrm>
            <a:off x="4724400" y="2270918"/>
            <a:ext cx="1396207" cy="9128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Texture/Buffer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9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06443"/>
            <a:ext cx="5638799" cy="5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7652" name="Rectangle 11"/>
          <p:cNvSpPr>
            <a:spLocks noChangeArrowheads="1"/>
          </p:cNvSpPr>
          <p:nvPr/>
        </p:nvSpPr>
        <p:spPr bwMode="auto">
          <a:xfrm>
            <a:off x="5711825" y="6519863"/>
            <a:ext cx="3441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/>
              <a:t>[Kilgaraff and Fernando, GPU Gems 2]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GeForce 6</a:t>
            </a:r>
            <a:endParaRPr lang="en-US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858000" y="1676400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0" y="2362200"/>
            <a:ext cx="1828799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Rasterize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857999" y="3429000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57999" y="4710112"/>
            <a:ext cx="1824830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Z-Buffer</a:t>
            </a:r>
            <a:endParaRPr lang="en-US" dirty="0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838243" y="5562600"/>
            <a:ext cx="18248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Displayed</a:t>
            </a:r>
          </a:p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593976" y="4943475"/>
            <a:ext cx="1824830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Z-Buffer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590007" y="3733800"/>
            <a:ext cx="1828799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Rasterize</a:t>
            </a:r>
            <a:endParaRPr lang="en-US" dirty="0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</a:t>
            </a:r>
            <a:r>
              <a:rPr lang="en-US" dirty="0" smtClean="0"/>
              <a:t> graphics processing model</a:t>
            </a:r>
            <a:endParaRPr lang="en-US" dirty="0"/>
          </a:p>
        </p:txBody>
      </p:sp>
      <p:cxnSp>
        <p:nvCxnSpPr>
          <p:cNvPr id="130052" name="AutoShape 4"/>
          <p:cNvCxnSpPr>
            <a:cxnSpLocks noChangeShapeType="1"/>
            <a:stCxn id="130062" idx="2"/>
            <a:endCxn id="21" idx="0"/>
          </p:cNvCxnSpPr>
          <p:nvPr/>
        </p:nvCxnSpPr>
        <p:spPr bwMode="auto">
          <a:xfrm flipH="1">
            <a:off x="3505200" y="3575050"/>
            <a:ext cx="0" cy="158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3" name="AutoShape 5"/>
          <p:cNvCxnSpPr>
            <a:cxnSpLocks noChangeShapeType="1"/>
            <a:stCxn id="25" idx="2"/>
            <a:endCxn id="130066" idx="0"/>
          </p:cNvCxnSpPr>
          <p:nvPr/>
        </p:nvCxnSpPr>
        <p:spPr bwMode="auto">
          <a:xfrm>
            <a:off x="3506788" y="5410200"/>
            <a:ext cx="0" cy="473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4" name="AutoShape 6"/>
          <p:cNvCxnSpPr>
            <a:cxnSpLocks noChangeShapeType="1"/>
            <a:stCxn id="130061" idx="2"/>
            <a:endCxn id="130062" idx="0"/>
          </p:cNvCxnSpPr>
          <p:nvPr/>
        </p:nvCxnSpPr>
        <p:spPr bwMode="auto">
          <a:xfrm>
            <a:off x="3505200" y="2960688"/>
            <a:ext cx="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5" name="AutoShape 7"/>
          <p:cNvCxnSpPr>
            <a:cxnSpLocks noChangeShapeType="1"/>
            <a:stCxn id="130065" idx="2"/>
            <a:endCxn id="130061" idx="0"/>
          </p:cNvCxnSpPr>
          <p:nvPr/>
        </p:nvCxnSpPr>
        <p:spPr bwMode="auto">
          <a:xfrm>
            <a:off x="3505200" y="1905000"/>
            <a:ext cx="0" cy="588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7" name="AutoShape 9"/>
          <p:cNvCxnSpPr>
            <a:cxnSpLocks noChangeShapeType="1"/>
            <a:stCxn id="30" idx="1"/>
            <a:endCxn id="130061" idx="3"/>
          </p:cNvCxnSpPr>
          <p:nvPr/>
        </p:nvCxnSpPr>
        <p:spPr bwMode="auto">
          <a:xfrm flipH="1">
            <a:off x="4419600" y="2727325"/>
            <a:ext cx="304800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8" name="AutoShape 10"/>
          <p:cNvCxnSpPr>
            <a:cxnSpLocks noChangeShapeType="1"/>
            <a:stCxn id="30" idx="2"/>
            <a:endCxn id="130063" idx="3"/>
          </p:cNvCxnSpPr>
          <p:nvPr/>
        </p:nvCxnSpPr>
        <p:spPr bwMode="auto">
          <a:xfrm rot="5400000">
            <a:off x="4224536" y="3378795"/>
            <a:ext cx="1393032" cy="100290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9" name="AutoShape 11"/>
          <p:cNvCxnSpPr>
            <a:cxnSpLocks noChangeShapeType="1"/>
            <a:stCxn id="25" idx="2"/>
            <a:endCxn id="30" idx="3"/>
          </p:cNvCxnSpPr>
          <p:nvPr/>
        </p:nvCxnSpPr>
        <p:spPr bwMode="auto">
          <a:xfrm rot="5400000" flipH="1" flipV="1">
            <a:off x="3472061" y="2761655"/>
            <a:ext cx="2682875" cy="2614216"/>
          </a:xfrm>
          <a:prstGeom prst="bentConnector4">
            <a:avLst>
              <a:gd name="adj1" fmla="val -8521"/>
              <a:gd name="adj2" fmla="val 10874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60" name="AutoShape 12"/>
          <p:cNvCxnSpPr>
            <a:cxnSpLocks noChangeShapeType="1"/>
            <a:stCxn id="30" idx="2"/>
            <a:endCxn id="130062" idx="3"/>
          </p:cNvCxnSpPr>
          <p:nvPr/>
        </p:nvCxnSpPr>
        <p:spPr bwMode="auto">
          <a:xfrm rot="5400000">
            <a:off x="4842074" y="2761257"/>
            <a:ext cx="157957" cy="100290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590800" y="2493963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2590800" y="3108325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Geometry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2590800" y="4343400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cxnSp>
        <p:nvCxnSpPr>
          <p:cNvPr id="130064" name="AutoShape 16"/>
          <p:cNvCxnSpPr>
            <a:cxnSpLocks noChangeShapeType="1"/>
            <a:stCxn id="30" idx="0"/>
            <a:endCxn id="130061" idx="0"/>
          </p:cNvCxnSpPr>
          <p:nvPr/>
        </p:nvCxnSpPr>
        <p:spPr bwMode="auto">
          <a:xfrm rot="16200000" flipH="1" flipV="1">
            <a:off x="4352329" y="1423788"/>
            <a:ext cx="223045" cy="1917304"/>
          </a:xfrm>
          <a:prstGeom prst="bentConnector3">
            <a:avLst>
              <a:gd name="adj1" fmla="val -10249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2590007" y="1447800"/>
            <a:ext cx="18287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CPU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2593976" y="5883275"/>
            <a:ext cx="18248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Displayed</a:t>
            </a:r>
          </a:p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  <p:cxnSp>
        <p:nvCxnSpPr>
          <p:cNvPr id="23" name="AutoShape 4"/>
          <p:cNvCxnSpPr>
            <a:cxnSpLocks noChangeShapeType="1"/>
            <a:stCxn id="21" idx="2"/>
            <a:endCxn id="130063" idx="0"/>
          </p:cNvCxnSpPr>
          <p:nvPr/>
        </p:nvCxnSpPr>
        <p:spPr bwMode="auto">
          <a:xfrm>
            <a:off x="3504407" y="4200525"/>
            <a:ext cx="793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3" name="AutoShape 4"/>
          <p:cNvCxnSpPr>
            <a:cxnSpLocks noChangeShapeType="1"/>
            <a:stCxn id="130063" idx="2"/>
            <a:endCxn id="25" idx="0"/>
          </p:cNvCxnSpPr>
          <p:nvPr/>
        </p:nvCxnSpPr>
        <p:spPr bwMode="auto">
          <a:xfrm>
            <a:off x="3505200" y="4810125"/>
            <a:ext cx="1191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30" name="Rounded Rectangle 29"/>
          <p:cNvSpPr/>
          <p:nvPr/>
        </p:nvSpPr>
        <p:spPr>
          <a:xfrm>
            <a:off x="4724400" y="2270918"/>
            <a:ext cx="1396207" cy="9128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Texture/Buffer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2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2497137" y="2667000"/>
            <a:ext cx="2836863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</a:t>
            </a:r>
            <a:r>
              <a:rPr lang="en-US" dirty="0" smtClean="0"/>
              <a:t> graphics processing model</a:t>
            </a:r>
            <a:endParaRPr lang="en-US" dirty="0"/>
          </a:p>
        </p:txBody>
      </p:sp>
      <p:cxnSp>
        <p:nvCxnSpPr>
          <p:cNvPr id="130053" name="AutoShape 5"/>
          <p:cNvCxnSpPr>
            <a:cxnSpLocks noChangeShapeType="1"/>
            <a:stCxn id="2" idx="3"/>
            <a:endCxn id="130066" idx="0"/>
          </p:cNvCxnSpPr>
          <p:nvPr/>
        </p:nvCxnSpPr>
        <p:spPr bwMode="auto">
          <a:xfrm>
            <a:off x="7034215" y="3314701"/>
            <a:ext cx="280192" cy="1258093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5" name="AutoShape 7"/>
          <p:cNvCxnSpPr>
            <a:cxnSpLocks noChangeShapeType="1"/>
            <a:stCxn id="130065" idx="2"/>
            <a:endCxn id="130061" idx="0"/>
          </p:cNvCxnSpPr>
          <p:nvPr/>
        </p:nvCxnSpPr>
        <p:spPr bwMode="auto">
          <a:xfrm flipH="1">
            <a:off x="3505200" y="2286000"/>
            <a:ext cx="2382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9" name="AutoShape 11"/>
          <p:cNvCxnSpPr>
            <a:cxnSpLocks noChangeShapeType="1"/>
            <a:stCxn id="16" idx="2"/>
            <a:endCxn id="2" idx="2"/>
          </p:cNvCxnSpPr>
          <p:nvPr/>
        </p:nvCxnSpPr>
        <p:spPr bwMode="auto">
          <a:xfrm rot="5400000" flipH="1" flipV="1">
            <a:off x="4749669" y="3827065"/>
            <a:ext cx="1641211" cy="1530882"/>
          </a:xfrm>
          <a:prstGeom prst="bentConnector3">
            <a:avLst>
              <a:gd name="adj1" fmla="val -1392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64" name="AutoShape 16"/>
          <p:cNvCxnSpPr>
            <a:cxnSpLocks noChangeShapeType="1"/>
            <a:stCxn id="2" idx="0"/>
            <a:endCxn id="85" idx="0"/>
          </p:cNvCxnSpPr>
          <p:nvPr/>
        </p:nvCxnSpPr>
        <p:spPr bwMode="auto">
          <a:xfrm rot="16200000" flipV="1">
            <a:off x="5030393" y="1552177"/>
            <a:ext cx="190501" cy="2420147"/>
          </a:xfrm>
          <a:prstGeom prst="bentConnector3">
            <a:avLst>
              <a:gd name="adj1" fmla="val 21999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3094038" y="1828800"/>
            <a:ext cx="82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CPU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6553200" y="4572794"/>
            <a:ext cx="1522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Displayed</a:t>
            </a:r>
          </a:p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  <p:cxnSp>
        <p:nvCxnSpPr>
          <p:cNvPr id="130057" name="AutoShape 9"/>
          <p:cNvCxnSpPr>
            <a:cxnSpLocks noChangeShapeType="1"/>
            <a:stCxn id="2" idx="1"/>
            <a:endCxn id="85" idx="3"/>
          </p:cNvCxnSpPr>
          <p:nvPr/>
        </p:nvCxnSpPr>
        <p:spPr bwMode="auto">
          <a:xfrm flipH="1" flipV="1">
            <a:off x="5334000" y="3314700"/>
            <a:ext cx="303216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590800" y="2819400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2971800" y="3101181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Geometry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3370263" y="3419475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00400" y="4339431"/>
            <a:ext cx="1439332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Rasterize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123268" y="4946386"/>
            <a:ext cx="1363132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Z-Buffer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637216" y="2857501"/>
            <a:ext cx="1396999" cy="9143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Texture/Buffer</a:t>
            </a:r>
            <a:endParaRPr lang="en-US" dirty="0"/>
          </a:p>
        </p:txBody>
      </p:sp>
      <p:cxnSp>
        <p:nvCxnSpPr>
          <p:cNvPr id="23" name="AutoShape 11"/>
          <p:cNvCxnSpPr>
            <a:cxnSpLocks noChangeShapeType="1"/>
            <a:stCxn id="15" idx="2"/>
            <a:endCxn id="2" idx="2"/>
          </p:cNvCxnSpPr>
          <p:nvPr/>
        </p:nvCxnSpPr>
        <p:spPr bwMode="auto">
          <a:xfrm rot="5400000" flipH="1" flipV="1">
            <a:off x="4610763" y="3081203"/>
            <a:ext cx="1034256" cy="2415650"/>
          </a:xfrm>
          <a:prstGeom prst="bentConnector3">
            <a:avLst>
              <a:gd name="adj1" fmla="val -8104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28" name="AutoShape 7"/>
          <p:cNvCxnSpPr>
            <a:cxnSpLocks noChangeShapeType="1"/>
            <a:endCxn id="16" idx="0"/>
          </p:cNvCxnSpPr>
          <p:nvPr/>
        </p:nvCxnSpPr>
        <p:spPr bwMode="auto">
          <a:xfrm>
            <a:off x="4804834" y="3962400"/>
            <a:ext cx="0" cy="9839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1" name="AutoShape 7"/>
          <p:cNvCxnSpPr>
            <a:cxnSpLocks noChangeShapeType="1"/>
            <a:stCxn id="85" idx="2"/>
            <a:endCxn id="15" idx="0"/>
          </p:cNvCxnSpPr>
          <p:nvPr/>
        </p:nvCxnSpPr>
        <p:spPr bwMode="auto">
          <a:xfrm>
            <a:off x="3915569" y="3962400"/>
            <a:ext cx="4497" cy="3770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4" name="AutoShape 11"/>
          <p:cNvCxnSpPr>
            <a:cxnSpLocks noChangeShapeType="1"/>
            <a:endCxn id="2" idx="2"/>
          </p:cNvCxnSpPr>
          <p:nvPr/>
        </p:nvCxnSpPr>
        <p:spPr bwMode="auto">
          <a:xfrm flipV="1">
            <a:off x="2971802" y="3771900"/>
            <a:ext cx="3363914" cy="1866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0" name="Straight Connector 29"/>
          <p:cNvCxnSpPr/>
          <p:nvPr/>
        </p:nvCxnSpPr>
        <p:spPr>
          <a:xfrm>
            <a:off x="2971800" y="3962400"/>
            <a:ext cx="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25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692275"/>
            <a:ext cx="558165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AMD/ATI R600 Dispatch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733800" y="20574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Transform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733800" y="25908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Shade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733800" y="31242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Clip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733800" y="36576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Project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733800" y="41910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Rasterize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733800" y="526732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Texture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733800" y="57912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Z-buffer</a:t>
            </a:r>
          </a:p>
        </p:txBody>
      </p:sp>
      <p:cxnSp>
        <p:nvCxnSpPr>
          <p:cNvPr id="12298" name="AutoShape 10"/>
          <p:cNvCxnSpPr>
            <a:cxnSpLocks noChangeShapeType="1"/>
            <a:stCxn id="12291" idx="2"/>
            <a:endCxn id="12292" idx="0"/>
          </p:cNvCxnSpPr>
          <p:nvPr/>
        </p:nvCxnSpPr>
        <p:spPr bwMode="auto">
          <a:xfrm>
            <a:off x="4572000" y="25241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9" name="AutoShape 11"/>
          <p:cNvCxnSpPr>
            <a:cxnSpLocks noChangeShapeType="1"/>
            <a:stCxn id="12292" idx="2"/>
            <a:endCxn id="12293" idx="0"/>
          </p:cNvCxnSpPr>
          <p:nvPr/>
        </p:nvCxnSpPr>
        <p:spPr bwMode="auto">
          <a:xfrm>
            <a:off x="4572000" y="30575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0" name="AutoShape 12"/>
          <p:cNvCxnSpPr>
            <a:cxnSpLocks noChangeShapeType="1"/>
            <a:stCxn id="12293" idx="2"/>
            <a:endCxn id="12294" idx="0"/>
          </p:cNvCxnSpPr>
          <p:nvPr/>
        </p:nvCxnSpPr>
        <p:spPr bwMode="auto">
          <a:xfrm>
            <a:off x="4572000" y="35909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1" name="AutoShape 13"/>
          <p:cNvCxnSpPr>
            <a:cxnSpLocks noChangeShapeType="1"/>
            <a:stCxn id="12294" idx="2"/>
            <a:endCxn id="12295" idx="0"/>
          </p:cNvCxnSpPr>
          <p:nvPr/>
        </p:nvCxnSpPr>
        <p:spPr bwMode="auto">
          <a:xfrm>
            <a:off x="4572000" y="41243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2" name="AutoShape 14"/>
          <p:cNvCxnSpPr>
            <a:cxnSpLocks noChangeShapeType="1"/>
            <a:stCxn id="12295" idx="2"/>
            <a:endCxn id="12306" idx="0"/>
          </p:cNvCxnSpPr>
          <p:nvPr/>
        </p:nvCxnSpPr>
        <p:spPr bwMode="auto">
          <a:xfrm>
            <a:off x="4572000" y="46577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3" name="AutoShape 15"/>
          <p:cNvCxnSpPr>
            <a:cxnSpLocks noChangeShapeType="1"/>
            <a:stCxn id="12296" idx="2"/>
            <a:endCxn id="12297" idx="0"/>
          </p:cNvCxnSpPr>
          <p:nvPr/>
        </p:nvCxnSpPr>
        <p:spPr bwMode="auto">
          <a:xfrm>
            <a:off x="4572000" y="5734050"/>
            <a:ext cx="0" cy="57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4" name="AutoShape 16"/>
          <p:cNvCxnSpPr>
            <a:cxnSpLocks noChangeShapeType="1"/>
            <a:endCxn id="12291" idx="0"/>
          </p:cNvCxnSpPr>
          <p:nvPr/>
        </p:nvCxnSpPr>
        <p:spPr bwMode="auto">
          <a:xfrm>
            <a:off x="4572000" y="1905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5" name="AutoShape 17"/>
          <p:cNvCxnSpPr>
            <a:cxnSpLocks noChangeShapeType="1"/>
            <a:stCxn id="12297" idx="2"/>
          </p:cNvCxnSpPr>
          <p:nvPr/>
        </p:nvCxnSpPr>
        <p:spPr bwMode="auto">
          <a:xfrm>
            <a:off x="4572000" y="6257925"/>
            <a:ext cx="0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733800" y="47244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Interpolate</a:t>
            </a:r>
          </a:p>
        </p:txBody>
      </p:sp>
      <p:cxnSp>
        <p:nvCxnSpPr>
          <p:cNvPr id="12307" name="AutoShape 19"/>
          <p:cNvCxnSpPr>
            <a:cxnSpLocks noChangeShapeType="1"/>
            <a:stCxn id="12306" idx="2"/>
            <a:endCxn id="12296" idx="0"/>
          </p:cNvCxnSpPr>
          <p:nvPr/>
        </p:nvCxnSpPr>
        <p:spPr bwMode="auto">
          <a:xfrm>
            <a:off x="4572000" y="5191125"/>
            <a:ext cx="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8" name="AutoShape 20"/>
          <p:cNvSpPr>
            <a:spLocks/>
          </p:cNvSpPr>
          <p:nvPr/>
        </p:nvSpPr>
        <p:spPr bwMode="auto">
          <a:xfrm>
            <a:off x="5562600" y="2057400"/>
            <a:ext cx="381000" cy="2057400"/>
          </a:xfrm>
          <a:prstGeom prst="rightBrace">
            <a:avLst>
              <a:gd name="adj1" fmla="val 4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309" name="AutoShape 21"/>
          <p:cNvSpPr>
            <a:spLocks/>
          </p:cNvSpPr>
          <p:nvPr/>
        </p:nvSpPr>
        <p:spPr bwMode="auto">
          <a:xfrm>
            <a:off x="5562600" y="5181600"/>
            <a:ext cx="381000" cy="1066800"/>
          </a:xfrm>
          <a:prstGeom prst="rightBrace">
            <a:avLst>
              <a:gd name="adj1" fmla="val 2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5953125" y="2857500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Vertex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5953125" y="5486400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Fragment</a:t>
            </a:r>
          </a:p>
        </p:txBody>
      </p:sp>
      <p:sp>
        <p:nvSpPr>
          <p:cNvPr id="12312" name="AutoShape 31"/>
          <p:cNvSpPr>
            <a:spLocks/>
          </p:cNvSpPr>
          <p:nvPr/>
        </p:nvSpPr>
        <p:spPr bwMode="auto">
          <a:xfrm>
            <a:off x="5562600" y="4114800"/>
            <a:ext cx="381000" cy="1066800"/>
          </a:xfrm>
          <a:prstGeom prst="rightBrace">
            <a:avLst>
              <a:gd name="adj1" fmla="val 2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313" name="Text Box 32"/>
          <p:cNvSpPr txBox="1">
            <a:spLocks noChangeArrowheads="1"/>
          </p:cNvSpPr>
          <p:nvPr/>
        </p:nvSpPr>
        <p:spPr bwMode="auto">
          <a:xfrm>
            <a:off x="5953125" y="4429125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Triangle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Graphics Pipeline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SIMD Units</a:t>
            </a:r>
          </a:p>
        </p:txBody>
      </p:sp>
      <p:grpSp>
        <p:nvGrpSpPr>
          <p:cNvPr id="30723" name="Group 365"/>
          <p:cNvGrpSpPr>
            <a:grpSpLocks/>
          </p:cNvGrpSpPr>
          <p:nvPr/>
        </p:nvGrpSpPr>
        <p:grpSpPr bwMode="auto">
          <a:xfrm>
            <a:off x="377825" y="3030538"/>
            <a:ext cx="2728913" cy="2366962"/>
            <a:chOff x="2813" y="1437"/>
            <a:chExt cx="2293" cy="2655"/>
          </a:xfrm>
        </p:grpSpPr>
        <p:grpSp>
          <p:nvGrpSpPr>
            <p:cNvPr id="30727" name="Group 6"/>
            <p:cNvGrpSpPr>
              <a:grpSpLocks/>
            </p:cNvGrpSpPr>
            <p:nvPr/>
          </p:nvGrpSpPr>
          <p:grpSpPr bwMode="auto">
            <a:xfrm>
              <a:off x="2813" y="2123"/>
              <a:ext cx="573" cy="598"/>
              <a:chOff x="1344" y="960"/>
              <a:chExt cx="768" cy="816"/>
            </a:xfrm>
          </p:grpSpPr>
          <p:sp>
            <p:nvSpPr>
              <p:cNvPr id="31058" name="Rectangle 7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9" name="Rectangle 8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0" name="Rectangle 9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1" name="Rectangle 10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2" name="Rectangle 11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3" name="Rectangle 12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4" name="Rectangle 13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5" name="Rectangle 14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6" name="Rectangle 15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7" name="Rectangle 16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8" name="Rectangle 17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9" name="Rectangle 18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0" name="Rectangle 19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1" name="Rectangle 20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2" name="Rectangle 2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3" name="Rectangle 22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4" name="Rectangle 23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5" name="Rectangle 24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6" name="Rectangle 25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7" name="Rectangle 26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8" name="Rectangle 27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28" name="Group 28"/>
            <p:cNvGrpSpPr>
              <a:grpSpLocks/>
            </p:cNvGrpSpPr>
            <p:nvPr/>
          </p:nvGrpSpPr>
          <p:grpSpPr bwMode="auto">
            <a:xfrm>
              <a:off x="3386" y="2123"/>
              <a:ext cx="573" cy="598"/>
              <a:chOff x="1344" y="960"/>
              <a:chExt cx="768" cy="816"/>
            </a:xfrm>
          </p:grpSpPr>
          <p:sp>
            <p:nvSpPr>
              <p:cNvPr id="31037" name="Rectangle 29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8" name="Rectangle 30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9" name="Rectangle 31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0" name="Rectangle 32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1" name="Rectangle 33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2" name="Rectangle 34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3" name="Rectangle 35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4" name="Rectangle 36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5" name="Rectangle 37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6" name="Rectangle 38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7" name="Rectangle 39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8" name="Rectangle 40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9" name="Rectangle 41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0" name="Rectangle 42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1" name="Rectangle 43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2" name="Rectangle 44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3" name="Rectangle 45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4" name="Rectangle 46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5" name="Rectangle 47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6" name="Rectangle 48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7" name="Rectangle 49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29" name="Group 50"/>
            <p:cNvGrpSpPr>
              <a:grpSpLocks/>
            </p:cNvGrpSpPr>
            <p:nvPr/>
          </p:nvGrpSpPr>
          <p:grpSpPr bwMode="auto">
            <a:xfrm>
              <a:off x="3960" y="2123"/>
              <a:ext cx="573" cy="598"/>
              <a:chOff x="1344" y="960"/>
              <a:chExt cx="768" cy="816"/>
            </a:xfrm>
          </p:grpSpPr>
          <p:sp>
            <p:nvSpPr>
              <p:cNvPr id="31016" name="Rectangle 51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7" name="Rectangle 52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8" name="Rectangle 53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9" name="Rectangle 54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0" name="Rectangle 55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1" name="Rectangle 56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2" name="Rectangle 57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3" name="Rectangle 58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4" name="Rectangle 59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5" name="Rectangle 60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6" name="Rectangle 61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7" name="Rectangle 62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8" name="Rectangle 63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9" name="Rectangle 64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0" name="Rectangle 6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1" name="Rectangle 66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2" name="Rectangle 67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3" name="Rectangle 68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4" name="Rectangle 69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5" name="Rectangle 70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6" name="Rectangle 71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0" name="Group 72"/>
            <p:cNvGrpSpPr>
              <a:grpSpLocks/>
            </p:cNvGrpSpPr>
            <p:nvPr/>
          </p:nvGrpSpPr>
          <p:grpSpPr bwMode="auto">
            <a:xfrm>
              <a:off x="4533" y="2123"/>
              <a:ext cx="573" cy="598"/>
              <a:chOff x="1344" y="960"/>
              <a:chExt cx="768" cy="816"/>
            </a:xfrm>
          </p:grpSpPr>
          <p:sp>
            <p:nvSpPr>
              <p:cNvPr id="30995" name="Rectangle 73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6" name="Rectangle 74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7" name="Rectangle 75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8" name="Rectangle 76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9" name="Rectangle 77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0" name="Rectangle 78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1" name="Rectangle 7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2" name="Rectangle 80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3" name="Rectangle 8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4" name="Rectangle 82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5" name="Rectangle 83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6" name="Rectangle 84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7" name="Rectangle 85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8" name="Rectangle 86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9" name="Rectangle 8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0" name="Rectangle 88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1" name="Rectangle 89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2" name="Rectangle 90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3" name="Rectangle 91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4" name="Rectangle 92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5" name="Rectangle 93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1" name="Group 98"/>
            <p:cNvGrpSpPr>
              <a:grpSpLocks/>
            </p:cNvGrpSpPr>
            <p:nvPr/>
          </p:nvGrpSpPr>
          <p:grpSpPr bwMode="auto">
            <a:xfrm>
              <a:off x="2813" y="2809"/>
              <a:ext cx="573" cy="597"/>
              <a:chOff x="1344" y="960"/>
              <a:chExt cx="768" cy="816"/>
            </a:xfrm>
          </p:grpSpPr>
          <p:sp>
            <p:nvSpPr>
              <p:cNvPr id="30974" name="Rectangle 99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5" name="Rectangle 100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6" name="Rectangle 101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7" name="Rectangle 102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8" name="Rectangle 103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9" name="Rectangle 104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0" name="Rectangle 105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1" name="Rectangle 106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2" name="Rectangle 107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3" name="Rectangle 108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4" name="Rectangle 109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5" name="Rectangle 110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6" name="Rectangle 111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7" name="Rectangle 112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8" name="Rectangle 113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9" name="Rectangle 114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0" name="Rectangle 115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1" name="Rectangle 116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2" name="Rectangle 117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3" name="Rectangle 118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4" name="Rectangle 119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2" name="Group 120"/>
            <p:cNvGrpSpPr>
              <a:grpSpLocks/>
            </p:cNvGrpSpPr>
            <p:nvPr/>
          </p:nvGrpSpPr>
          <p:grpSpPr bwMode="auto">
            <a:xfrm>
              <a:off x="3386" y="2809"/>
              <a:ext cx="573" cy="597"/>
              <a:chOff x="1344" y="960"/>
              <a:chExt cx="768" cy="816"/>
            </a:xfrm>
          </p:grpSpPr>
          <p:sp>
            <p:nvSpPr>
              <p:cNvPr id="30953" name="Rectangle 121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4" name="Rectangle 122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5" name="Rectangle 123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6" name="Rectangle 124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7" name="Rectangle 125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8" name="Rectangle 126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9" name="Rectangle 127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0" name="Rectangle 128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1" name="Rectangle 129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2" name="Rectangle 130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3" name="Rectangle 131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4" name="Rectangle 132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5" name="Rectangle 133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6" name="Rectangle 134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7" name="Rectangle 13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8" name="Rectangle 136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9" name="Rectangle 137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0" name="Rectangle 138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1" name="Rectangle 139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2" name="Rectangle 140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3" name="Rectangle 141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3" name="Group 142"/>
            <p:cNvGrpSpPr>
              <a:grpSpLocks/>
            </p:cNvGrpSpPr>
            <p:nvPr/>
          </p:nvGrpSpPr>
          <p:grpSpPr bwMode="auto">
            <a:xfrm>
              <a:off x="3959" y="2808"/>
              <a:ext cx="573" cy="597"/>
              <a:chOff x="1344" y="960"/>
              <a:chExt cx="768" cy="816"/>
            </a:xfrm>
          </p:grpSpPr>
          <p:sp>
            <p:nvSpPr>
              <p:cNvPr id="30932" name="Rectangle 143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3" name="Rectangle 144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4" name="Rectangle 145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5" name="Rectangle 146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6" name="Rectangle 147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7" name="Rectangle 148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8" name="Rectangle 14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9" name="Rectangle 150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0" name="Rectangle 15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1" name="Rectangle 152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2" name="Rectangle 153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3" name="Rectangle 154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4" name="Rectangle 155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5" name="Rectangle 156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6" name="Rectangle 15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7" name="Rectangle 158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8" name="Rectangle 159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9" name="Rectangle 160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0" name="Rectangle 161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1" name="Rectangle 162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2" name="Rectangle 163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4" name="Group 164"/>
            <p:cNvGrpSpPr>
              <a:grpSpLocks/>
            </p:cNvGrpSpPr>
            <p:nvPr/>
          </p:nvGrpSpPr>
          <p:grpSpPr bwMode="auto">
            <a:xfrm>
              <a:off x="4532" y="2808"/>
              <a:ext cx="573" cy="597"/>
              <a:chOff x="1344" y="960"/>
              <a:chExt cx="768" cy="816"/>
            </a:xfrm>
          </p:grpSpPr>
          <p:sp>
            <p:nvSpPr>
              <p:cNvPr id="30911" name="Rectangle 165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2" name="Rectangle 166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3" name="Rectangle 167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4" name="Rectangle 168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5" name="Rectangle 169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6" name="Rectangle 170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7" name="Rectangle 171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8" name="Rectangle 172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9" name="Rectangle 173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0" name="Rectangle 174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1" name="Rectangle 175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2" name="Rectangle 176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3" name="Rectangle 177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4" name="Rectangle 178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5" name="Rectangle 17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6" name="Rectangle 180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7" name="Rectangle 181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8" name="Rectangle 182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9" name="Rectangle 183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0" name="Rectangle 184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1" name="Rectangle 185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5" name="Group 186"/>
            <p:cNvGrpSpPr>
              <a:grpSpLocks/>
            </p:cNvGrpSpPr>
            <p:nvPr/>
          </p:nvGrpSpPr>
          <p:grpSpPr bwMode="auto">
            <a:xfrm>
              <a:off x="2813" y="3494"/>
              <a:ext cx="573" cy="598"/>
              <a:chOff x="1344" y="960"/>
              <a:chExt cx="768" cy="816"/>
            </a:xfrm>
          </p:grpSpPr>
          <p:sp>
            <p:nvSpPr>
              <p:cNvPr id="30890" name="Rectangle 187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1" name="Rectangle 188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2" name="Rectangle 189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3" name="Rectangle 190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4" name="Rectangle 191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5" name="Rectangle 192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6" name="Rectangle 193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7" name="Rectangle 194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8" name="Rectangle 195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9" name="Rectangle 196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0" name="Rectangle 197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1" name="Rectangle 198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2" name="Rectangle 199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3" name="Rectangle 200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4" name="Rectangle 20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5" name="Rectangle 202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6" name="Rectangle 203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7" name="Rectangle 204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8" name="Rectangle 205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9" name="Rectangle 206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0" name="Rectangle 207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6" name="Group 208"/>
            <p:cNvGrpSpPr>
              <a:grpSpLocks/>
            </p:cNvGrpSpPr>
            <p:nvPr/>
          </p:nvGrpSpPr>
          <p:grpSpPr bwMode="auto">
            <a:xfrm>
              <a:off x="3386" y="3494"/>
              <a:ext cx="573" cy="598"/>
              <a:chOff x="1344" y="960"/>
              <a:chExt cx="768" cy="816"/>
            </a:xfrm>
          </p:grpSpPr>
          <p:sp>
            <p:nvSpPr>
              <p:cNvPr id="30869" name="Rectangle 209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0" name="Rectangle 210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1" name="Rectangle 211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2" name="Rectangle 212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3" name="Rectangle 213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4" name="Rectangle 214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5" name="Rectangle 215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6" name="Rectangle 216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7" name="Rectangle 217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8" name="Rectangle 218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9" name="Rectangle 219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0" name="Rectangle 220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1" name="Rectangle 221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2" name="Rectangle 222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3" name="Rectangle 223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4" name="Rectangle 224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5" name="Rectangle 225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6" name="Rectangle 226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7" name="Rectangle 227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8" name="Rectangle 228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9" name="Rectangle 229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7" name="Group 230"/>
            <p:cNvGrpSpPr>
              <a:grpSpLocks/>
            </p:cNvGrpSpPr>
            <p:nvPr/>
          </p:nvGrpSpPr>
          <p:grpSpPr bwMode="auto">
            <a:xfrm>
              <a:off x="3959" y="3493"/>
              <a:ext cx="573" cy="598"/>
              <a:chOff x="1344" y="960"/>
              <a:chExt cx="768" cy="816"/>
            </a:xfrm>
          </p:grpSpPr>
          <p:sp>
            <p:nvSpPr>
              <p:cNvPr id="30848" name="Rectangle 231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9" name="Rectangle 232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0" name="Rectangle 233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1" name="Rectangle 234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2" name="Rectangle 235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3" name="Rectangle 236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4" name="Rectangle 237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5" name="Rectangle 238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6" name="Rectangle 239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7" name="Rectangle 240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8" name="Rectangle 241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9" name="Rectangle 242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0" name="Rectangle 243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1" name="Rectangle 244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2" name="Rectangle 24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3" name="Rectangle 246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4" name="Rectangle 247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5" name="Rectangle 248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6" name="Rectangle 249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7" name="Rectangle 250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8" name="Rectangle 251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8" name="Group 252"/>
            <p:cNvGrpSpPr>
              <a:grpSpLocks/>
            </p:cNvGrpSpPr>
            <p:nvPr/>
          </p:nvGrpSpPr>
          <p:grpSpPr bwMode="auto">
            <a:xfrm>
              <a:off x="4532" y="3493"/>
              <a:ext cx="573" cy="598"/>
              <a:chOff x="1344" y="960"/>
              <a:chExt cx="768" cy="816"/>
            </a:xfrm>
          </p:grpSpPr>
          <p:sp>
            <p:nvSpPr>
              <p:cNvPr id="30827" name="Rectangle 253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8" name="Rectangle 254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9" name="Rectangle 255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0" name="Rectangle 256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1" name="Rectangle 257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2" name="Rectangle 258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3" name="Rectangle 25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4" name="Rectangle 260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5" name="Rectangle 26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6" name="Rectangle 262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7" name="Rectangle 263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8" name="Rectangle 264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9" name="Rectangle 265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0" name="Rectangle 266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1" name="Rectangle 26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2" name="Rectangle 268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3" name="Rectangle 269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4" name="Rectangle 270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5" name="Rectangle 271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6" name="Rectangle 272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7" name="Rectangle 273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9" name="Group 274"/>
            <p:cNvGrpSpPr>
              <a:grpSpLocks/>
            </p:cNvGrpSpPr>
            <p:nvPr/>
          </p:nvGrpSpPr>
          <p:grpSpPr bwMode="auto">
            <a:xfrm>
              <a:off x="2813" y="1437"/>
              <a:ext cx="573" cy="598"/>
              <a:chOff x="1344" y="960"/>
              <a:chExt cx="768" cy="816"/>
            </a:xfrm>
          </p:grpSpPr>
          <p:sp>
            <p:nvSpPr>
              <p:cNvPr id="30806" name="Rectangle 275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7" name="Rectangle 276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8" name="Rectangle 277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9" name="Rectangle 278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0" name="Rectangle 279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1" name="Rectangle 280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2" name="Rectangle 281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3" name="Rectangle 282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4" name="Rectangle 283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5" name="Rectangle 284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6" name="Rectangle 285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7" name="Rectangle 286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8" name="Rectangle 287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9" name="Rectangle 288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0" name="Rectangle 28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1" name="Rectangle 290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2" name="Rectangle 291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3" name="Rectangle 292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4" name="Rectangle 293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5" name="Rectangle 294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6" name="Rectangle 295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40" name="Group 296"/>
            <p:cNvGrpSpPr>
              <a:grpSpLocks/>
            </p:cNvGrpSpPr>
            <p:nvPr/>
          </p:nvGrpSpPr>
          <p:grpSpPr bwMode="auto">
            <a:xfrm>
              <a:off x="3386" y="1437"/>
              <a:ext cx="573" cy="598"/>
              <a:chOff x="1344" y="960"/>
              <a:chExt cx="768" cy="816"/>
            </a:xfrm>
          </p:grpSpPr>
          <p:sp>
            <p:nvSpPr>
              <p:cNvPr id="30785" name="Rectangle 297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6" name="Rectangle 298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7" name="Rectangle 299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8" name="Rectangle 300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9" name="Rectangle 301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0" name="Rectangle 302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1" name="Rectangle 303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2" name="Rectangle 304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3" name="Rectangle 305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4" name="Rectangle 306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5" name="Rectangle 307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6" name="Rectangle 308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7" name="Rectangle 309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8" name="Rectangle 310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9" name="Rectangle 31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0" name="Rectangle 312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1" name="Rectangle 313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2" name="Rectangle 314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3" name="Rectangle 315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4" name="Rectangle 316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5" name="Rectangle 317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41" name="Group 318"/>
            <p:cNvGrpSpPr>
              <a:grpSpLocks/>
            </p:cNvGrpSpPr>
            <p:nvPr/>
          </p:nvGrpSpPr>
          <p:grpSpPr bwMode="auto">
            <a:xfrm>
              <a:off x="3960" y="1437"/>
              <a:ext cx="573" cy="598"/>
              <a:chOff x="1344" y="960"/>
              <a:chExt cx="768" cy="816"/>
            </a:xfrm>
          </p:grpSpPr>
          <p:sp>
            <p:nvSpPr>
              <p:cNvPr id="30764" name="Rectangle 319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5" name="Rectangle 320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6" name="Rectangle 321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7" name="Rectangle 322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8" name="Rectangle 323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9" name="Rectangle 324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0" name="Rectangle 325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1" name="Rectangle 326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2" name="Rectangle 327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3" name="Rectangle 328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4" name="Rectangle 329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5" name="Rectangle 330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6" name="Rectangle 331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7" name="Rectangle 332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8" name="Rectangle 333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9" name="Rectangle 334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0" name="Rectangle 335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1" name="Rectangle 336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2" name="Rectangle 337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3" name="Rectangle 338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4" name="Rectangle 339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42" name="Group 340"/>
            <p:cNvGrpSpPr>
              <a:grpSpLocks/>
            </p:cNvGrpSpPr>
            <p:nvPr/>
          </p:nvGrpSpPr>
          <p:grpSpPr bwMode="auto">
            <a:xfrm>
              <a:off x="4533" y="1437"/>
              <a:ext cx="573" cy="598"/>
              <a:chOff x="1344" y="960"/>
              <a:chExt cx="768" cy="816"/>
            </a:xfrm>
          </p:grpSpPr>
          <p:sp>
            <p:nvSpPr>
              <p:cNvPr id="30743" name="Rectangle 341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4" name="Rectangle 342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5" name="Rectangle 343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6" name="Rectangle 344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7" name="Rectangle 345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8" name="Rectangle 346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9" name="Rectangle 347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0" name="Rectangle 348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1" name="Rectangle 349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2" name="Rectangle 350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3" name="Rectangle 351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4" name="Rectangle 352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5" name="Rectangle 353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6" name="Rectangle 354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7" name="Rectangle 35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8" name="Rectangle 356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9" name="Rectangle 357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0" name="Rectangle 358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1" name="Rectangle 359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2" name="Rectangle 360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3" name="Rectangle 361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724" name="Text Box 363"/>
          <p:cNvSpPr txBox="1">
            <a:spLocks noChangeArrowheads="1"/>
          </p:cNvSpPr>
          <p:nvPr/>
        </p:nvSpPr>
        <p:spPr bwMode="auto">
          <a:xfrm>
            <a:off x="304800" y="2025650"/>
            <a:ext cx="39814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2x2 Quads (4 per SIMD)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20 ALU/Quad (5 per thread)</a:t>
            </a:r>
          </a:p>
        </p:txBody>
      </p:sp>
      <p:sp>
        <p:nvSpPr>
          <p:cNvPr id="30725" name="Text Box 364"/>
          <p:cNvSpPr txBox="1">
            <a:spLocks noChangeArrowheads="1"/>
          </p:cNvSpPr>
          <p:nvPr/>
        </p:nvSpPr>
        <p:spPr bwMode="auto">
          <a:xfrm>
            <a:off x="4784725" y="2198688"/>
            <a:ext cx="367347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/>
              <a:t>“</a:t>
            </a:r>
            <a:r>
              <a:rPr lang="en-US"/>
              <a:t>Wavefront</a:t>
            </a:r>
            <a:r>
              <a:rPr lang="ja-JP" altLang="en-US"/>
              <a:t>”</a:t>
            </a:r>
            <a:r>
              <a:rPr lang="en-US"/>
              <a:t> of 64 Threads, executed over 8 clocks 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2 Waves interleaved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Interleaving + multi-cycling hides ALU latency.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Wavefront switching hides memory latency.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GPR Usage determines wavefront count.</a:t>
            </a:r>
          </a:p>
        </p:txBody>
      </p:sp>
      <p:sp>
        <p:nvSpPr>
          <p:cNvPr id="30726" name="Rectangle 366"/>
          <p:cNvSpPr>
            <a:spLocks noChangeArrowheads="1"/>
          </p:cNvSpPr>
          <p:nvPr/>
        </p:nvSpPr>
        <p:spPr bwMode="auto">
          <a:xfrm>
            <a:off x="276225" y="5497513"/>
            <a:ext cx="2928938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General Purpose Registers </a:t>
            </a:r>
          </a:p>
          <a:p>
            <a:pPr algn="ctr"/>
            <a:r>
              <a:rPr lang="en-US" sz="1800">
                <a:latin typeface="Arial" charset="0"/>
              </a:rPr>
              <a:t>4x32bit</a:t>
            </a:r>
          </a:p>
          <a:p>
            <a:pPr algn="ctr"/>
            <a:r>
              <a:rPr lang="en-US" sz="1800">
                <a:latin typeface="Arial" charset="0"/>
              </a:rPr>
              <a:t>(THOUSANDS of them)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453313" y="6519863"/>
            <a:ext cx="1692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/>
              <a:t>[Tom</a:t>
            </a:r>
            <a:r>
              <a:rPr lang="ja-JP" altLang="en-US" sz="1600"/>
              <a:t>’</a:t>
            </a:r>
            <a:r>
              <a:rPr lang="en-US" sz="1600"/>
              <a:t>s Hardware]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362200" y="1646238"/>
          <a:ext cx="4627563" cy="505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Document" r:id="rId4" imgW="3678936" imgH="4023360" progId="Word.Document.8">
                  <p:embed/>
                </p:oleObj>
              </mc:Choice>
              <mc:Fallback>
                <p:oleObj name="Document" r:id="rId4" imgW="3678936" imgH="40233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646238"/>
                        <a:ext cx="4627563" cy="5059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AMD/ATI R600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Texture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654175"/>
            <a:ext cx="6181725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</a:t>
            </a:r>
            <a:r>
              <a:rPr lang="en-US" dirty="0" err="1" smtClean="0"/>
              <a:t>Kepler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62001" y="1281650"/>
            <a:ext cx="7429562" cy="5239206"/>
            <a:chOff x="1649750" y="1956157"/>
            <a:chExt cx="5721751" cy="40348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9750" y="1956157"/>
              <a:ext cx="5721751" cy="101486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9750" y="2962830"/>
              <a:ext cx="5721751" cy="101486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9750" y="3969503"/>
              <a:ext cx="5721751" cy="101486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9750" y="4976176"/>
              <a:ext cx="5721751" cy="1014867"/>
            </a:xfrm>
            <a:prstGeom prst="rect">
              <a:avLst/>
            </a:prstGeom>
          </p:spPr>
        </p:pic>
      </p:grp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754522" y="6519863"/>
            <a:ext cx="73910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 dirty="0"/>
              <a:t>[NVIDIA, NVIDIA</a:t>
            </a:r>
            <a:r>
              <a:rPr lang="ja-JP" altLang="en-US" sz="1600" dirty="0"/>
              <a:t>’</a:t>
            </a:r>
            <a:r>
              <a:rPr lang="en-US" sz="1600" dirty="0"/>
              <a:t>s Next Generation CUDA Compute Architecture: </a:t>
            </a:r>
            <a:r>
              <a:rPr lang="en-US" sz="1600" dirty="0" err="1" smtClean="0"/>
              <a:t>Kepler</a:t>
            </a:r>
            <a:r>
              <a:rPr lang="en-US" sz="1600" dirty="0" smtClean="0"/>
              <a:t> GK110, 2012]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623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Kepler</a:t>
            </a:r>
            <a:r>
              <a:rPr lang="en-US" dirty="0" smtClean="0"/>
              <a:t> SMX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33600" y="1143000"/>
            <a:ext cx="4813808" cy="5376862"/>
            <a:chOff x="2286000" y="1244601"/>
            <a:chExt cx="4572000" cy="510677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1244601"/>
              <a:ext cx="4572000" cy="256109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0" y="3794151"/>
              <a:ext cx="4572000" cy="2557221"/>
            </a:xfrm>
            <a:prstGeom prst="rect">
              <a:avLst/>
            </a:prstGeom>
          </p:spPr>
        </p:pic>
      </p:grp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54522" y="6519863"/>
            <a:ext cx="73910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 dirty="0"/>
              <a:t>[NVIDIA, NVIDIA</a:t>
            </a:r>
            <a:r>
              <a:rPr lang="ja-JP" altLang="en-US" sz="1600" dirty="0"/>
              <a:t>’</a:t>
            </a:r>
            <a:r>
              <a:rPr lang="en-US" sz="1600" dirty="0"/>
              <a:t>s Next Generation CUDA Compute Architecture: </a:t>
            </a:r>
            <a:r>
              <a:rPr lang="en-US" sz="1600" dirty="0" err="1" smtClean="0"/>
              <a:t>Kepler</a:t>
            </a:r>
            <a:r>
              <a:rPr lang="en-US" sz="1600" dirty="0" smtClean="0"/>
              <a:t> GK110, 2012]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967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Graphics System Architecture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952500" y="1937657"/>
            <a:ext cx="1676400" cy="95794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Your Code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952500" y="3048000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API</a:t>
            </a: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1790700" y="3048000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Driver</a:t>
            </a:r>
          </a:p>
        </p:txBody>
      </p:sp>
      <p:grpSp>
        <p:nvGrpSpPr>
          <p:cNvPr id="39942" name="Group 32"/>
          <p:cNvGrpSpPr>
            <a:grpSpLocks/>
          </p:cNvGrpSpPr>
          <p:nvPr/>
        </p:nvGrpSpPr>
        <p:grpSpPr bwMode="auto">
          <a:xfrm>
            <a:off x="495300" y="5243513"/>
            <a:ext cx="2438400" cy="304800"/>
            <a:chOff x="960" y="1968"/>
            <a:chExt cx="1536" cy="192"/>
          </a:xfrm>
        </p:grpSpPr>
        <p:sp>
          <p:nvSpPr>
            <p:cNvPr id="39986" name="Rectangle 9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7" name="Rectangle 10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8" name="Rectangle 15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9" name="Rectangle 16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0" name="Rectangle 20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1" name="Rectangle 21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2" name="Rectangle 22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3" name="Rectangle 23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4" name="Rectangle 24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5" name="Rectangle 25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6" name="Rectangle 26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7" name="Rectangle 27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8" name="Rectangle 28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9" name="Rectangle 29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0" name="Rectangle 30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1" name="Rectangle 31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3" name="Text Box 69"/>
          <p:cNvSpPr txBox="1">
            <a:spLocks noChangeArrowheads="1"/>
          </p:cNvSpPr>
          <p:nvPr/>
        </p:nvSpPr>
        <p:spPr bwMode="auto">
          <a:xfrm>
            <a:off x="419100" y="5548313"/>
            <a:ext cx="37338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Current Frame 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(Buffering Commands)</a:t>
            </a:r>
          </a:p>
        </p:txBody>
      </p:sp>
      <p:sp>
        <p:nvSpPr>
          <p:cNvPr id="39944" name="Text Box 87"/>
          <p:cNvSpPr txBox="1">
            <a:spLocks noChangeArrowheads="1"/>
          </p:cNvSpPr>
          <p:nvPr/>
        </p:nvSpPr>
        <p:spPr bwMode="auto">
          <a:xfrm>
            <a:off x="4610100" y="5638800"/>
            <a:ext cx="42100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Previous Frame(s) 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(Submitted, Pending Execution)</a:t>
            </a:r>
          </a:p>
        </p:txBody>
      </p:sp>
      <p:grpSp>
        <p:nvGrpSpPr>
          <p:cNvPr id="39945" name="Group 93"/>
          <p:cNvGrpSpPr>
            <a:grpSpLocks/>
          </p:cNvGrpSpPr>
          <p:nvPr/>
        </p:nvGrpSpPr>
        <p:grpSpPr bwMode="auto">
          <a:xfrm>
            <a:off x="5372100" y="5243513"/>
            <a:ext cx="2438400" cy="304800"/>
            <a:chOff x="960" y="1968"/>
            <a:chExt cx="1536" cy="192"/>
          </a:xfrm>
        </p:grpSpPr>
        <p:sp>
          <p:nvSpPr>
            <p:cNvPr id="39970" name="Rectangle 94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1" name="Rectangle 95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2" name="Rectangle 96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3" name="Rectangle 97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4" name="Rectangle 98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5" name="Rectangle 99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6" name="Rectangle 100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7" name="Rectangle 101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8" name="Rectangle 102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9" name="Rectangle 103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0" name="Rectangle 104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1" name="Rectangle 105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2" name="Rectangle 106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3" name="Rectangle 107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4" name="Rectangle 108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5" name="Rectangle 109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6" name="Group 110"/>
          <p:cNvGrpSpPr>
            <a:grpSpLocks/>
          </p:cNvGrpSpPr>
          <p:nvPr/>
        </p:nvGrpSpPr>
        <p:grpSpPr bwMode="auto">
          <a:xfrm>
            <a:off x="2933700" y="5243513"/>
            <a:ext cx="2438400" cy="304800"/>
            <a:chOff x="960" y="1968"/>
            <a:chExt cx="1536" cy="192"/>
          </a:xfrm>
        </p:grpSpPr>
        <p:sp>
          <p:nvSpPr>
            <p:cNvPr id="39954" name="Rectangle 111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Rectangle 112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Rectangle 113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Rectangle 114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8" name="Rectangle 115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Rectangle 116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Rectangle 117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Rectangle 118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Rectangle 119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Rectangle 120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4" name="Rectangle 121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5" name="Rectangle 122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6" name="Rectangle 123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7" name="Rectangle 124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8" name="Rectangle 125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9" name="Rectangle 126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7" name="Rectangle 127"/>
          <p:cNvSpPr>
            <a:spLocks noChangeArrowheads="1"/>
          </p:cNvSpPr>
          <p:nvPr/>
        </p:nvSpPr>
        <p:spPr bwMode="auto">
          <a:xfrm>
            <a:off x="5943600" y="25908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GPU</a:t>
            </a:r>
          </a:p>
        </p:txBody>
      </p:sp>
      <p:sp>
        <p:nvSpPr>
          <p:cNvPr id="39948" name="AutoShape 128"/>
          <p:cNvSpPr>
            <a:spLocks noChangeArrowheads="1"/>
          </p:cNvSpPr>
          <p:nvPr/>
        </p:nvSpPr>
        <p:spPr bwMode="auto">
          <a:xfrm>
            <a:off x="1485900" y="4054475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effectLst>
                  <a:glow rad="152400">
                    <a:schemeClr val="bg1">
                      <a:alpha val="75000"/>
                    </a:schemeClr>
                  </a:glow>
                </a:effectLst>
              </a:rPr>
              <a:t>Produce</a:t>
            </a:r>
          </a:p>
        </p:txBody>
      </p:sp>
      <p:sp>
        <p:nvSpPr>
          <p:cNvPr id="39949" name="AutoShape 130"/>
          <p:cNvSpPr>
            <a:spLocks noChangeArrowheads="1"/>
          </p:cNvSpPr>
          <p:nvPr/>
        </p:nvSpPr>
        <p:spPr bwMode="auto">
          <a:xfrm>
            <a:off x="6591300" y="4054475"/>
            <a:ext cx="609600" cy="914400"/>
          </a:xfrm>
          <a:prstGeom prst="up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effectLst>
                  <a:glow rad="152400">
                    <a:schemeClr val="bg1">
                      <a:alpha val="75000"/>
                    </a:schemeClr>
                  </a:glow>
                </a:effectLst>
              </a:rPr>
              <a:t>Consume</a:t>
            </a:r>
          </a:p>
        </p:txBody>
      </p:sp>
      <p:sp>
        <p:nvSpPr>
          <p:cNvPr id="39950" name="Rectangle 131"/>
          <p:cNvSpPr>
            <a:spLocks noChangeArrowheads="1"/>
          </p:cNvSpPr>
          <p:nvPr/>
        </p:nvSpPr>
        <p:spPr bwMode="auto">
          <a:xfrm>
            <a:off x="6096000" y="27432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GPU</a:t>
            </a:r>
          </a:p>
        </p:txBody>
      </p:sp>
      <p:sp>
        <p:nvSpPr>
          <p:cNvPr id="39951" name="Rectangle 132"/>
          <p:cNvSpPr>
            <a:spLocks noChangeArrowheads="1"/>
          </p:cNvSpPr>
          <p:nvPr/>
        </p:nvSpPr>
        <p:spPr bwMode="auto">
          <a:xfrm>
            <a:off x="6248400" y="28956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GPU(s)</a:t>
            </a:r>
          </a:p>
        </p:txBody>
      </p:sp>
      <p:sp>
        <p:nvSpPr>
          <p:cNvPr id="39952" name="AutoShape 133"/>
          <p:cNvSpPr>
            <a:spLocks noChangeArrowheads="1"/>
          </p:cNvSpPr>
          <p:nvPr/>
        </p:nvSpPr>
        <p:spPr bwMode="auto">
          <a:xfrm>
            <a:off x="7934325" y="2895600"/>
            <a:ext cx="1047750" cy="609600"/>
          </a:xfrm>
          <a:prstGeom prst="rightArrow">
            <a:avLst>
              <a:gd name="adj1" fmla="val 50000"/>
              <a:gd name="adj2" fmla="val 429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953" name="Text Box 134"/>
          <p:cNvSpPr txBox="1">
            <a:spLocks noChangeArrowheads="1"/>
          </p:cNvSpPr>
          <p:nvPr/>
        </p:nvSpPr>
        <p:spPr bwMode="auto">
          <a:xfrm>
            <a:off x="7872413" y="2286000"/>
            <a:ext cx="117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Display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API and Driver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Reading Results Derails the train…..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Occlusion Queries </a:t>
            </a:r>
            <a:r>
              <a:rPr lang="en-US" dirty="0">
                <a:effectLst/>
                <a:latin typeface="Arial" charset="0"/>
                <a:ea typeface="ＭＳ Ｐゴシック" charset="0"/>
                <a:sym typeface="Wingdings" charset="0"/>
              </a:rPr>
              <a:t> Death</a:t>
            </a:r>
          </a:p>
          <a:p>
            <a:pPr lvl="3" eaLnBrk="1" hangingPunct="1"/>
            <a:r>
              <a:rPr lang="en-US" dirty="0">
                <a:effectLst/>
                <a:latin typeface="Arial" charset="0"/>
                <a:ea typeface="ＭＳ Ｐゴシック" charset="0"/>
                <a:sym typeface="Wingdings" charset="0"/>
              </a:rPr>
              <a:t>When used poorly	….</a:t>
            </a:r>
          </a:p>
          <a:p>
            <a:pPr lvl="2" eaLnBrk="1" hangingPunct="1"/>
            <a:r>
              <a:rPr lang="en-US" dirty="0" err="1">
                <a:effectLst/>
                <a:latin typeface="Arial" charset="0"/>
                <a:ea typeface="ＭＳ Ｐゴシック" charset="0"/>
              </a:rPr>
              <a:t>Framebuffer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 reads </a:t>
            </a:r>
            <a:r>
              <a:rPr lang="en-US" dirty="0">
                <a:effectLst/>
                <a:latin typeface="Arial" charset="0"/>
                <a:ea typeface="ＭＳ Ｐゴシック" charset="0"/>
                <a:sym typeface="Wingdings" charset="0"/>
              </a:rPr>
              <a:t> </a:t>
            </a:r>
            <a:r>
              <a:rPr lang="en-US" b="1" dirty="0">
                <a:effectLst/>
                <a:latin typeface="Arial" charset="0"/>
                <a:ea typeface="ＭＳ Ｐゴシック" charset="0"/>
                <a:sym typeface="Wingdings" charset="0"/>
              </a:rPr>
              <a:t>DEATH!!!</a:t>
            </a:r>
          </a:p>
          <a:p>
            <a:pPr lvl="3" eaLnBrk="1" hangingPunct="1"/>
            <a:r>
              <a:rPr lang="en-US" dirty="0">
                <a:effectLst/>
                <a:latin typeface="Arial" charset="0"/>
                <a:ea typeface="ＭＳ Ｐゴシック" charset="0"/>
                <a:sym typeface="Wingdings" charset="0"/>
              </a:rPr>
              <a:t>Almost always…</a:t>
            </a:r>
          </a:p>
          <a:p>
            <a:pPr lvl="2"/>
            <a:r>
              <a:rPr lang="en-US" dirty="0" smtClean="0">
                <a:effectLst/>
                <a:latin typeface="Arial" charset="0"/>
                <a:ea typeface="ＭＳ Ｐゴシック" charset="0"/>
              </a:rPr>
              <a:t>CPU</a:t>
            </a:r>
            <a:r>
              <a:rPr lang="en-US" dirty="0">
                <a:latin typeface="Arial" charset="0"/>
                <a:ea typeface="ＭＳ Ｐゴシック" charset="0"/>
                <a:sym typeface="Wingdings" charset="0"/>
              </a:rPr>
              <a:t>-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GPU 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communication should be one way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If you must read, do it a few frames later…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API and Driver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Minimize </a:t>
            </a:r>
            <a:r>
              <a:rPr lang="en-US" dirty="0" err="1">
                <a:effectLst/>
                <a:latin typeface="Arial" charset="0"/>
                <a:ea typeface="ＭＳ Ｐゴシック" charset="0"/>
              </a:rPr>
              <a:t>shader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/texture/constant changes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Minimize Draw calls</a:t>
            </a:r>
          </a:p>
          <a:p>
            <a:pPr lvl="1"/>
            <a:r>
              <a:rPr lang="en-US" dirty="0">
                <a:effectLst/>
                <a:latin typeface="Arial" charset="0"/>
                <a:ea typeface="ＭＳ Ｐゴシック" charset="0"/>
              </a:rPr>
              <a:t>Minimize 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CPU</a:t>
            </a:r>
            <a:r>
              <a:rPr lang="en-US" dirty="0" smtClean="0">
                <a:effectLst/>
                <a:latin typeface="Arial" charset="0"/>
                <a:ea typeface="ＭＳ Ｐゴシック" charset="0"/>
                <a:sym typeface="Wingdings" charset="0"/>
              </a:rPr>
              <a:t>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GPU 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traffic</a:t>
            </a:r>
          </a:p>
          <a:p>
            <a:pPr lvl="2" eaLnBrk="1" hangingPunct="1"/>
            <a:r>
              <a:rPr lang="en-US" dirty="0" err="1">
                <a:effectLst/>
                <a:latin typeface="Arial" charset="0"/>
                <a:ea typeface="ＭＳ Ｐゴシック" charset="0"/>
              </a:rPr>
              <a:t>glBegin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()/</a:t>
            </a:r>
            <a:r>
              <a:rPr lang="en-US" dirty="0" err="1">
                <a:effectLst/>
                <a:latin typeface="Arial" charset="0"/>
                <a:ea typeface="ＭＳ Ｐゴシック" charset="0"/>
              </a:rPr>
              <a:t>glEnd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() are </a:t>
            </a:r>
            <a:r>
              <a:rPr lang="en-US" b="1" dirty="0">
                <a:effectLst/>
                <a:latin typeface="Arial" charset="0"/>
                <a:ea typeface="ＭＳ Ｐゴシック" charset="0"/>
              </a:rPr>
              <a:t>EVIL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!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Use static vertex/index buffers if you can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Use dynamic buffers if you must</a:t>
            </a:r>
          </a:p>
          <a:p>
            <a:pPr lvl="3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With discarding locks…</a:t>
            </a:r>
          </a:p>
          <a:p>
            <a:pPr lvl="2" eaLnBrk="1" hangingPunct="1"/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lvl="2" eaLnBrk="1" hangingPunct="1"/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lvl="2" eaLnBrk="1" hangingPunct="1"/>
            <a:endParaRPr lang="en-US" dirty="0"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Shaders, Generally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NO unnecessary work!</a:t>
            </a:r>
          </a:p>
          <a:p>
            <a:pPr lvl="2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Precompute constant expressions</a:t>
            </a:r>
          </a:p>
          <a:p>
            <a:pPr lvl="2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Div by constant </a:t>
            </a:r>
            <a:r>
              <a:rPr lang="en-US">
                <a:effectLst/>
                <a:latin typeface="Arial" charset="0"/>
                <a:ea typeface="ＭＳ Ｐゴシック" charset="0"/>
                <a:sym typeface="Wingdings" charset="0"/>
              </a:rPr>
              <a:t></a:t>
            </a:r>
            <a:r>
              <a:rPr lang="en-US">
                <a:effectLst/>
                <a:latin typeface="Arial" charset="0"/>
                <a:ea typeface="ＭＳ Ｐゴシック" charset="0"/>
              </a:rPr>
              <a:t> Mul by reciprocal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Minimize fetches</a:t>
            </a:r>
          </a:p>
          <a:p>
            <a:pPr lvl="2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Prefer compute (generally)</a:t>
            </a:r>
          </a:p>
          <a:p>
            <a:pPr lvl="2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If ALU/TEX &lt; 4, ALU is under-utilized</a:t>
            </a:r>
          </a:p>
          <a:p>
            <a:pPr lvl="2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If combining static textures, bake it all down…</a:t>
            </a:r>
          </a:p>
          <a:p>
            <a:pPr lvl="1" eaLnBrk="1" hangingPunct="1">
              <a:buFont typeface="Wingdings" charset="0"/>
              <a:buNone/>
            </a:pPr>
            <a:endParaRPr lang="en-US">
              <a:effectLst/>
              <a:latin typeface="Arial" charset="0"/>
              <a:ea typeface="ＭＳ Ｐゴシック" charset="0"/>
            </a:endParaRPr>
          </a:p>
          <a:p>
            <a:pPr lvl="1" eaLnBrk="1" hangingPunct="1">
              <a:buFont typeface="Wingdings" charset="0"/>
              <a:buNone/>
            </a:pPr>
            <a:endParaRPr lang="en-US"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20"/>
          <p:cNvSpPr>
            <a:spLocks/>
          </p:cNvSpPr>
          <p:nvPr/>
        </p:nvSpPr>
        <p:spPr bwMode="auto">
          <a:xfrm>
            <a:off x="6324600" y="2895600"/>
            <a:ext cx="381000" cy="923925"/>
          </a:xfrm>
          <a:prstGeom prst="rightBrace">
            <a:avLst>
              <a:gd name="adj1" fmla="val 202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0" name="AutoShape 22"/>
          <p:cNvSpPr>
            <a:spLocks/>
          </p:cNvSpPr>
          <p:nvPr/>
        </p:nvSpPr>
        <p:spPr bwMode="auto">
          <a:xfrm>
            <a:off x="6324600" y="5029200"/>
            <a:ext cx="381000" cy="942975"/>
          </a:xfrm>
          <a:prstGeom prst="rightBrace">
            <a:avLst>
              <a:gd name="adj1" fmla="val 206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1" name="Text Box 23"/>
          <p:cNvSpPr txBox="1">
            <a:spLocks noChangeArrowheads="1"/>
          </p:cNvSpPr>
          <p:nvPr/>
        </p:nvSpPr>
        <p:spPr bwMode="auto">
          <a:xfrm>
            <a:off x="6715125" y="3086100"/>
            <a:ext cx="170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67 GFLOPS</a:t>
            </a:r>
          </a:p>
        </p:txBody>
      </p:sp>
      <p:sp>
        <p:nvSpPr>
          <p:cNvPr id="14342" name="Text Box 25"/>
          <p:cNvSpPr txBox="1">
            <a:spLocks noChangeArrowheads="1"/>
          </p:cNvSpPr>
          <p:nvPr/>
        </p:nvSpPr>
        <p:spPr bwMode="auto">
          <a:xfrm>
            <a:off x="6715125" y="5257800"/>
            <a:ext cx="174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1.1 TFLOPS</a:t>
            </a:r>
          </a:p>
        </p:txBody>
      </p:sp>
      <p:sp>
        <p:nvSpPr>
          <p:cNvPr id="14343" name="AutoShape 26"/>
          <p:cNvSpPr>
            <a:spLocks/>
          </p:cNvSpPr>
          <p:nvPr/>
        </p:nvSpPr>
        <p:spPr bwMode="auto">
          <a:xfrm flipH="1">
            <a:off x="4003675" y="2895600"/>
            <a:ext cx="381000" cy="923925"/>
          </a:xfrm>
          <a:prstGeom prst="rightBrace">
            <a:avLst>
              <a:gd name="adj1" fmla="val 202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4" name="Text Box 27"/>
          <p:cNvSpPr txBox="1">
            <a:spLocks noChangeArrowheads="1"/>
          </p:cNvSpPr>
          <p:nvPr/>
        </p:nvSpPr>
        <p:spPr bwMode="auto">
          <a:xfrm>
            <a:off x="2841625" y="3086100"/>
            <a:ext cx="1192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/>
              <a:t>75 GB/s</a:t>
            </a:r>
          </a:p>
        </p:txBody>
      </p:sp>
      <p:sp>
        <p:nvSpPr>
          <p:cNvPr id="14345" name="AutoShape 28"/>
          <p:cNvSpPr>
            <a:spLocks/>
          </p:cNvSpPr>
          <p:nvPr/>
        </p:nvSpPr>
        <p:spPr bwMode="auto">
          <a:xfrm flipH="1">
            <a:off x="4006850" y="3962400"/>
            <a:ext cx="381000" cy="923925"/>
          </a:xfrm>
          <a:prstGeom prst="rightBrace">
            <a:avLst>
              <a:gd name="adj1" fmla="val 202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6" name="Text Box 29"/>
          <p:cNvSpPr txBox="1">
            <a:spLocks noChangeArrowheads="1"/>
          </p:cNvSpPr>
          <p:nvPr/>
        </p:nvSpPr>
        <p:spPr bwMode="auto">
          <a:xfrm>
            <a:off x="2841625" y="4200525"/>
            <a:ext cx="1192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/>
              <a:t>13 GB/s</a:t>
            </a:r>
          </a:p>
        </p:txBody>
      </p:sp>
      <p:sp>
        <p:nvSpPr>
          <p:cNvPr id="14347" name="AutoShape 30"/>
          <p:cNvSpPr>
            <a:spLocks/>
          </p:cNvSpPr>
          <p:nvPr/>
        </p:nvSpPr>
        <p:spPr bwMode="auto">
          <a:xfrm flipH="1">
            <a:off x="4003675" y="5029200"/>
            <a:ext cx="381000" cy="942975"/>
          </a:xfrm>
          <a:prstGeom prst="rightBrace">
            <a:avLst>
              <a:gd name="adj1" fmla="val 206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8" name="Text Box 31"/>
          <p:cNvSpPr txBox="1">
            <a:spLocks noChangeArrowheads="1"/>
          </p:cNvSpPr>
          <p:nvPr/>
        </p:nvSpPr>
        <p:spPr bwMode="auto">
          <a:xfrm>
            <a:off x="1597025" y="5075238"/>
            <a:ext cx="2436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/>
              <a:t>335 GB/s Texture</a:t>
            </a:r>
          </a:p>
          <a:p>
            <a:pPr algn="r"/>
            <a:r>
              <a:rPr lang="en-US"/>
              <a:t>45 GB/s Fragment</a:t>
            </a:r>
          </a:p>
        </p:txBody>
      </p:sp>
      <p:sp>
        <p:nvSpPr>
          <p:cNvPr id="14350" name="Text Box 33"/>
          <p:cNvSpPr txBox="1">
            <a:spLocks noChangeArrowheads="1"/>
          </p:cNvSpPr>
          <p:nvPr/>
        </p:nvSpPr>
        <p:spPr bwMode="auto">
          <a:xfrm>
            <a:off x="4495800" y="2895600"/>
            <a:ext cx="16764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sp>
        <p:nvSpPr>
          <p:cNvPr id="14351" name="Text Box 34"/>
          <p:cNvSpPr txBox="1">
            <a:spLocks noChangeArrowheads="1"/>
          </p:cNvSpPr>
          <p:nvPr/>
        </p:nvSpPr>
        <p:spPr bwMode="auto">
          <a:xfrm>
            <a:off x="4495800" y="3962400"/>
            <a:ext cx="16764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4352" name="Text Box 35"/>
          <p:cNvSpPr txBox="1">
            <a:spLocks noChangeArrowheads="1"/>
          </p:cNvSpPr>
          <p:nvPr/>
        </p:nvSpPr>
        <p:spPr bwMode="auto">
          <a:xfrm>
            <a:off x="4495800" y="5029200"/>
            <a:ext cx="1676400" cy="94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4353" name="AutoShape 36"/>
          <p:cNvCxnSpPr>
            <a:cxnSpLocks noChangeShapeType="1"/>
            <a:stCxn id="14350" idx="2"/>
            <a:endCxn id="14351" idx="0"/>
          </p:cNvCxnSpPr>
          <p:nvPr/>
        </p:nvCxnSpPr>
        <p:spPr bwMode="auto">
          <a:xfrm>
            <a:off x="5334000" y="3819525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AutoShape 37"/>
          <p:cNvCxnSpPr>
            <a:cxnSpLocks noChangeShapeType="1"/>
            <a:stCxn id="14351" idx="2"/>
            <a:endCxn id="14352" idx="0"/>
          </p:cNvCxnSpPr>
          <p:nvPr/>
        </p:nvCxnSpPr>
        <p:spPr bwMode="auto">
          <a:xfrm>
            <a:off x="5334000" y="4886325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AutoShape 38"/>
          <p:cNvCxnSpPr>
            <a:cxnSpLocks noChangeShapeType="1"/>
            <a:endCxn id="14350" idx="0"/>
          </p:cNvCxnSpPr>
          <p:nvPr/>
        </p:nvCxnSpPr>
        <p:spPr bwMode="auto">
          <a:xfrm>
            <a:off x="5334000" y="2286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6" name="AutoShape 39"/>
          <p:cNvCxnSpPr>
            <a:cxnSpLocks noChangeShapeType="1"/>
            <a:stCxn id="14352" idx="2"/>
          </p:cNvCxnSpPr>
          <p:nvPr/>
        </p:nvCxnSpPr>
        <p:spPr bwMode="auto">
          <a:xfrm>
            <a:off x="5334000" y="5972175"/>
            <a:ext cx="0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and Bandwidth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474" y="144780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Based on: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100 </a:t>
            </a:r>
            <a:r>
              <a:rPr lang="en-US" sz="2000" dirty="0" err="1">
                <a:ea typeface="ＭＳ Ｐゴシック" charset="-128"/>
                <a:cs typeface="ＭＳ Ｐゴシック" charset="-128"/>
              </a:rPr>
              <a:t>Mtri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/sec (1.6M/frame@60Hz)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256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Bytes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vertex data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128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Bytes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interpolated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68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Bytes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fragment output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5x depth complexity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16 4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-Byte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textures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223 ops/</a:t>
            </a:r>
            <a:r>
              <a:rPr lang="en-US" sz="2000" dirty="0" err="1">
                <a:ea typeface="ＭＳ Ｐゴシック" charset="-128"/>
                <a:cs typeface="ＭＳ Ｐゴシック" charset="-128"/>
              </a:rPr>
              <a:t>vert</a:t>
            </a:r>
            <a:endParaRPr lang="en-US" sz="2000" dirty="0">
              <a:ea typeface="ＭＳ Ｐゴシック" charset="-128"/>
              <a:cs typeface="ＭＳ Ｐゴシック" charset="-128"/>
            </a:endParaRP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1664 ops/frag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 No caching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 No compression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Shaders, Generally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Careful with flow control</a:t>
            </a:r>
          </a:p>
          <a:p>
            <a:pPr lvl="2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Avoid divergence</a:t>
            </a:r>
          </a:p>
          <a:p>
            <a:pPr lvl="2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Flatten small branches</a:t>
            </a:r>
          </a:p>
          <a:p>
            <a:pPr lvl="2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Prefer simple control structure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Double-check the compiler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Look over artists</a:t>
            </a:r>
            <a:r>
              <a:rPr lang="ja-JP" altLang="en-US">
                <a:effectLst/>
                <a:latin typeface="Arial" charset="0"/>
                <a:ea typeface="ＭＳ Ｐゴシック" charset="0"/>
              </a:rPr>
              <a:t>’</a:t>
            </a:r>
            <a:r>
              <a:rPr lang="en-US">
                <a:effectLst/>
                <a:latin typeface="Arial" charset="0"/>
                <a:ea typeface="ＭＳ Ｐゴシック" charset="0"/>
              </a:rPr>
              <a:t> shoulders</a:t>
            </a:r>
          </a:p>
          <a:p>
            <a:pPr lvl="2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Material editors give them lots of rope….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Vertex Processing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Use the right data format</a:t>
            </a:r>
          </a:p>
          <a:p>
            <a:pPr lvl="2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Cache-optimized index buffer </a:t>
            </a:r>
          </a:p>
          <a:p>
            <a:pPr lvl="2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Small, 16-byte aligned vertices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Cull invisible geometry</a:t>
            </a:r>
          </a:p>
          <a:p>
            <a:pPr lvl="2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Coarse-grained (few thousand triangles) is enough</a:t>
            </a:r>
          </a:p>
          <a:p>
            <a:pPr lvl="2" eaLnBrk="1" hangingPunct="1"/>
            <a:r>
              <a:rPr lang="ja-JP" altLang="en-US">
                <a:effectLst/>
                <a:latin typeface="Arial" charset="0"/>
                <a:ea typeface="ＭＳ Ｐゴシック" charset="0"/>
              </a:rPr>
              <a:t>“</a:t>
            </a:r>
            <a:r>
              <a:rPr lang="en-US">
                <a:effectLst/>
                <a:latin typeface="Arial" charset="0"/>
                <a:ea typeface="ＭＳ Ｐゴシック" charset="0"/>
              </a:rPr>
              <a:t>Heavy</a:t>
            </a:r>
            <a:r>
              <a:rPr lang="ja-JP" altLang="en-US">
                <a:effectLst/>
                <a:latin typeface="Arial" charset="0"/>
                <a:ea typeface="ＭＳ Ｐゴシック" charset="0"/>
              </a:rPr>
              <a:t>”</a:t>
            </a:r>
            <a:r>
              <a:rPr lang="en-US">
                <a:effectLst/>
                <a:latin typeface="Arial" charset="0"/>
                <a:ea typeface="ＭＳ Ｐゴシック" charset="0"/>
              </a:rPr>
              <a:t> Geometry load is ~2MTris and rising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Pixel Processing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Small triangles hurt performance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2x2 pixel quads </a:t>
            </a:r>
            <a:r>
              <a:rPr lang="en-US" dirty="0">
                <a:effectLst/>
                <a:latin typeface="Arial" charset="0"/>
                <a:ea typeface="ＭＳ Ｐゴシック" charset="0"/>
                <a:sym typeface="Wingdings" charset="0"/>
              </a:rPr>
              <a:t> Waste at edge pixels</a:t>
            </a: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Respect the texture cache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Adjacent pixels should touch adjacent </a:t>
            </a:r>
            <a:r>
              <a:rPr lang="en-US" dirty="0" err="1">
                <a:effectLst/>
                <a:latin typeface="Arial" charset="0"/>
                <a:ea typeface="ＭＳ Ｐゴシック" charset="0"/>
              </a:rPr>
              <a:t>texels</a:t>
            </a: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Use the smallest possible texture format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Avoid dependent texture reads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Do work per vertex </a:t>
            </a:r>
          </a:p>
          <a:p>
            <a:pPr lvl="2" eaLnBrk="1" hangingPunct="1"/>
            <a:r>
              <a:rPr lang="en-US" dirty="0" smtClean="0">
                <a:effectLst/>
                <a:latin typeface="Arial" charset="0"/>
                <a:ea typeface="ＭＳ Ｐゴシック" charset="0"/>
              </a:rPr>
              <a:t>There</a:t>
            </a:r>
            <a:r>
              <a:rPr lang="en-US" dirty="0" smtClean="0">
                <a:latin typeface="Arial" charset="0"/>
                <a:ea typeface="ＭＳ Ｐゴシック" charset="0"/>
              </a:rPr>
              <a:t>’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s 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usually less of 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those (see small triangles)</a:t>
            </a:r>
            <a:endParaRPr lang="en-US" dirty="0"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Pixel Processing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HW is very good at Z culling</a:t>
            </a:r>
          </a:p>
          <a:p>
            <a:pPr lvl="2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Early Z, Hierarchical Z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If possible, submit geometry front to back</a:t>
            </a:r>
          </a:p>
          <a:p>
            <a:pPr lvl="1" eaLnBrk="1" hangingPunct="1"/>
            <a:r>
              <a:rPr lang="ja-JP" altLang="en-US">
                <a:effectLst/>
                <a:latin typeface="Arial" charset="0"/>
                <a:ea typeface="ＭＳ Ｐゴシック" charset="0"/>
              </a:rPr>
              <a:t>“</a:t>
            </a:r>
            <a:r>
              <a:rPr lang="en-US">
                <a:effectLst/>
                <a:latin typeface="Arial" charset="0"/>
                <a:ea typeface="ＭＳ Ｐゴシック" charset="0"/>
              </a:rPr>
              <a:t>Z Priming</a:t>
            </a:r>
            <a:r>
              <a:rPr lang="ja-JP" altLang="en-US">
                <a:effectLst/>
                <a:latin typeface="Arial" charset="0"/>
                <a:ea typeface="ＭＳ Ｐゴシック" charset="0"/>
              </a:rPr>
              <a:t>”</a:t>
            </a:r>
            <a:r>
              <a:rPr lang="en-US">
                <a:effectLst/>
                <a:latin typeface="Arial" charset="0"/>
                <a:ea typeface="ＭＳ Ｐゴシック" charset="0"/>
              </a:rPr>
              <a:t> is commonplace</a:t>
            </a:r>
          </a:p>
          <a:p>
            <a:pPr lvl="1" eaLnBrk="1" hangingPunct="1"/>
            <a:endParaRPr lang="en-US"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Blending/Backend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Turn off what </a:t>
            </a:r>
            <a:r>
              <a:rPr lang="en-US">
                <a:effectLst/>
                <a:latin typeface="Arial" charset="0"/>
                <a:ea typeface="ＭＳ Ｐゴシック" charset="0"/>
              </a:rPr>
              <a:t>you </a:t>
            </a:r>
            <a:r>
              <a:rPr lang="en-US" smtClean="0">
                <a:effectLst/>
                <a:latin typeface="Arial" charset="0"/>
                <a:ea typeface="ＭＳ Ｐゴシック" charset="0"/>
              </a:rPr>
              <a:t>don</a:t>
            </a:r>
            <a:r>
              <a:rPr lang="en-US" smtClean="0">
                <a:latin typeface="Arial" charset="0"/>
                <a:ea typeface="ＭＳ Ｐゴシック" charset="0"/>
              </a:rPr>
              <a:t>’</a:t>
            </a:r>
            <a:r>
              <a:rPr lang="en-US" smtClean="0">
                <a:effectLst/>
                <a:latin typeface="Arial" charset="0"/>
                <a:ea typeface="ＭＳ Ｐゴシック" charset="0"/>
              </a:rPr>
              <a:t>t 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need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Alpha blending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Color/Z writes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Minimize redundant passes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Multiple lights/textures in one pass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Use the smallest possible pixel format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Consider clip() in transparent regions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396240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Task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505200" y="396240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Task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181600" y="396240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Task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858000" y="396240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Task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505200" y="3195638"/>
            <a:ext cx="480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Distribute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5200" y="4714875"/>
            <a:ext cx="480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Merge</a:t>
            </a:r>
          </a:p>
        </p:txBody>
      </p:sp>
      <p:cxnSp>
        <p:nvCxnSpPr>
          <p:cNvPr id="15369" name="AutoShape 9"/>
          <p:cNvCxnSpPr>
            <a:cxnSpLocks noChangeShapeType="1"/>
            <a:endCxn id="15367" idx="0"/>
          </p:cNvCxnSpPr>
          <p:nvPr/>
        </p:nvCxnSpPr>
        <p:spPr bwMode="auto">
          <a:xfrm>
            <a:off x="5905500" y="2819400"/>
            <a:ext cx="0" cy="37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AutoShape 10"/>
          <p:cNvCxnSpPr>
            <a:cxnSpLocks noChangeShapeType="1"/>
            <a:stCxn id="15367" idx="2"/>
            <a:endCxn id="15365" idx="0"/>
          </p:cNvCxnSpPr>
          <p:nvPr/>
        </p:nvCxnSpPr>
        <p:spPr bwMode="auto">
          <a:xfrm>
            <a:off x="5905500" y="3662363"/>
            <a:ext cx="0" cy="300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1" name="AutoShape 11"/>
          <p:cNvCxnSpPr>
            <a:cxnSpLocks noChangeShapeType="1"/>
            <a:stCxn id="15365" idx="2"/>
            <a:endCxn id="15368" idx="0"/>
          </p:cNvCxnSpPr>
          <p:nvPr/>
        </p:nvCxnSpPr>
        <p:spPr bwMode="auto">
          <a:xfrm>
            <a:off x="5905500" y="4419600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2" name="AutoShape 12"/>
          <p:cNvCxnSpPr>
            <a:cxnSpLocks noChangeShapeType="1"/>
            <a:stCxn id="15368" idx="2"/>
          </p:cNvCxnSpPr>
          <p:nvPr/>
        </p:nvCxnSpPr>
        <p:spPr bwMode="auto">
          <a:xfrm>
            <a:off x="5905500" y="51816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3" name="AutoShape 13"/>
          <p:cNvCxnSpPr>
            <a:cxnSpLocks noChangeShapeType="1"/>
            <a:endCxn id="15363" idx="0"/>
          </p:cNvCxnSpPr>
          <p:nvPr/>
        </p:nvCxnSpPr>
        <p:spPr bwMode="auto">
          <a:xfrm>
            <a:off x="1409700" y="2819400"/>
            <a:ext cx="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4" name="AutoShape 14"/>
          <p:cNvCxnSpPr>
            <a:cxnSpLocks noChangeShapeType="1"/>
            <a:stCxn id="15363" idx="2"/>
          </p:cNvCxnSpPr>
          <p:nvPr/>
        </p:nvCxnSpPr>
        <p:spPr bwMode="auto">
          <a:xfrm>
            <a:off x="1409700" y="4419600"/>
            <a:ext cx="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AutoShape 15"/>
          <p:cNvCxnSpPr>
            <a:cxnSpLocks noChangeShapeType="1"/>
          </p:cNvCxnSpPr>
          <p:nvPr/>
        </p:nvCxnSpPr>
        <p:spPr bwMode="auto">
          <a:xfrm>
            <a:off x="4267200" y="3662363"/>
            <a:ext cx="0" cy="300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6" name="AutoShape 16"/>
          <p:cNvCxnSpPr>
            <a:cxnSpLocks noChangeShapeType="1"/>
          </p:cNvCxnSpPr>
          <p:nvPr/>
        </p:nvCxnSpPr>
        <p:spPr bwMode="auto">
          <a:xfrm>
            <a:off x="4267200" y="4419600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7" name="AutoShape 17"/>
          <p:cNvCxnSpPr>
            <a:cxnSpLocks noChangeShapeType="1"/>
          </p:cNvCxnSpPr>
          <p:nvPr/>
        </p:nvCxnSpPr>
        <p:spPr bwMode="auto">
          <a:xfrm>
            <a:off x="7543800" y="3662363"/>
            <a:ext cx="0" cy="300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8" name="AutoShape 18"/>
          <p:cNvCxnSpPr>
            <a:cxnSpLocks noChangeShapeType="1"/>
          </p:cNvCxnSpPr>
          <p:nvPr/>
        </p:nvCxnSpPr>
        <p:spPr bwMode="auto">
          <a:xfrm>
            <a:off x="7543800" y="4419600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2514600" y="3962400"/>
            <a:ext cx="533400" cy="457200"/>
          </a:xfrm>
          <a:prstGeom prst="rightArrow">
            <a:avLst>
              <a:gd name="adj1" fmla="val 50000"/>
              <a:gd name="adj2" fmla="val 489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Parallel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19400" y="34290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6388" name="AutoShape 4"/>
          <p:cNvCxnSpPr>
            <a:cxnSpLocks noChangeShapeType="1"/>
            <a:stCxn id="16387" idx="2"/>
            <a:endCxn id="16392" idx="0"/>
          </p:cNvCxnSpPr>
          <p:nvPr/>
        </p:nvCxnSpPr>
        <p:spPr bwMode="auto">
          <a:xfrm>
            <a:off x="3657600" y="3895725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9" name="AutoShape 5"/>
          <p:cNvCxnSpPr>
            <a:cxnSpLocks noChangeShapeType="1"/>
            <a:stCxn id="16390" idx="2"/>
            <a:endCxn id="16387" idx="0"/>
          </p:cNvCxnSpPr>
          <p:nvPr/>
        </p:nvCxnSpPr>
        <p:spPr bwMode="auto">
          <a:xfrm flipH="1">
            <a:off x="3657600" y="3286125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612775" y="2819400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Distribute objects </a:t>
            </a:r>
            <a:r>
              <a:rPr lang="en-US" i="1"/>
              <a:t>by screen tile</a:t>
            </a:r>
            <a:endParaRPr lang="en-US"/>
          </a:p>
        </p:txBody>
      </p:sp>
      <p:cxnSp>
        <p:nvCxnSpPr>
          <p:cNvPr id="16391" name="AutoShape 10"/>
          <p:cNvCxnSpPr>
            <a:cxnSpLocks noChangeShapeType="1"/>
            <a:endCxn id="16390" idx="0"/>
          </p:cNvCxnSpPr>
          <p:nvPr/>
        </p:nvCxnSpPr>
        <p:spPr bwMode="auto">
          <a:xfrm>
            <a:off x="3659188" y="2667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2" name="Text Box 29"/>
          <p:cNvSpPr txBox="1">
            <a:spLocks noChangeArrowheads="1"/>
          </p:cNvSpPr>
          <p:nvPr/>
        </p:nvSpPr>
        <p:spPr bwMode="auto">
          <a:xfrm>
            <a:off x="2820988" y="40290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6393" name="Text Box 30"/>
          <p:cNvSpPr txBox="1">
            <a:spLocks noChangeArrowheads="1"/>
          </p:cNvSpPr>
          <p:nvPr/>
        </p:nvSpPr>
        <p:spPr bwMode="auto">
          <a:xfrm>
            <a:off x="2819400" y="46386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6394" name="AutoShape 31"/>
          <p:cNvCxnSpPr>
            <a:cxnSpLocks noChangeShapeType="1"/>
            <a:stCxn id="16392" idx="2"/>
            <a:endCxn id="16393" idx="0"/>
          </p:cNvCxnSpPr>
          <p:nvPr/>
        </p:nvCxnSpPr>
        <p:spPr bwMode="auto">
          <a:xfrm flipH="1">
            <a:off x="3657600" y="4495800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5" name="AutoShape 33"/>
          <p:cNvCxnSpPr>
            <a:cxnSpLocks noChangeShapeType="1"/>
            <a:endCxn id="16392" idx="0"/>
          </p:cNvCxnSpPr>
          <p:nvPr/>
        </p:nvCxnSpPr>
        <p:spPr bwMode="auto">
          <a:xfrm>
            <a:off x="3659188" y="3962400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6" name="AutoShape 39"/>
          <p:cNvSpPr>
            <a:spLocks/>
          </p:cNvSpPr>
          <p:nvPr/>
        </p:nvSpPr>
        <p:spPr bwMode="auto">
          <a:xfrm>
            <a:off x="6858000" y="34290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7" name="Text Box 40"/>
          <p:cNvSpPr txBox="1">
            <a:spLocks noChangeArrowheads="1"/>
          </p:cNvSpPr>
          <p:nvPr/>
        </p:nvSpPr>
        <p:spPr bwMode="auto">
          <a:xfrm>
            <a:off x="7162800" y="3886200"/>
            <a:ext cx="1817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Some pixels</a:t>
            </a:r>
          </a:p>
          <a:p>
            <a:r>
              <a:rPr lang="en-US"/>
              <a:t>Some objects</a:t>
            </a:r>
          </a:p>
        </p:txBody>
      </p:sp>
      <p:sp>
        <p:nvSpPr>
          <p:cNvPr id="16398" name="Text Box 43"/>
          <p:cNvSpPr txBox="1">
            <a:spLocks noChangeArrowheads="1"/>
          </p:cNvSpPr>
          <p:nvPr/>
        </p:nvSpPr>
        <p:spPr bwMode="auto">
          <a:xfrm>
            <a:off x="5029200" y="34290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6399" name="AutoShape 44"/>
          <p:cNvCxnSpPr>
            <a:cxnSpLocks noChangeShapeType="1"/>
            <a:stCxn id="16398" idx="2"/>
            <a:endCxn id="16401" idx="0"/>
          </p:cNvCxnSpPr>
          <p:nvPr/>
        </p:nvCxnSpPr>
        <p:spPr bwMode="auto">
          <a:xfrm>
            <a:off x="5867400" y="3895725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0" name="AutoShape 45"/>
          <p:cNvCxnSpPr>
            <a:cxnSpLocks noChangeShapeType="1"/>
            <a:endCxn id="16398" idx="0"/>
          </p:cNvCxnSpPr>
          <p:nvPr/>
        </p:nvCxnSpPr>
        <p:spPr bwMode="auto">
          <a:xfrm flipH="1">
            <a:off x="5867400" y="3286125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1" name="Text Box 46"/>
          <p:cNvSpPr txBox="1">
            <a:spLocks noChangeArrowheads="1"/>
          </p:cNvSpPr>
          <p:nvPr/>
        </p:nvSpPr>
        <p:spPr bwMode="auto">
          <a:xfrm>
            <a:off x="5030788" y="40290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6402" name="Text Box 47"/>
          <p:cNvSpPr txBox="1">
            <a:spLocks noChangeArrowheads="1"/>
          </p:cNvSpPr>
          <p:nvPr/>
        </p:nvSpPr>
        <p:spPr bwMode="auto">
          <a:xfrm>
            <a:off x="5029200" y="46386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6403" name="AutoShape 48"/>
          <p:cNvCxnSpPr>
            <a:cxnSpLocks noChangeShapeType="1"/>
            <a:stCxn id="16401" idx="2"/>
            <a:endCxn id="16402" idx="0"/>
          </p:cNvCxnSpPr>
          <p:nvPr/>
        </p:nvCxnSpPr>
        <p:spPr bwMode="auto">
          <a:xfrm flipH="1">
            <a:off x="5867400" y="4495800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4" name="AutoShape 49"/>
          <p:cNvCxnSpPr>
            <a:cxnSpLocks noChangeShapeType="1"/>
            <a:endCxn id="16401" idx="0"/>
          </p:cNvCxnSpPr>
          <p:nvPr/>
        </p:nvCxnSpPr>
        <p:spPr bwMode="auto">
          <a:xfrm>
            <a:off x="5868988" y="3962400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5" name="Text Box 50"/>
          <p:cNvSpPr txBox="1">
            <a:spLocks noChangeArrowheads="1"/>
          </p:cNvSpPr>
          <p:nvPr/>
        </p:nvSpPr>
        <p:spPr bwMode="auto">
          <a:xfrm>
            <a:off x="612775" y="34290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6406" name="AutoShape 51"/>
          <p:cNvCxnSpPr>
            <a:cxnSpLocks noChangeShapeType="1"/>
            <a:stCxn id="16405" idx="2"/>
            <a:endCxn id="16408" idx="0"/>
          </p:cNvCxnSpPr>
          <p:nvPr/>
        </p:nvCxnSpPr>
        <p:spPr bwMode="auto">
          <a:xfrm>
            <a:off x="1450975" y="3895725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7" name="AutoShape 52"/>
          <p:cNvCxnSpPr>
            <a:cxnSpLocks noChangeShapeType="1"/>
            <a:endCxn id="16405" idx="0"/>
          </p:cNvCxnSpPr>
          <p:nvPr/>
        </p:nvCxnSpPr>
        <p:spPr bwMode="auto">
          <a:xfrm flipH="1">
            <a:off x="1450975" y="3286125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8" name="Text Box 53"/>
          <p:cNvSpPr txBox="1">
            <a:spLocks noChangeArrowheads="1"/>
          </p:cNvSpPr>
          <p:nvPr/>
        </p:nvSpPr>
        <p:spPr bwMode="auto">
          <a:xfrm>
            <a:off x="614363" y="40290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6409" name="Text Box 54"/>
          <p:cNvSpPr txBox="1">
            <a:spLocks noChangeArrowheads="1"/>
          </p:cNvSpPr>
          <p:nvPr/>
        </p:nvSpPr>
        <p:spPr bwMode="auto">
          <a:xfrm>
            <a:off x="612775" y="46386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6410" name="AutoShape 55"/>
          <p:cNvCxnSpPr>
            <a:cxnSpLocks noChangeShapeType="1"/>
            <a:stCxn id="16408" idx="2"/>
            <a:endCxn id="16409" idx="0"/>
          </p:cNvCxnSpPr>
          <p:nvPr/>
        </p:nvCxnSpPr>
        <p:spPr bwMode="auto">
          <a:xfrm flipH="1">
            <a:off x="1450975" y="4495800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1" name="AutoShape 56"/>
          <p:cNvCxnSpPr>
            <a:cxnSpLocks noChangeShapeType="1"/>
            <a:endCxn id="16408" idx="0"/>
          </p:cNvCxnSpPr>
          <p:nvPr/>
        </p:nvCxnSpPr>
        <p:spPr bwMode="auto">
          <a:xfrm>
            <a:off x="1452563" y="3962400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2" name="AutoShape 57"/>
          <p:cNvCxnSpPr>
            <a:cxnSpLocks noChangeShapeType="1"/>
            <a:stCxn id="16409" idx="2"/>
          </p:cNvCxnSpPr>
          <p:nvPr/>
        </p:nvCxnSpPr>
        <p:spPr bwMode="auto">
          <a:xfrm rot="16200000" flipH="1">
            <a:off x="2344738" y="4211637"/>
            <a:ext cx="419100" cy="2206625"/>
          </a:xfrm>
          <a:prstGeom prst="curvedConnector3">
            <a:avLst>
              <a:gd name="adj1" fmla="val 4545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3" name="AutoShape 58"/>
          <p:cNvCxnSpPr>
            <a:cxnSpLocks noChangeShapeType="1"/>
            <a:stCxn id="16393" idx="2"/>
          </p:cNvCxnSpPr>
          <p:nvPr/>
        </p:nvCxnSpPr>
        <p:spPr bwMode="auto">
          <a:xfrm rot="5400000">
            <a:off x="3448050" y="5314950"/>
            <a:ext cx="419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4" name="AutoShape 59"/>
          <p:cNvCxnSpPr>
            <a:cxnSpLocks noChangeShapeType="1"/>
            <a:stCxn id="16402" idx="2"/>
          </p:cNvCxnSpPr>
          <p:nvPr/>
        </p:nvCxnSpPr>
        <p:spPr bwMode="auto">
          <a:xfrm rot="5400000">
            <a:off x="4552950" y="4210050"/>
            <a:ext cx="419100" cy="2209800"/>
          </a:xfrm>
          <a:prstGeom prst="curvedConnector3">
            <a:avLst>
              <a:gd name="adj1" fmla="val 4545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Cloud 34"/>
          <p:cNvSpPr/>
          <p:nvPr/>
        </p:nvSpPr>
        <p:spPr bwMode="auto">
          <a:xfrm>
            <a:off x="2438400" y="205740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Objects</a:t>
            </a:r>
          </a:p>
        </p:txBody>
      </p:sp>
      <p:sp>
        <p:nvSpPr>
          <p:cNvPr id="36" name="Cloud 35"/>
          <p:cNvSpPr/>
          <p:nvPr/>
        </p:nvSpPr>
        <p:spPr bwMode="auto">
          <a:xfrm>
            <a:off x="2439988" y="552450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 First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819400" y="33528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7412" name="AutoShape 6"/>
          <p:cNvCxnSpPr>
            <a:cxnSpLocks noChangeShapeType="1"/>
            <a:stCxn id="17411" idx="2"/>
            <a:endCxn id="17416" idx="0"/>
          </p:cNvCxnSpPr>
          <p:nvPr/>
        </p:nvCxnSpPr>
        <p:spPr bwMode="auto">
          <a:xfrm>
            <a:off x="3657600" y="3819525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AutoShape 8"/>
          <p:cNvCxnSpPr>
            <a:cxnSpLocks noChangeShapeType="1"/>
            <a:stCxn id="17414" idx="2"/>
            <a:endCxn id="17411" idx="0"/>
          </p:cNvCxnSpPr>
          <p:nvPr/>
        </p:nvCxnSpPr>
        <p:spPr bwMode="auto">
          <a:xfrm flipH="1">
            <a:off x="3657600" y="3286125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612775" y="2819400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Distribute objects or vertices</a:t>
            </a:r>
          </a:p>
        </p:txBody>
      </p:sp>
      <p:cxnSp>
        <p:nvCxnSpPr>
          <p:cNvPr id="17415" name="AutoShape 13"/>
          <p:cNvCxnSpPr>
            <a:cxnSpLocks noChangeShapeType="1"/>
            <a:endCxn id="17414" idx="0"/>
          </p:cNvCxnSpPr>
          <p:nvPr/>
        </p:nvCxnSpPr>
        <p:spPr bwMode="auto">
          <a:xfrm>
            <a:off x="3659188" y="2667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6" name="Text Box 30"/>
          <p:cNvSpPr txBox="1">
            <a:spLocks noChangeArrowheads="1"/>
          </p:cNvSpPr>
          <p:nvPr/>
        </p:nvSpPr>
        <p:spPr bwMode="auto">
          <a:xfrm>
            <a:off x="612775" y="3886200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Merge &amp; Redistribute by screen location</a:t>
            </a:r>
          </a:p>
        </p:txBody>
      </p:sp>
      <p:sp>
        <p:nvSpPr>
          <p:cNvPr id="17417" name="Text Box 32"/>
          <p:cNvSpPr txBox="1">
            <a:spLocks noChangeArrowheads="1"/>
          </p:cNvSpPr>
          <p:nvPr/>
        </p:nvSpPr>
        <p:spPr bwMode="auto">
          <a:xfrm>
            <a:off x="5029200" y="33528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7418" name="AutoShape 33"/>
          <p:cNvCxnSpPr>
            <a:cxnSpLocks noChangeShapeType="1"/>
            <a:stCxn id="17417" idx="2"/>
          </p:cNvCxnSpPr>
          <p:nvPr/>
        </p:nvCxnSpPr>
        <p:spPr bwMode="auto">
          <a:xfrm>
            <a:off x="5867400" y="3819525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AutoShape 34"/>
          <p:cNvCxnSpPr>
            <a:cxnSpLocks noChangeShapeType="1"/>
            <a:endCxn id="17417" idx="0"/>
          </p:cNvCxnSpPr>
          <p:nvPr/>
        </p:nvCxnSpPr>
        <p:spPr bwMode="auto">
          <a:xfrm flipH="1">
            <a:off x="5867400" y="3286125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0" name="Text Box 35"/>
          <p:cNvSpPr txBox="1">
            <a:spLocks noChangeArrowheads="1"/>
          </p:cNvSpPr>
          <p:nvPr/>
        </p:nvSpPr>
        <p:spPr bwMode="auto">
          <a:xfrm>
            <a:off x="612775" y="33528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7421" name="AutoShape 36"/>
          <p:cNvCxnSpPr>
            <a:cxnSpLocks noChangeShapeType="1"/>
            <a:stCxn id="17420" idx="2"/>
          </p:cNvCxnSpPr>
          <p:nvPr/>
        </p:nvCxnSpPr>
        <p:spPr bwMode="auto">
          <a:xfrm>
            <a:off x="1450975" y="3819525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AutoShape 37"/>
          <p:cNvCxnSpPr>
            <a:cxnSpLocks noChangeShapeType="1"/>
            <a:endCxn id="17420" idx="0"/>
          </p:cNvCxnSpPr>
          <p:nvPr/>
        </p:nvCxnSpPr>
        <p:spPr bwMode="auto">
          <a:xfrm flipH="1">
            <a:off x="1450975" y="3286125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3" name="Text Box 38"/>
          <p:cNvSpPr txBox="1">
            <a:spLocks noChangeArrowheads="1"/>
          </p:cNvSpPr>
          <p:nvPr/>
        </p:nvSpPr>
        <p:spPr bwMode="auto">
          <a:xfrm>
            <a:off x="5340350" y="4419600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7424" name="Text Box 39"/>
          <p:cNvSpPr txBox="1">
            <a:spLocks noChangeArrowheads="1"/>
          </p:cNvSpPr>
          <p:nvPr/>
        </p:nvSpPr>
        <p:spPr bwMode="auto">
          <a:xfrm>
            <a:off x="5338763" y="4953000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7425" name="AutoShape 40"/>
          <p:cNvCxnSpPr>
            <a:cxnSpLocks noChangeShapeType="1"/>
            <a:stCxn id="17423" idx="2"/>
            <a:endCxn id="17424" idx="0"/>
          </p:cNvCxnSpPr>
          <p:nvPr/>
        </p:nvCxnSpPr>
        <p:spPr bwMode="auto">
          <a:xfrm flipH="1">
            <a:off x="6021388" y="4886325"/>
            <a:ext cx="1587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6" name="AutoShape 42"/>
          <p:cNvCxnSpPr>
            <a:cxnSpLocks noChangeShapeType="1"/>
            <a:endCxn id="17423" idx="0"/>
          </p:cNvCxnSpPr>
          <p:nvPr/>
        </p:nvCxnSpPr>
        <p:spPr bwMode="auto">
          <a:xfrm>
            <a:off x="6022975" y="43529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7" name="Text Box 43"/>
          <p:cNvSpPr txBox="1">
            <a:spLocks noChangeArrowheads="1"/>
          </p:cNvSpPr>
          <p:nvPr/>
        </p:nvSpPr>
        <p:spPr bwMode="auto">
          <a:xfrm>
            <a:off x="614363" y="4419600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7428" name="Text Box 44"/>
          <p:cNvSpPr txBox="1">
            <a:spLocks noChangeArrowheads="1"/>
          </p:cNvSpPr>
          <p:nvPr/>
        </p:nvSpPr>
        <p:spPr bwMode="auto">
          <a:xfrm>
            <a:off x="612775" y="4953000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7429" name="AutoShape 45"/>
          <p:cNvCxnSpPr>
            <a:cxnSpLocks noChangeShapeType="1"/>
            <a:stCxn id="17427" idx="2"/>
            <a:endCxn id="17428" idx="0"/>
          </p:cNvCxnSpPr>
          <p:nvPr/>
        </p:nvCxnSpPr>
        <p:spPr bwMode="auto">
          <a:xfrm flipH="1">
            <a:off x="1295400" y="4886325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0" name="AutoShape 47"/>
          <p:cNvCxnSpPr>
            <a:cxnSpLocks noChangeShapeType="1"/>
            <a:endCxn id="17427" idx="0"/>
          </p:cNvCxnSpPr>
          <p:nvPr/>
        </p:nvCxnSpPr>
        <p:spPr bwMode="auto">
          <a:xfrm>
            <a:off x="1296988" y="43529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1" name="Text Box 48"/>
          <p:cNvSpPr txBox="1">
            <a:spLocks noChangeArrowheads="1"/>
          </p:cNvSpPr>
          <p:nvPr/>
        </p:nvSpPr>
        <p:spPr bwMode="auto">
          <a:xfrm>
            <a:off x="3735388" y="4419600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7432" name="Text Box 49"/>
          <p:cNvSpPr txBox="1">
            <a:spLocks noChangeArrowheads="1"/>
          </p:cNvSpPr>
          <p:nvPr/>
        </p:nvSpPr>
        <p:spPr bwMode="auto">
          <a:xfrm>
            <a:off x="3733800" y="4953000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7433" name="AutoShape 50"/>
          <p:cNvCxnSpPr>
            <a:cxnSpLocks noChangeShapeType="1"/>
            <a:stCxn id="17431" idx="2"/>
            <a:endCxn id="17432" idx="0"/>
          </p:cNvCxnSpPr>
          <p:nvPr/>
        </p:nvCxnSpPr>
        <p:spPr bwMode="auto">
          <a:xfrm flipH="1">
            <a:off x="4416425" y="4886325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4" name="AutoShape 52"/>
          <p:cNvCxnSpPr>
            <a:cxnSpLocks noChangeShapeType="1"/>
            <a:endCxn id="17431" idx="0"/>
          </p:cNvCxnSpPr>
          <p:nvPr/>
        </p:nvCxnSpPr>
        <p:spPr bwMode="auto">
          <a:xfrm>
            <a:off x="4418013" y="43529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5" name="Text Box 53"/>
          <p:cNvSpPr txBox="1">
            <a:spLocks noChangeArrowheads="1"/>
          </p:cNvSpPr>
          <p:nvPr/>
        </p:nvSpPr>
        <p:spPr bwMode="auto">
          <a:xfrm>
            <a:off x="2138363" y="4419600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7436" name="Text Box 54"/>
          <p:cNvSpPr txBox="1">
            <a:spLocks noChangeArrowheads="1"/>
          </p:cNvSpPr>
          <p:nvPr/>
        </p:nvSpPr>
        <p:spPr bwMode="auto">
          <a:xfrm>
            <a:off x="2136775" y="4953000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7437" name="AutoShape 55"/>
          <p:cNvCxnSpPr>
            <a:cxnSpLocks noChangeShapeType="1"/>
            <a:stCxn id="17435" idx="2"/>
            <a:endCxn id="17436" idx="0"/>
          </p:cNvCxnSpPr>
          <p:nvPr/>
        </p:nvCxnSpPr>
        <p:spPr bwMode="auto">
          <a:xfrm flipH="1">
            <a:off x="2819400" y="4886325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8" name="AutoShape 57"/>
          <p:cNvCxnSpPr>
            <a:cxnSpLocks noChangeShapeType="1"/>
            <a:endCxn id="17435" idx="0"/>
          </p:cNvCxnSpPr>
          <p:nvPr/>
        </p:nvCxnSpPr>
        <p:spPr bwMode="auto">
          <a:xfrm>
            <a:off x="2820988" y="43529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9" name="AutoShape 58"/>
          <p:cNvSpPr>
            <a:spLocks/>
          </p:cNvSpPr>
          <p:nvPr/>
        </p:nvSpPr>
        <p:spPr bwMode="auto">
          <a:xfrm>
            <a:off x="6858000" y="4419600"/>
            <a:ext cx="304800" cy="1000125"/>
          </a:xfrm>
          <a:prstGeom prst="rightBrace">
            <a:avLst>
              <a:gd name="adj1" fmla="val 273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40" name="Text Box 59"/>
          <p:cNvSpPr txBox="1">
            <a:spLocks noChangeArrowheads="1"/>
          </p:cNvSpPr>
          <p:nvPr/>
        </p:nvSpPr>
        <p:spPr bwMode="auto">
          <a:xfrm>
            <a:off x="7162800" y="4471988"/>
            <a:ext cx="1817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Some pixels</a:t>
            </a:r>
          </a:p>
          <a:p>
            <a:r>
              <a:rPr lang="en-US"/>
              <a:t>Some objects</a:t>
            </a:r>
          </a:p>
        </p:txBody>
      </p:sp>
      <p:sp>
        <p:nvSpPr>
          <p:cNvPr id="17441" name="AutoShape 60"/>
          <p:cNvSpPr>
            <a:spLocks/>
          </p:cNvSpPr>
          <p:nvPr/>
        </p:nvSpPr>
        <p:spPr bwMode="auto">
          <a:xfrm>
            <a:off x="6858000" y="3352800"/>
            <a:ext cx="304800" cy="466725"/>
          </a:xfrm>
          <a:prstGeom prst="rightBrace">
            <a:avLst>
              <a:gd name="adj1" fmla="val 127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42" name="Text Box 61"/>
          <p:cNvSpPr txBox="1">
            <a:spLocks noChangeArrowheads="1"/>
          </p:cNvSpPr>
          <p:nvPr/>
        </p:nvSpPr>
        <p:spPr bwMode="auto">
          <a:xfrm>
            <a:off x="7162800" y="3371850"/>
            <a:ext cx="181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Some objects</a:t>
            </a:r>
          </a:p>
        </p:txBody>
      </p:sp>
      <p:cxnSp>
        <p:nvCxnSpPr>
          <p:cNvPr id="17443" name="AutoShape 62"/>
          <p:cNvCxnSpPr>
            <a:cxnSpLocks noChangeShapeType="1"/>
            <a:stCxn id="17428" idx="2"/>
          </p:cNvCxnSpPr>
          <p:nvPr/>
        </p:nvCxnSpPr>
        <p:spPr bwMode="auto">
          <a:xfrm rot="16200000" flipH="1">
            <a:off x="2233612" y="4481513"/>
            <a:ext cx="485775" cy="2362200"/>
          </a:xfrm>
          <a:prstGeom prst="curvedConnector3">
            <a:avLst>
              <a:gd name="adj1" fmla="val 4607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4" name="AutoShape 63"/>
          <p:cNvCxnSpPr>
            <a:cxnSpLocks noChangeShapeType="1"/>
            <a:stCxn id="17436" idx="2"/>
          </p:cNvCxnSpPr>
          <p:nvPr/>
        </p:nvCxnSpPr>
        <p:spPr bwMode="auto">
          <a:xfrm rot="16200000" flipH="1">
            <a:off x="2995612" y="5243513"/>
            <a:ext cx="485775" cy="838200"/>
          </a:xfrm>
          <a:prstGeom prst="curvedConnector3">
            <a:avLst>
              <a:gd name="adj1" fmla="val 4607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5" name="AutoShape 64"/>
          <p:cNvCxnSpPr>
            <a:cxnSpLocks noChangeShapeType="1"/>
            <a:stCxn id="17432" idx="2"/>
          </p:cNvCxnSpPr>
          <p:nvPr/>
        </p:nvCxnSpPr>
        <p:spPr bwMode="auto">
          <a:xfrm rot="5400000">
            <a:off x="3794125" y="5283200"/>
            <a:ext cx="485775" cy="758825"/>
          </a:xfrm>
          <a:prstGeom prst="curvedConnector3">
            <a:avLst>
              <a:gd name="adj1" fmla="val 4607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6" name="AutoShape 65"/>
          <p:cNvCxnSpPr>
            <a:cxnSpLocks noChangeShapeType="1"/>
            <a:stCxn id="17424" idx="2"/>
          </p:cNvCxnSpPr>
          <p:nvPr/>
        </p:nvCxnSpPr>
        <p:spPr bwMode="auto">
          <a:xfrm rot="5400000">
            <a:off x="4596606" y="4480719"/>
            <a:ext cx="485775" cy="2363788"/>
          </a:xfrm>
          <a:prstGeom prst="curvedConnector3">
            <a:avLst>
              <a:gd name="adj1" fmla="val 4607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Cloud 42"/>
          <p:cNvSpPr/>
          <p:nvPr/>
        </p:nvSpPr>
        <p:spPr bwMode="auto">
          <a:xfrm>
            <a:off x="2438400" y="205740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Objects</a:t>
            </a:r>
          </a:p>
        </p:txBody>
      </p:sp>
      <p:sp>
        <p:nvSpPr>
          <p:cNvPr id="44" name="Cloud 43"/>
          <p:cNvSpPr/>
          <p:nvPr/>
        </p:nvSpPr>
        <p:spPr bwMode="auto">
          <a:xfrm>
            <a:off x="2439988" y="590550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 Middle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3"/>
          <p:cNvGrpSpPr>
            <a:grpSpLocks/>
          </p:cNvGrpSpPr>
          <p:nvPr/>
        </p:nvGrpSpPr>
        <p:grpSpPr bwMode="auto">
          <a:xfrm>
            <a:off x="685800" y="2895600"/>
            <a:ext cx="3048000" cy="2438400"/>
            <a:chOff x="432" y="1680"/>
            <a:chExt cx="1920" cy="1536"/>
          </a:xfrm>
        </p:grpSpPr>
        <p:grpSp>
          <p:nvGrpSpPr>
            <p:cNvPr id="50210" name="Group 22"/>
            <p:cNvGrpSpPr>
              <a:grpSpLocks/>
            </p:cNvGrpSpPr>
            <p:nvPr/>
          </p:nvGrpSpPr>
          <p:grpSpPr bwMode="auto">
            <a:xfrm>
              <a:off x="432" y="1680"/>
              <a:ext cx="384" cy="384"/>
              <a:chOff x="432" y="1680"/>
              <a:chExt cx="384" cy="384"/>
            </a:xfrm>
          </p:grpSpPr>
          <p:sp>
            <p:nvSpPr>
              <p:cNvPr id="50534" name="Rectangle 5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5" name="Rectangle 7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6" name="Rectangle 8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7" name="Rectangle 9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8" name="Rectangle 10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9" name="Rectangle 11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0" name="Rectangle 12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1" name="Rectangle 13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2" name="Rectangle 14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3" name="Rectangle 15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4" name="Rectangle 16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5" name="Rectangle 17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6" name="Rectangle 18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7" name="Rectangle 19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8" name="Rectangle 20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9" name="Rectangle 2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1" name="Group 23"/>
            <p:cNvGrpSpPr>
              <a:grpSpLocks/>
            </p:cNvGrpSpPr>
            <p:nvPr/>
          </p:nvGrpSpPr>
          <p:grpSpPr bwMode="auto">
            <a:xfrm>
              <a:off x="816" y="1680"/>
              <a:ext cx="384" cy="384"/>
              <a:chOff x="432" y="1680"/>
              <a:chExt cx="384" cy="384"/>
            </a:xfrm>
          </p:grpSpPr>
          <p:sp>
            <p:nvSpPr>
              <p:cNvPr id="50518" name="Rectangle 24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9" name="Rectangle 25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0" name="Rectangle 26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1" name="Rectangle 27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2" name="Rectangle 28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3" name="Rectangle 29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4" name="Rectangle 30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5" name="Rectangle 31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6" name="Rectangle 32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7" name="Rectangle 33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8" name="Rectangle 34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9" name="Rectangle 35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0" name="Rectangle 36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1" name="Rectangle 37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2" name="Rectangle 38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3" name="Rectangle 39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2" name="Group 40"/>
            <p:cNvGrpSpPr>
              <a:grpSpLocks/>
            </p:cNvGrpSpPr>
            <p:nvPr/>
          </p:nvGrpSpPr>
          <p:grpSpPr bwMode="auto">
            <a:xfrm>
              <a:off x="1200" y="1680"/>
              <a:ext cx="384" cy="384"/>
              <a:chOff x="432" y="1680"/>
              <a:chExt cx="384" cy="384"/>
            </a:xfrm>
          </p:grpSpPr>
          <p:sp>
            <p:nvSpPr>
              <p:cNvPr id="50502" name="Rectangle 41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3" name="Rectangle 42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4" name="Rectangle 43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5" name="Rectangle 44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6" name="Rectangle 45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7" name="Rectangle 46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8" name="Rectangle 47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9" name="Rectangle 48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0" name="Rectangle 49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1" name="Rectangle 50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2" name="Rectangle 51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3" name="Rectangle 52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4" name="Rectangle 53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5" name="Rectangle 54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6" name="Rectangle 55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7" name="Rectangle 56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3" name="Group 57"/>
            <p:cNvGrpSpPr>
              <a:grpSpLocks/>
            </p:cNvGrpSpPr>
            <p:nvPr/>
          </p:nvGrpSpPr>
          <p:grpSpPr bwMode="auto">
            <a:xfrm>
              <a:off x="1584" y="1680"/>
              <a:ext cx="384" cy="384"/>
              <a:chOff x="432" y="1680"/>
              <a:chExt cx="384" cy="384"/>
            </a:xfrm>
          </p:grpSpPr>
          <p:sp>
            <p:nvSpPr>
              <p:cNvPr id="50486" name="Rectangle 58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7" name="Rectangle 59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8" name="Rectangle 60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9" name="Rectangle 61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0" name="Rectangle 62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1" name="Rectangle 63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2" name="Rectangle 64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3" name="Rectangle 65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4" name="Rectangle 66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5" name="Rectangle 67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6" name="Rectangle 68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7" name="Rectangle 69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8" name="Rectangle 70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9" name="Rectangle 71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0" name="Rectangle 72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1" name="Rectangle 73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4" name="Group 74"/>
            <p:cNvGrpSpPr>
              <a:grpSpLocks/>
            </p:cNvGrpSpPr>
            <p:nvPr/>
          </p:nvGrpSpPr>
          <p:grpSpPr bwMode="auto">
            <a:xfrm>
              <a:off x="1968" y="1680"/>
              <a:ext cx="384" cy="384"/>
              <a:chOff x="432" y="1680"/>
              <a:chExt cx="384" cy="384"/>
            </a:xfrm>
          </p:grpSpPr>
          <p:sp>
            <p:nvSpPr>
              <p:cNvPr id="50470" name="Rectangle 75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1" name="Rectangle 76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2" name="Rectangle 77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3" name="Rectangle 78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4" name="Rectangle 79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5" name="Rectangle 80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6" name="Rectangle 81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7" name="Rectangle 82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8" name="Rectangle 83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9" name="Rectangle 84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0" name="Rectangle 85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1" name="Rectangle 86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2" name="Rectangle 87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3" name="Rectangle 88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4" name="Rectangle 89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5" name="Rectangle 90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5" name="Group 91"/>
            <p:cNvGrpSpPr>
              <a:grpSpLocks/>
            </p:cNvGrpSpPr>
            <p:nvPr/>
          </p:nvGrpSpPr>
          <p:grpSpPr bwMode="auto">
            <a:xfrm>
              <a:off x="432" y="2064"/>
              <a:ext cx="384" cy="384"/>
              <a:chOff x="432" y="1680"/>
              <a:chExt cx="384" cy="384"/>
            </a:xfrm>
          </p:grpSpPr>
          <p:sp>
            <p:nvSpPr>
              <p:cNvPr id="50454" name="Rectangle 92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5" name="Rectangle 93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6" name="Rectangle 94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7" name="Rectangle 95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8" name="Rectangle 96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9" name="Rectangle 97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0" name="Rectangle 98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1" name="Rectangle 99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2" name="Rectangle 100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3" name="Rectangle 101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4" name="Rectangle 102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5" name="Rectangle 103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6" name="Rectangle 104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7" name="Rectangle 105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8" name="Rectangle 106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9" name="Rectangle 107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6" name="Group 108"/>
            <p:cNvGrpSpPr>
              <a:grpSpLocks/>
            </p:cNvGrpSpPr>
            <p:nvPr/>
          </p:nvGrpSpPr>
          <p:grpSpPr bwMode="auto">
            <a:xfrm>
              <a:off x="816" y="2064"/>
              <a:ext cx="384" cy="384"/>
              <a:chOff x="432" y="1680"/>
              <a:chExt cx="384" cy="384"/>
            </a:xfrm>
          </p:grpSpPr>
          <p:sp>
            <p:nvSpPr>
              <p:cNvPr id="50438" name="Rectangle 109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9" name="Rectangle 110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0" name="Rectangle 111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1" name="Rectangle 112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2" name="Rectangle 113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3" name="Rectangle 114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4" name="Rectangle 115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5" name="Rectangle 116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6" name="Rectangle 117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7" name="Rectangle 118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8" name="Rectangle 119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9" name="Rectangle 120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0" name="Rectangle 121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1" name="Rectangle 122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2" name="Rectangle 123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3" name="Rectangle 124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7" name="Group 125"/>
            <p:cNvGrpSpPr>
              <a:grpSpLocks/>
            </p:cNvGrpSpPr>
            <p:nvPr/>
          </p:nvGrpSpPr>
          <p:grpSpPr bwMode="auto">
            <a:xfrm>
              <a:off x="1200" y="2064"/>
              <a:ext cx="384" cy="384"/>
              <a:chOff x="432" y="1680"/>
              <a:chExt cx="384" cy="384"/>
            </a:xfrm>
          </p:grpSpPr>
          <p:sp>
            <p:nvSpPr>
              <p:cNvPr id="50422" name="Rectangle 126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3" name="Rectangle 127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4" name="Rectangle 128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5" name="Rectangle 129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6" name="Rectangle 130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7" name="Rectangle 131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8" name="Rectangle 132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9" name="Rectangle 133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0" name="Rectangle 134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1" name="Rectangle 135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2" name="Rectangle 136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3" name="Rectangle 137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4" name="Rectangle 138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5" name="Rectangle 139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6" name="Rectangle 140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7" name="Rectangle 14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8" name="Group 142"/>
            <p:cNvGrpSpPr>
              <a:grpSpLocks/>
            </p:cNvGrpSpPr>
            <p:nvPr/>
          </p:nvGrpSpPr>
          <p:grpSpPr bwMode="auto">
            <a:xfrm>
              <a:off x="1584" y="2064"/>
              <a:ext cx="384" cy="384"/>
              <a:chOff x="432" y="1680"/>
              <a:chExt cx="384" cy="384"/>
            </a:xfrm>
          </p:grpSpPr>
          <p:sp>
            <p:nvSpPr>
              <p:cNvPr id="50406" name="Rectangle 143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7" name="Rectangle 144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8" name="Rectangle 145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9" name="Rectangle 146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0" name="Rectangle 147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1" name="Rectangle 148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2" name="Rectangle 149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3" name="Rectangle 150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4" name="Rectangle 151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5" name="Rectangle 152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6" name="Rectangle 153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7" name="Rectangle 154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8" name="Rectangle 155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9" name="Rectangle 156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0" name="Rectangle 157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1" name="Rectangle 158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9" name="Group 159"/>
            <p:cNvGrpSpPr>
              <a:grpSpLocks/>
            </p:cNvGrpSpPr>
            <p:nvPr/>
          </p:nvGrpSpPr>
          <p:grpSpPr bwMode="auto">
            <a:xfrm>
              <a:off x="1968" y="2064"/>
              <a:ext cx="384" cy="384"/>
              <a:chOff x="432" y="1680"/>
              <a:chExt cx="384" cy="384"/>
            </a:xfrm>
          </p:grpSpPr>
          <p:sp>
            <p:nvSpPr>
              <p:cNvPr id="50390" name="Rectangle 160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1" name="Rectangle 161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2" name="Rectangle 162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3" name="Rectangle 163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4" name="Rectangle 164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5" name="Rectangle 165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6" name="Rectangle 166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7" name="Rectangle 167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8" name="Rectangle 168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9" name="Rectangle 169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0" name="Rectangle 170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1" name="Rectangle 171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2" name="Rectangle 172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3" name="Rectangle 173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4" name="Rectangle 174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5" name="Rectangle 175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0" name="Group 176"/>
            <p:cNvGrpSpPr>
              <a:grpSpLocks/>
            </p:cNvGrpSpPr>
            <p:nvPr/>
          </p:nvGrpSpPr>
          <p:grpSpPr bwMode="auto">
            <a:xfrm>
              <a:off x="432" y="2448"/>
              <a:ext cx="384" cy="384"/>
              <a:chOff x="432" y="1680"/>
              <a:chExt cx="384" cy="384"/>
            </a:xfrm>
          </p:grpSpPr>
          <p:sp>
            <p:nvSpPr>
              <p:cNvPr id="50374" name="Rectangle 177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5" name="Rectangle 178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6" name="Rectangle 179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7" name="Rectangle 180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8" name="Rectangle 181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9" name="Rectangle 182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0" name="Rectangle 183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1" name="Rectangle 184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2" name="Rectangle 185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3" name="Rectangle 186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4" name="Rectangle 187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5" name="Rectangle 188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6" name="Rectangle 189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7" name="Rectangle 190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8" name="Rectangle 191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9" name="Rectangle 192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1" name="Group 193"/>
            <p:cNvGrpSpPr>
              <a:grpSpLocks/>
            </p:cNvGrpSpPr>
            <p:nvPr/>
          </p:nvGrpSpPr>
          <p:grpSpPr bwMode="auto">
            <a:xfrm>
              <a:off x="816" y="2448"/>
              <a:ext cx="384" cy="384"/>
              <a:chOff x="432" y="1680"/>
              <a:chExt cx="384" cy="384"/>
            </a:xfrm>
          </p:grpSpPr>
          <p:sp>
            <p:nvSpPr>
              <p:cNvPr id="50358" name="Rectangle 194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9" name="Rectangle 195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0" name="Rectangle 196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1" name="Rectangle 197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2" name="Rectangle 198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3" name="Rectangle 199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4" name="Rectangle 200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5" name="Rectangle 201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6" name="Rectangle 202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7" name="Rectangle 203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8" name="Rectangle 204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9" name="Rectangle 205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0" name="Rectangle 206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1" name="Rectangle 207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2" name="Rectangle 208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3" name="Rectangle 209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2" name="Group 210"/>
            <p:cNvGrpSpPr>
              <a:grpSpLocks/>
            </p:cNvGrpSpPr>
            <p:nvPr/>
          </p:nvGrpSpPr>
          <p:grpSpPr bwMode="auto">
            <a:xfrm>
              <a:off x="1200" y="2448"/>
              <a:ext cx="384" cy="384"/>
              <a:chOff x="432" y="1680"/>
              <a:chExt cx="384" cy="384"/>
            </a:xfrm>
          </p:grpSpPr>
          <p:sp>
            <p:nvSpPr>
              <p:cNvPr id="50342" name="Rectangle 211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3" name="Rectangle 212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4" name="Rectangle 213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5" name="Rectangle 214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6" name="Rectangle 215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7" name="Rectangle 216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8" name="Rectangle 217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9" name="Rectangle 218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0" name="Rectangle 219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1" name="Rectangle 220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2" name="Rectangle 221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3" name="Rectangle 222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4" name="Rectangle 223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5" name="Rectangle 224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6" name="Rectangle 225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7" name="Rectangle 226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3" name="Group 227"/>
            <p:cNvGrpSpPr>
              <a:grpSpLocks/>
            </p:cNvGrpSpPr>
            <p:nvPr/>
          </p:nvGrpSpPr>
          <p:grpSpPr bwMode="auto">
            <a:xfrm>
              <a:off x="1584" y="2448"/>
              <a:ext cx="384" cy="384"/>
              <a:chOff x="432" y="1680"/>
              <a:chExt cx="384" cy="384"/>
            </a:xfrm>
          </p:grpSpPr>
          <p:sp>
            <p:nvSpPr>
              <p:cNvPr id="50326" name="Rectangle 228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7" name="Rectangle 229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8" name="Rectangle 230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9" name="Rectangle 231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0" name="Rectangle 232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1" name="Rectangle 233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2" name="Rectangle 234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3" name="Rectangle 235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4" name="Rectangle 236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5" name="Rectangle 237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6" name="Rectangle 238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7" name="Rectangle 239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8" name="Rectangle 240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9" name="Rectangle 241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0" name="Rectangle 242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1" name="Rectangle 243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4" name="Group 244"/>
            <p:cNvGrpSpPr>
              <a:grpSpLocks/>
            </p:cNvGrpSpPr>
            <p:nvPr/>
          </p:nvGrpSpPr>
          <p:grpSpPr bwMode="auto">
            <a:xfrm>
              <a:off x="1968" y="2448"/>
              <a:ext cx="384" cy="384"/>
              <a:chOff x="432" y="1680"/>
              <a:chExt cx="384" cy="384"/>
            </a:xfrm>
          </p:grpSpPr>
          <p:sp>
            <p:nvSpPr>
              <p:cNvPr id="50310" name="Rectangle 245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1" name="Rectangle 246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2" name="Rectangle 247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3" name="Rectangle 248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4" name="Rectangle 249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5" name="Rectangle 250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6" name="Rectangle 251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7" name="Rectangle 252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8" name="Rectangle 253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9" name="Rectangle 254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0" name="Rectangle 255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1" name="Rectangle 256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2" name="Rectangle 257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3" name="Rectangle 258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4" name="Rectangle 259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5" name="Rectangle 260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5" name="Group 261"/>
            <p:cNvGrpSpPr>
              <a:grpSpLocks/>
            </p:cNvGrpSpPr>
            <p:nvPr/>
          </p:nvGrpSpPr>
          <p:grpSpPr bwMode="auto">
            <a:xfrm>
              <a:off x="432" y="2832"/>
              <a:ext cx="384" cy="384"/>
              <a:chOff x="432" y="1680"/>
              <a:chExt cx="384" cy="384"/>
            </a:xfrm>
          </p:grpSpPr>
          <p:sp>
            <p:nvSpPr>
              <p:cNvPr id="50294" name="Rectangle 262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5" name="Rectangle 263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6" name="Rectangle 264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7" name="Rectangle 265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8" name="Rectangle 266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9" name="Rectangle 267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0" name="Rectangle 268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1" name="Rectangle 269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2" name="Rectangle 270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3" name="Rectangle 271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4" name="Rectangle 272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5" name="Rectangle 273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6" name="Rectangle 274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7" name="Rectangle 275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8" name="Rectangle 276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9" name="Rectangle 277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6" name="Group 278"/>
            <p:cNvGrpSpPr>
              <a:grpSpLocks/>
            </p:cNvGrpSpPr>
            <p:nvPr/>
          </p:nvGrpSpPr>
          <p:grpSpPr bwMode="auto">
            <a:xfrm>
              <a:off x="816" y="2832"/>
              <a:ext cx="384" cy="384"/>
              <a:chOff x="432" y="1680"/>
              <a:chExt cx="384" cy="384"/>
            </a:xfrm>
          </p:grpSpPr>
          <p:sp>
            <p:nvSpPr>
              <p:cNvPr id="50278" name="Rectangle 279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9" name="Rectangle 280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0" name="Rectangle 281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1" name="Rectangle 282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2" name="Rectangle 283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3" name="Rectangle 284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4" name="Rectangle 285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5" name="Rectangle 286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6" name="Rectangle 287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7" name="Rectangle 288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8" name="Rectangle 289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9" name="Rectangle 290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0" name="Rectangle 291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1" name="Rectangle 292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2" name="Rectangle 293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3" name="Rectangle 294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7" name="Group 295"/>
            <p:cNvGrpSpPr>
              <a:grpSpLocks/>
            </p:cNvGrpSpPr>
            <p:nvPr/>
          </p:nvGrpSpPr>
          <p:grpSpPr bwMode="auto">
            <a:xfrm>
              <a:off x="1200" y="2832"/>
              <a:ext cx="384" cy="384"/>
              <a:chOff x="432" y="1680"/>
              <a:chExt cx="384" cy="384"/>
            </a:xfrm>
          </p:grpSpPr>
          <p:sp>
            <p:nvSpPr>
              <p:cNvPr id="50262" name="Rectangle 296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3" name="Rectangle 297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4" name="Rectangle 298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5" name="Rectangle 299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6" name="Rectangle 300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7" name="Rectangle 301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8" name="Rectangle 302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9" name="Rectangle 303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0" name="Rectangle 304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1" name="Rectangle 305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2" name="Rectangle 306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3" name="Rectangle 307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4" name="Rectangle 308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5" name="Rectangle 309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6" name="Rectangle 310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7" name="Rectangle 31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8" name="Group 312"/>
            <p:cNvGrpSpPr>
              <a:grpSpLocks/>
            </p:cNvGrpSpPr>
            <p:nvPr/>
          </p:nvGrpSpPr>
          <p:grpSpPr bwMode="auto">
            <a:xfrm>
              <a:off x="1584" y="2832"/>
              <a:ext cx="384" cy="384"/>
              <a:chOff x="432" y="1680"/>
              <a:chExt cx="384" cy="384"/>
            </a:xfrm>
          </p:grpSpPr>
          <p:sp>
            <p:nvSpPr>
              <p:cNvPr id="50246" name="Rectangle 313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7" name="Rectangle 314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8" name="Rectangle 315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9" name="Rectangle 316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0" name="Rectangle 317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1" name="Rectangle 318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2" name="Rectangle 319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3" name="Rectangle 320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4" name="Rectangle 321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5" name="Rectangle 322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6" name="Rectangle 323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7" name="Rectangle 324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8" name="Rectangle 325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9" name="Rectangle 326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0" name="Rectangle 327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1" name="Rectangle 328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9" name="Group 329"/>
            <p:cNvGrpSpPr>
              <a:grpSpLocks/>
            </p:cNvGrpSpPr>
            <p:nvPr/>
          </p:nvGrpSpPr>
          <p:grpSpPr bwMode="auto">
            <a:xfrm>
              <a:off x="1968" y="2832"/>
              <a:ext cx="384" cy="384"/>
              <a:chOff x="432" y="1680"/>
              <a:chExt cx="384" cy="384"/>
            </a:xfrm>
          </p:grpSpPr>
          <p:sp>
            <p:nvSpPr>
              <p:cNvPr id="50230" name="Rectangle 330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1" name="Rectangle 331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2" name="Rectangle 332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3" name="Rectangle 333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4" name="Rectangle 334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5" name="Rectangle 335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6" name="Rectangle 336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7" name="Rectangle 337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8" name="Rectangle 338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9" name="Rectangle 339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0" name="Rectangle 340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1" name="Rectangle 341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2" name="Rectangle 342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3" name="Rectangle 343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4" name="Rectangle 344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5" name="Rectangle 345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grpSp>
        <p:nvGrpSpPr>
          <p:cNvPr id="23" name="Group 1624"/>
          <p:cNvGrpSpPr>
            <a:grpSpLocks/>
          </p:cNvGrpSpPr>
          <p:nvPr/>
        </p:nvGrpSpPr>
        <p:grpSpPr bwMode="auto">
          <a:xfrm>
            <a:off x="5029200" y="2895600"/>
            <a:ext cx="3048000" cy="2438400"/>
            <a:chOff x="3168" y="1152"/>
            <a:chExt cx="1920" cy="1536"/>
          </a:xfrm>
        </p:grpSpPr>
        <p:grpSp>
          <p:nvGrpSpPr>
            <p:cNvPr id="19137" name="Group 720"/>
            <p:cNvGrpSpPr>
              <a:grpSpLocks/>
            </p:cNvGrpSpPr>
            <p:nvPr/>
          </p:nvGrpSpPr>
          <p:grpSpPr bwMode="auto">
            <a:xfrm>
              <a:off x="3168" y="1152"/>
              <a:ext cx="480" cy="384"/>
              <a:chOff x="2976" y="1680"/>
              <a:chExt cx="480" cy="384"/>
            </a:xfrm>
          </p:grpSpPr>
          <p:sp>
            <p:nvSpPr>
              <p:cNvPr id="50190" name="Rectangle 34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1" name="Rectangle 347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2" name="Rectangle 34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3" name="Rectangle 34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4" name="Rectangle 350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5" name="Rectangle 351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6" name="Rectangle 352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7" name="Rectangle 353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8" name="Rectangle 354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9" name="Rectangle 355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0" name="Rectangle 356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1" name="Rectangle 357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2" name="Rectangle 35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3" name="Rectangle 35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4" name="Rectangle 36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5" name="Rectangle 361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6" name="Rectangle 362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7" name="Rectangle 363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8" name="Rectangle 364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9" name="Rectangle 365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38" name="Group 721"/>
            <p:cNvGrpSpPr>
              <a:grpSpLocks/>
            </p:cNvGrpSpPr>
            <p:nvPr/>
          </p:nvGrpSpPr>
          <p:grpSpPr bwMode="auto">
            <a:xfrm>
              <a:off x="3648" y="1152"/>
              <a:ext cx="480" cy="384"/>
              <a:chOff x="2976" y="1680"/>
              <a:chExt cx="480" cy="384"/>
            </a:xfrm>
          </p:grpSpPr>
          <p:sp>
            <p:nvSpPr>
              <p:cNvPr id="19450" name="Rectangle 722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1" name="Rectangle 723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2" name="Rectangle 724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3" name="Rectangle 725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4" name="Rectangle 726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5" name="Rectangle 727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6" name="Rectangle 728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7" name="Rectangle 729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8" name="Rectangle 730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9" name="Rectangle 731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0" name="Rectangle 732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1" name="Rectangle 733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2" name="Rectangle 734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3" name="Rectangle 735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4" name="Rectangle 736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5" name="Rectangle 737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6" name="Rectangle 738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7" name="Rectangle 739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8" name="Rectangle 740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9" name="Rectangle 741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39" name="Group 742"/>
            <p:cNvGrpSpPr>
              <a:grpSpLocks/>
            </p:cNvGrpSpPr>
            <p:nvPr/>
          </p:nvGrpSpPr>
          <p:grpSpPr bwMode="auto">
            <a:xfrm>
              <a:off x="4128" y="1152"/>
              <a:ext cx="480" cy="384"/>
              <a:chOff x="2976" y="1680"/>
              <a:chExt cx="480" cy="384"/>
            </a:xfrm>
          </p:grpSpPr>
          <p:sp>
            <p:nvSpPr>
              <p:cNvPr id="19430" name="Rectangle 743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1" name="Rectangle 744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2" name="Rectangle 745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3" name="Rectangle 746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4" name="Rectangle 747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5" name="Rectangle 748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6" name="Rectangle 749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7" name="Rectangle 750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8" name="Rectangle 751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9" name="Rectangle 752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0" name="Rectangle 753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1" name="Rectangle 754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2" name="Rectangle 755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3" name="Rectangle 756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4" name="Rectangle 757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5" name="Rectangle 758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6" name="Rectangle 759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7" name="Rectangle 760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8" name="Rectangle 761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9" name="Rectangle 762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0" name="Group 763"/>
            <p:cNvGrpSpPr>
              <a:grpSpLocks/>
            </p:cNvGrpSpPr>
            <p:nvPr/>
          </p:nvGrpSpPr>
          <p:grpSpPr bwMode="auto">
            <a:xfrm>
              <a:off x="4608" y="1152"/>
              <a:ext cx="480" cy="384"/>
              <a:chOff x="2976" y="1680"/>
              <a:chExt cx="480" cy="384"/>
            </a:xfrm>
          </p:grpSpPr>
          <p:sp>
            <p:nvSpPr>
              <p:cNvPr id="19410" name="Rectangle 764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1" name="Rectangle 765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2" name="Rectangle 766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3" name="Rectangle 767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4" name="Rectangle 768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5" name="Rectangle 769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6" name="Rectangle 770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7" name="Rectangle 771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8" name="Rectangle 772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9" name="Rectangle 773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0" name="Rectangle 774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1" name="Rectangle 775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2" name="Rectangle 776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3" name="Rectangle 777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4" name="Rectangle 778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5" name="Rectangle 779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6" name="Rectangle 78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7" name="Rectangle 781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8" name="Rectangle 782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9" name="Rectangle 783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1" name="Group 784"/>
            <p:cNvGrpSpPr>
              <a:grpSpLocks/>
            </p:cNvGrpSpPr>
            <p:nvPr/>
          </p:nvGrpSpPr>
          <p:grpSpPr bwMode="auto">
            <a:xfrm>
              <a:off x="3168" y="1536"/>
              <a:ext cx="480" cy="384"/>
              <a:chOff x="2976" y="1680"/>
              <a:chExt cx="480" cy="384"/>
            </a:xfrm>
          </p:grpSpPr>
          <p:sp>
            <p:nvSpPr>
              <p:cNvPr id="19390" name="Rectangle 785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1" name="Rectangle 786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2" name="Rectangle 787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3" name="Rectangle 788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4" name="Rectangle 789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5" name="Rectangle 790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6" name="Rectangle 791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7" name="Rectangle 792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8" name="Rectangle 793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9" name="Rectangle 794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0" name="Rectangle 795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1" name="Rectangle 796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2" name="Rectangle 797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3" name="Rectangle 798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4" name="Rectangle 799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5" name="Rectangle 800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6" name="Rectangle 801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7" name="Rectangle 802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8" name="Rectangle 803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9" name="Rectangle 804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2" name="Group 805"/>
            <p:cNvGrpSpPr>
              <a:grpSpLocks/>
            </p:cNvGrpSpPr>
            <p:nvPr/>
          </p:nvGrpSpPr>
          <p:grpSpPr bwMode="auto">
            <a:xfrm>
              <a:off x="3648" y="1536"/>
              <a:ext cx="480" cy="384"/>
              <a:chOff x="2976" y="1680"/>
              <a:chExt cx="480" cy="384"/>
            </a:xfrm>
          </p:grpSpPr>
          <p:sp>
            <p:nvSpPr>
              <p:cNvPr id="19370" name="Rectangle 80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1" name="Rectangle 807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2" name="Rectangle 80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3" name="Rectangle 80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4" name="Rectangle 810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5" name="Rectangle 811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6" name="Rectangle 812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7" name="Rectangle 813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8" name="Rectangle 814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9" name="Rectangle 815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0" name="Rectangle 816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1" name="Rectangle 817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2" name="Rectangle 81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3" name="Rectangle 81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4" name="Rectangle 82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5" name="Rectangle 821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6" name="Rectangle 822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7" name="Rectangle 823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8" name="Rectangle 824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9" name="Rectangle 825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3" name="Group 826"/>
            <p:cNvGrpSpPr>
              <a:grpSpLocks/>
            </p:cNvGrpSpPr>
            <p:nvPr/>
          </p:nvGrpSpPr>
          <p:grpSpPr bwMode="auto">
            <a:xfrm>
              <a:off x="4128" y="1536"/>
              <a:ext cx="480" cy="384"/>
              <a:chOff x="2976" y="1680"/>
              <a:chExt cx="480" cy="384"/>
            </a:xfrm>
          </p:grpSpPr>
          <p:sp>
            <p:nvSpPr>
              <p:cNvPr id="19350" name="Rectangle 827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1" name="Rectangle 828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2" name="Rectangle 829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3" name="Rectangle 830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4" name="Rectangle 831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5" name="Rectangle 832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6" name="Rectangle 833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7" name="Rectangle 834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8" name="Rectangle 835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9" name="Rectangle 836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0" name="Rectangle 837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1" name="Rectangle 838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2" name="Rectangle 839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3" name="Rectangle 840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4" name="Rectangle 841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5" name="Rectangle 842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6" name="Rectangle 843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7" name="Rectangle 844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8" name="Rectangle 845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9" name="Rectangle 846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4" name="Group 847"/>
            <p:cNvGrpSpPr>
              <a:grpSpLocks/>
            </p:cNvGrpSpPr>
            <p:nvPr/>
          </p:nvGrpSpPr>
          <p:grpSpPr bwMode="auto">
            <a:xfrm>
              <a:off x="4608" y="1536"/>
              <a:ext cx="480" cy="384"/>
              <a:chOff x="2976" y="1680"/>
              <a:chExt cx="480" cy="384"/>
            </a:xfrm>
          </p:grpSpPr>
          <p:sp>
            <p:nvSpPr>
              <p:cNvPr id="19330" name="Rectangle 848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1" name="Rectangle 849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2" name="Rectangle 850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3" name="Rectangle 851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4" name="Rectangle 852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5" name="Rectangle 853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6" name="Rectangle 854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7" name="Rectangle 855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8" name="Rectangle 856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9" name="Rectangle 857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0" name="Rectangle 858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1" name="Rectangle 859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2" name="Rectangle 860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3" name="Rectangle 861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4" name="Rectangle 862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5" name="Rectangle 863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6" name="Rectangle 864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7" name="Rectangle 865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8" name="Rectangle 866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9" name="Rectangle 867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5" name="Group 868"/>
            <p:cNvGrpSpPr>
              <a:grpSpLocks/>
            </p:cNvGrpSpPr>
            <p:nvPr/>
          </p:nvGrpSpPr>
          <p:grpSpPr bwMode="auto">
            <a:xfrm>
              <a:off x="3168" y="1920"/>
              <a:ext cx="480" cy="384"/>
              <a:chOff x="2976" y="1680"/>
              <a:chExt cx="480" cy="384"/>
            </a:xfrm>
          </p:grpSpPr>
          <p:sp>
            <p:nvSpPr>
              <p:cNvPr id="19310" name="Rectangle 869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1" name="Rectangle 870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2" name="Rectangle 871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3" name="Rectangle 872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4" name="Rectangle 873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5" name="Rectangle 874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6" name="Rectangle 875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7" name="Rectangle 876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8" name="Rectangle 877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9" name="Rectangle 878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0" name="Rectangle 879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1" name="Rectangle 880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2" name="Rectangle 881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3" name="Rectangle 882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4" name="Rectangle 883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5" name="Rectangle 884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6" name="Rectangle 885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7" name="Rectangle 886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8" name="Rectangle 887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9" name="Rectangle 888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6" name="Group 889"/>
            <p:cNvGrpSpPr>
              <a:grpSpLocks/>
            </p:cNvGrpSpPr>
            <p:nvPr/>
          </p:nvGrpSpPr>
          <p:grpSpPr bwMode="auto">
            <a:xfrm>
              <a:off x="3648" y="1920"/>
              <a:ext cx="480" cy="384"/>
              <a:chOff x="2976" y="1680"/>
              <a:chExt cx="480" cy="384"/>
            </a:xfrm>
          </p:grpSpPr>
          <p:sp>
            <p:nvSpPr>
              <p:cNvPr id="19290" name="Rectangle 890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1" name="Rectangle 891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2" name="Rectangle 892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3" name="Rectangle 893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4" name="Rectangle 894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5" name="Rectangle 895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6" name="Rectangle 896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7" name="Rectangle 897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8" name="Rectangle 898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9" name="Rectangle 899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0" name="Rectangle 900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1" name="Rectangle 901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2" name="Rectangle 902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3" name="Rectangle 903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4" name="Rectangle 904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5" name="Rectangle 905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6" name="Rectangle 906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7" name="Rectangle 907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8" name="Rectangle 908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9" name="Rectangle 909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7" name="Group 910"/>
            <p:cNvGrpSpPr>
              <a:grpSpLocks/>
            </p:cNvGrpSpPr>
            <p:nvPr/>
          </p:nvGrpSpPr>
          <p:grpSpPr bwMode="auto">
            <a:xfrm>
              <a:off x="4128" y="1920"/>
              <a:ext cx="480" cy="384"/>
              <a:chOff x="2976" y="1680"/>
              <a:chExt cx="480" cy="384"/>
            </a:xfrm>
          </p:grpSpPr>
          <p:sp>
            <p:nvSpPr>
              <p:cNvPr id="19270" name="Rectangle 911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1" name="Rectangle 912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2" name="Rectangle 913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3" name="Rectangle 914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4" name="Rectangle 915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5" name="Rectangle 916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6" name="Rectangle 917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7" name="Rectangle 918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8" name="Rectangle 919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9" name="Rectangle 920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0" name="Rectangle 921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1" name="Rectangle 922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2" name="Rectangle 923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3" name="Rectangle 924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4" name="Rectangle 925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5" name="Rectangle 926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6" name="Rectangle 927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7" name="Rectangle 928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8" name="Rectangle 929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9" name="Rectangle 930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8" name="Group 931"/>
            <p:cNvGrpSpPr>
              <a:grpSpLocks/>
            </p:cNvGrpSpPr>
            <p:nvPr/>
          </p:nvGrpSpPr>
          <p:grpSpPr bwMode="auto">
            <a:xfrm>
              <a:off x="4608" y="1920"/>
              <a:ext cx="480" cy="384"/>
              <a:chOff x="2976" y="1680"/>
              <a:chExt cx="480" cy="384"/>
            </a:xfrm>
          </p:grpSpPr>
          <p:sp>
            <p:nvSpPr>
              <p:cNvPr id="19250" name="Rectangle 932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1" name="Rectangle 933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2" name="Rectangle 934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3" name="Rectangle 935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4" name="Rectangle 936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5" name="Rectangle 937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6" name="Rectangle 938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7" name="Rectangle 939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8" name="Rectangle 940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9" name="Rectangle 941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0" name="Rectangle 942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1" name="Rectangle 943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2" name="Rectangle 944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3" name="Rectangle 945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4" name="Rectangle 946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5" name="Rectangle 947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6" name="Rectangle 948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7" name="Rectangle 949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8" name="Rectangle 950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9" name="Rectangle 951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9" name="Group 952"/>
            <p:cNvGrpSpPr>
              <a:grpSpLocks/>
            </p:cNvGrpSpPr>
            <p:nvPr/>
          </p:nvGrpSpPr>
          <p:grpSpPr bwMode="auto">
            <a:xfrm>
              <a:off x="3168" y="2304"/>
              <a:ext cx="480" cy="384"/>
              <a:chOff x="2976" y="1680"/>
              <a:chExt cx="480" cy="384"/>
            </a:xfrm>
          </p:grpSpPr>
          <p:sp>
            <p:nvSpPr>
              <p:cNvPr id="19230" name="Rectangle 953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1" name="Rectangle 954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2" name="Rectangle 955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3" name="Rectangle 956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4" name="Rectangle 957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5" name="Rectangle 958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6" name="Rectangle 959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7" name="Rectangle 960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8" name="Rectangle 961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9" name="Rectangle 962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0" name="Rectangle 963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1" name="Rectangle 964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2" name="Rectangle 965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3" name="Rectangle 966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4" name="Rectangle 967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5" name="Rectangle 968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6" name="Rectangle 969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7" name="Rectangle 970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8" name="Rectangle 971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9" name="Rectangle 972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0" name="Group 973"/>
            <p:cNvGrpSpPr>
              <a:grpSpLocks/>
            </p:cNvGrpSpPr>
            <p:nvPr/>
          </p:nvGrpSpPr>
          <p:grpSpPr bwMode="auto">
            <a:xfrm>
              <a:off x="3648" y="2304"/>
              <a:ext cx="480" cy="384"/>
              <a:chOff x="2976" y="1680"/>
              <a:chExt cx="480" cy="384"/>
            </a:xfrm>
          </p:grpSpPr>
          <p:sp>
            <p:nvSpPr>
              <p:cNvPr id="19210" name="Rectangle 974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1" name="Rectangle 975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2" name="Rectangle 976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3" name="Rectangle 977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4" name="Rectangle 978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5" name="Rectangle 979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6" name="Rectangle 980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7" name="Rectangle 981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8" name="Rectangle 982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9" name="Rectangle 983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0" name="Rectangle 984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1" name="Rectangle 985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2" name="Rectangle 986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3" name="Rectangle 987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4" name="Rectangle 988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5" name="Rectangle 989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6" name="Rectangle 99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7" name="Rectangle 991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8" name="Rectangle 992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9" name="Rectangle 993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1" name="Group 994"/>
            <p:cNvGrpSpPr>
              <a:grpSpLocks/>
            </p:cNvGrpSpPr>
            <p:nvPr/>
          </p:nvGrpSpPr>
          <p:grpSpPr bwMode="auto">
            <a:xfrm>
              <a:off x="4128" y="2304"/>
              <a:ext cx="480" cy="384"/>
              <a:chOff x="2976" y="1680"/>
              <a:chExt cx="480" cy="384"/>
            </a:xfrm>
          </p:grpSpPr>
          <p:sp>
            <p:nvSpPr>
              <p:cNvPr id="19190" name="Rectangle 995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1" name="Rectangle 996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2" name="Rectangle 997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3" name="Rectangle 998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4" name="Rectangle 999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5" name="Rectangle 1000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6" name="Rectangle 1001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7" name="Rectangle 1002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8" name="Rectangle 1003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9" name="Rectangle 1004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0" name="Rectangle 1005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1" name="Rectangle 1006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2" name="Rectangle 1007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3" name="Rectangle 1008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4" name="Rectangle 1009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5" name="Rectangle 1010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6" name="Rectangle 1011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7" name="Rectangle 1012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8" name="Rectangle 1013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9" name="Rectangle 1014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2" name="Group 1015"/>
            <p:cNvGrpSpPr>
              <a:grpSpLocks/>
            </p:cNvGrpSpPr>
            <p:nvPr/>
          </p:nvGrpSpPr>
          <p:grpSpPr bwMode="auto">
            <a:xfrm>
              <a:off x="4608" y="2304"/>
              <a:ext cx="480" cy="384"/>
              <a:chOff x="2976" y="1680"/>
              <a:chExt cx="480" cy="384"/>
            </a:xfrm>
          </p:grpSpPr>
          <p:sp>
            <p:nvSpPr>
              <p:cNvPr id="19170" name="Rectangle 101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1" name="Rectangle 1017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2" name="Rectangle 101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3" name="Rectangle 101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4" name="Rectangle 1020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5" name="Rectangle 1021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6" name="Rectangle 1022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7" name="Rectangle 1023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8" name="Rectangle 1024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9" name="Rectangle 1025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0" name="Rectangle 1026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1" name="Rectangle 1027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2" name="Rectangle 102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3" name="Rectangle 102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4" name="Rectangle 103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5" name="Rectangle 1031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6" name="Rectangle 1032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7" name="Rectangle 1033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8" name="Rectangle 1034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9" name="Rectangle 1035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3" name="Group 1052"/>
            <p:cNvGrpSpPr>
              <a:grpSpLocks/>
            </p:cNvGrpSpPr>
            <p:nvPr/>
          </p:nvGrpSpPr>
          <p:grpSpPr bwMode="auto">
            <a:xfrm>
              <a:off x="3168" y="1152"/>
              <a:ext cx="1920" cy="1536"/>
              <a:chOff x="2976" y="1680"/>
              <a:chExt cx="1920" cy="1536"/>
            </a:xfrm>
          </p:grpSpPr>
          <p:sp>
            <p:nvSpPr>
              <p:cNvPr id="78860" name="Rectangle 103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1" name="Rectangle 1037"/>
              <p:cNvSpPr>
                <a:spLocks noChangeArrowheads="1"/>
              </p:cNvSpPr>
              <p:nvPr/>
            </p:nvSpPr>
            <p:spPr bwMode="auto">
              <a:xfrm>
                <a:off x="345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2" name="Rectangle 1038"/>
              <p:cNvSpPr>
                <a:spLocks noChangeArrowheads="1"/>
              </p:cNvSpPr>
              <p:nvPr/>
            </p:nvSpPr>
            <p:spPr bwMode="auto">
              <a:xfrm>
                <a:off x="393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3" name="Rectangle 1039"/>
              <p:cNvSpPr>
                <a:spLocks noChangeArrowheads="1"/>
              </p:cNvSpPr>
              <p:nvPr/>
            </p:nvSpPr>
            <p:spPr bwMode="auto">
              <a:xfrm>
                <a:off x="441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4" name="Rectangle 1040"/>
              <p:cNvSpPr>
                <a:spLocks noChangeArrowheads="1"/>
              </p:cNvSpPr>
              <p:nvPr/>
            </p:nvSpPr>
            <p:spPr bwMode="auto">
              <a:xfrm>
                <a:off x="297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5" name="Rectangle 1041"/>
              <p:cNvSpPr>
                <a:spLocks noChangeArrowheads="1"/>
              </p:cNvSpPr>
              <p:nvPr/>
            </p:nvSpPr>
            <p:spPr bwMode="auto">
              <a:xfrm>
                <a:off x="345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6" name="Rectangle 1042"/>
              <p:cNvSpPr>
                <a:spLocks noChangeArrowheads="1"/>
              </p:cNvSpPr>
              <p:nvPr/>
            </p:nvSpPr>
            <p:spPr bwMode="auto">
              <a:xfrm>
                <a:off x="393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7" name="Rectangle 1043"/>
              <p:cNvSpPr>
                <a:spLocks noChangeArrowheads="1"/>
              </p:cNvSpPr>
              <p:nvPr/>
            </p:nvSpPr>
            <p:spPr bwMode="auto">
              <a:xfrm>
                <a:off x="441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8" name="Rectangle 1044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9" name="Rectangle 1045"/>
              <p:cNvSpPr>
                <a:spLocks noChangeArrowheads="1"/>
              </p:cNvSpPr>
              <p:nvPr/>
            </p:nvSpPr>
            <p:spPr bwMode="auto">
              <a:xfrm>
                <a:off x="345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0" name="Rectangle 1046"/>
              <p:cNvSpPr>
                <a:spLocks noChangeArrowheads="1"/>
              </p:cNvSpPr>
              <p:nvPr/>
            </p:nvSpPr>
            <p:spPr bwMode="auto">
              <a:xfrm>
                <a:off x="393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1" name="Rectangle 1047"/>
              <p:cNvSpPr>
                <a:spLocks noChangeArrowheads="1"/>
              </p:cNvSpPr>
              <p:nvPr/>
            </p:nvSpPr>
            <p:spPr bwMode="auto">
              <a:xfrm>
                <a:off x="441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2" name="Rectangle 1048"/>
              <p:cNvSpPr>
                <a:spLocks noChangeArrowheads="1"/>
              </p:cNvSpPr>
              <p:nvPr/>
            </p:nvSpPr>
            <p:spPr bwMode="auto">
              <a:xfrm>
                <a:off x="297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3" name="Rectangle 1049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4" name="Rectangle 1050"/>
              <p:cNvSpPr>
                <a:spLocks noChangeArrowheads="1"/>
              </p:cNvSpPr>
              <p:nvPr/>
            </p:nvSpPr>
            <p:spPr bwMode="auto">
              <a:xfrm>
                <a:off x="393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5" name="Rectangle 1051"/>
              <p:cNvSpPr>
                <a:spLocks noChangeArrowheads="1"/>
              </p:cNvSpPr>
              <p:nvPr/>
            </p:nvSpPr>
            <p:spPr bwMode="auto">
              <a:xfrm>
                <a:off x="441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439" name="Text Box 1984"/>
          <p:cNvSpPr txBox="1">
            <a:spLocks noChangeArrowheads="1"/>
          </p:cNvSpPr>
          <p:nvPr/>
        </p:nvSpPr>
        <p:spPr bwMode="auto">
          <a:xfrm>
            <a:off x="1752600" y="3810000"/>
            <a:ext cx="914400" cy="609600"/>
          </a:xfrm>
          <a:prstGeom prst="rect">
            <a:avLst/>
          </a:prstGeom>
          <a:solidFill>
            <a:schemeClr val="accent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Tiled</a:t>
            </a:r>
          </a:p>
        </p:txBody>
      </p:sp>
      <p:sp>
        <p:nvSpPr>
          <p:cNvPr id="18440" name="Text Box 1985"/>
          <p:cNvSpPr txBox="1">
            <a:spLocks noChangeArrowheads="1"/>
          </p:cNvSpPr>
          <p:nvPr/>
        </p:nvSpPr>
        <p:spPr bwMode="auto">
          <a:xfrm>
            <a:off x="5791200" y="3810000"/>
            <a:ext cx="1524000" cy="609600"/>
          </a:xfrm>
          <a:prstGeom prst="rect">
            <a:avLst/>
          </a:prstGeom>
          <a:solidFill>
            <a:schemeClr val="accent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Interleaved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Subdivision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819400" y="35814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820988" y="41814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819400" y="47910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9462" name="AutoShape 6"/>
          <p:cNvCxnSpPr>
            <a:cxnSpLocks noChangeShapeType="1"/>
            <a:stCxn id="19459" idx="2"/>
            <a:endCxn id="19460" idx="0"/>
          </p:cNvCxnSpPr>
          <p:nvPr/>
        </p:nvCxnSpPr>
        <p:spPr bwMode="auto">
          <a:xfrm>
            <a:off x="3657600" y="4048125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3" name="AutoShape 7"/>
          <p:cNvCxnSpPr>
            <a:cxnSpLocks noChangeShapeType="1"/>
            <a:stCxn id="19460" idx="2"/>
            <a:endCxn id="19461" idx="0"/>
          </p:cNvCxnSpPr>
          <p:nvPr/>
        </p:nvCxnSpPr>
        <p:spPr bwMode="auto">
          <a:xfrm flipH="1">
            <a:off x="3657600" y="4648200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AutoShape 8"/>
          <p:cNvCxnSpPr>
            <a:cxnSpLocks noChangeShapeType="1"/>
            <a:stCxn id="19466" idx="2"/>
            <a:endCxn id="19459" idx="0"/>
          </p:cNvCxnSpPr>
          <p:nvPr/>
        </p:nvCxnSpPr>
        <p:spPr bwMode="auto">
          <a:xfrm flipH="1">
            <a:off x="3657600" y="3438525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5" name="AutoShape 9"/>
          <p:cNvCxnSpPr>
            <a:cxnSpLocks noChangeShapeType="1"/>
            <a:stCxn id="19468" idx="2"/>
          </p:cNvCxnSpPr>
          <p:nvPr/>
        </p:nvCxnSpPr>
        <p:spPr bwMode="auto">
          <a:xfrm flipH="1">
            <a:off x="3657600" y="5876925"/>
            <a:ext cx="1588" cy="257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612775" y="2971800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Distribute by object</a:t>
            </a:r>
          </a:p>
        </p:txBody>
      </p:sp>
      <p:cxnSp>
        <p:nvCxnSpPr>
          <p:cNvPr id="19467" name="AutoShape 15"/>
          <p:cNvCxnSpPr>
            <a:cxnSpLocks noChangeShapeType="1"/>
            <a:endCxn id="19466" idx="0"/>
          </p:cNvCxnSpPr>
          <p:nvPr/>
        </p:nvCxnSpPr>
        <p:spPr bwMode="auto">
          <a:xfrm>
            <a:off x="3659188" y="26670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8" name="Text Box 16"/>
          <p:cNvSpPr txBox="1">
            <a:spLocks noChangeArrowheads="1"/>
          </p:cNvSpPr>
          <p:nvPr/>
        </p:nvSpPr>
        <p:spPr bwMode="auto">
          <a:xfrm>
            <a:off x="612775" y="5410200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Z-merge</a:t>
            </a:r>
          </a:p>
        </p:txBody>
      </p:sp>
      <p:cxnSp>
        <p:nvCxnSpPr>
          <p:cNvPr id="19469" name="AutoShape 17"/>
          <p:cNvCxnSpPr>
            <a:cxnSpLocks noChangeShapeType="1"/>
            <a:stCxn id="19461" idx="2"/>
            <a:endCxn id="19468" idx="0"/>
          </p:cNvCxnSpPr>
          <p:nvPr/>
        </p:nvCxnSpPr>
        <p:spPr bwMode="auto">
          <a:xfrm>
            <a:off x="3657600" y="5257800"/>
            <a:ext cx="15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0" name="Text Box 18"/>
          <p:cNvSpPr txBox="1">
            <a:spLocks noChangeArrowheads="1"/>
          </p:cNvSpPr>
          <p:nvPr/>
        </p:nvSpPr>
        <p:spPr bwMode="auto">
          <a:xfrm>
            <a:off x="609600" y="35814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sp>
        <p:nvSpPr>
          <p:cNvPr id="19471" name="Text Box 19"/>
          <p:cNvSpPr txBox="1">
            <a:spLocks noChangeArrowheads="1"/>
          </p:cNvSpPr>
          <p:nvPr/>
        </p:nvSpPr>
        <p:spPr bwMode="auto">
          <a:xfrm>
            <a:off x="611188" y="41814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9472" name="Text Box 20"/>
          <p:cNvSpPr txBox="1">
            <a:spLocks noChangeArrowheads="1"/>
          </p:cNvSpPr>
          <p:nvPr/>
        </p:nvSpPr>
        <p:spPr bwMode="auto">
          <a:xfrm>
            <a:off x="609600" y="47910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9473" name="AutoShape 21"/>
          <p:cNvCxnSpPr>
            <a:cxnSpLocks noChangeShapeType="1"/>
            <a:stCxn id="19470" idx="2"/>
            <a:endCxn id="19471" idx="0"/>
          </p:cNvCxnSpPr>
          <p:nvPr/>
        </p:nvCxnSpPr>
        <p:spPr bwMode="auto">
          <a:xfrm>
            <a:off x="1447800" y="4048125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4" name="AutoShape 22"/>
          <p:cNvCxnSpPr>
            <a:cxnSpLocks noChangeShapeType="1"/>
            <a:stCxn id="19471" idx="2"/>
            <a:endCxn id="19472" idx="0"/>
          </p:cNvCxnSpPr>
          <p:nvPr/>
        </p:nvCxnSpPr>
        <p:spPr bwMode="auto">
          <a:xfrm flipH="1">
            <a:off x="1447800" y="4648200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5" name="AutoShape 23"/>
          <p:cNvCxnSpPr>
            <a:cxnSpLocks noChangeShapeType="1"/>
            <a:endCxn id="19470" idx="0"/>
          </p:cNvCxnSpPr>
          <p:nvPr/>
        </p:nvCxnSpPr>
        <p:spPr bwMode="auto">
          <a:xfrm flipH="1">
            <a:off x="1447800" y="3438525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6" name="AutoShape 24"/>
          <p:cNvCxnSpPr>
            <a:cxnSpLocks noChangeShapeType="1"/>
            <a:stCxn id="19472" idx="2"/>
          </p:cNvCxnSpPr>
          <p:nvPr/>
        </p:nvCxnSpPr>
        <p:spPr bwMode="auto">
          <a:xfrm>
            <a:off x="1447800" y="5257800"/>
            <a:ext cx="15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7" name="Text Box 25"/>
          <p:cNvSpPr txBox="1">
            <a:spLocks noChangeArrowheads="1"/>
          </p:cNvSpPr>
          <p:nvPr/>
        </p:nvSpPr>
        <p:spPr bwMode="auto">
          <a:xfrm>
            <a:off x="5027613" y="35814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sp>
        <p:nvSpPr>
          <p:cNvPr id="19478" name="Text Box 26"/>
          <p:cNvSpPr txBox="1">
            <a:spLocks noChangeArrowheads="1"/>
          </p:cNvSpPr>
          <p:nvPr/>
        </p:nvSpPr>
        <p:spPr bwMode="auto">
          <a:xfrm>
            <a:off x="5029200" y="41814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9479" name="Text Box 27"/>
          <p:cNvSpPr txBox="1">
            <a:spLocks noChangeArrowheads="1"/>
          </p:cNvSpPr>
          <p:nvPr/>
        </p:nvSpPr>
        <p:spPr bwMode="auto">
          <a:xfrm>
            <a:off x="5027613" y="47910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9480" name="AutoShape 28"/>
          <p:cNvCxnSpPr>
            <a:cxnSpLocks noChangeShapeType="1"/>
            <a:stCxn id="19477" idx="2"/>
            <a:endCxn id="19478" idx="0"/>
          </p:cNvCxnSpPr>
          <p:nvPr/>
        </p:nvCxnSpPr>
        <p:spPr bwMode="auto">
          <a:xfrm>
            <a:off x="5865813" y="4048125"/>
            <a:ext cx="1587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1" name="AutoShape 29"/>
          <p:cNvCxnSpPr>
            <a:cxnSpLocks noChangeShapeType="1"/>
            <a:stCxn id="19478" idx="2"/>
            <a:endCxn id="19479" idx="0"/>
          </p:cNvCxnSpPr>
          <p:nvPr/>
        </p:nvCxnSpPr>
        <p:spPr bwMode="auto">
          <a:xfrm flipH="1">
            <a:off x="5865813" y="4648200"/>
            <a:ext cx="1587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2" name="AutoShape 30"/>
          <p:cNvCxnSpPr>
            <a:cxnSpLocks noChangeShapeType="1"/>
            <a:endCxn id="19477" idx="0"/>
          </p:cNvCxnSpPr>
          <p:nvPr/>
        </p:nvCxnSpPr>
        <p:spPr bwMode="auto">
          <a:xfrm flipH="1">
            <a:off x="5865813" y="3438525"/>
            <a:ext cx="1587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3" name="AutoShape 31"/>
          <p:cNvCxnSpPr>
            <a:cxnSpLocks noChangeShapeType="1"/>
            <a:stCxn id="19479" idx="2"/>
          </p:cNvCxnSpPr>
          <p:nvPr/>
        </p:nvCxnSpPr>
        <p:spPr bwMode="auto">
          <a:xfrm>
            <a:off x="5865813" y="5257800"/>
            <a:ext cx="1587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4" name="AutoShape 32"/>
          <p:cNvSpPr>
            <a:spLocks/>
          </p:cNvSpPr>
          <p:nvPr/>
        </p:nvSpPr>
        <p:spPr bwMode="auto">
          <a:xfrm>
            <a:off x="6858000" y="35814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85" name="Text Box 33"/>
          <p:cNvSpPr txBox="1">
            <a:spLocks noChangeArrowheads="1"/>
          </p:cNvSpPr>
          <p:nvPr/>
        </p:nvSpPr>
        <p:spPr bwMode="auto">
          <a:xfrm>
            <a:off x="7162800" y="3978275"/>
            <a:ext cx="1817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Full Screen</a:t>
            </a:r>
          </a:p>
          <a:p>
            <a:r>
              <a:rPr lang="en-US"/>
              <a:t>Some objects</a:t>
            </a:r>
          </a:p>
        </p:txBody>
      </p:sp>
      <p:sp>
        <p:nvSpPr>
          <p:cNvPr id="34" name="Cloud 33"/>
          <p:cNvSpPr/>
          <p:nvPr/>
        </p:nvSpPr>
        <p:spPr bwMode="auto">
          <a:xfrm>
            <a:off x="2438400" y="205740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Objects</a:t>
            </a:r>
          </a:p>
        </p:txBody>
      </p:sp>
      <p:sp>
        <p:nvSpPr>
          <p:cNvPr id="35" name="Cloud 34"/>
          <p:cNvSpPr/>
          <p:nvPr/>
        </p:nvSpPr>
        <p:spPr bwMode="auto">
          <a:xfrm>
            <a:off x="2439988" y="613410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 Last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4000">
                <a:effectLst/>
                <a:latin typeface="Arial" charset="0"/>
                <a:ea typeface="ＭＳ Ｐゴシック" charset="0"/>
              </a:rPr>
              <a:t>Graphics Processing Unit (GPU)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Sort Middle(</a:t>
            </a:r>
            <a:r>
              <a:rPr lang="en-US" dirty="0" err="1">
                <a:effectLst/>
                <a:latin typeface="Arial" charset="0"/>
                <a:ea typeface="ＭＳ Ｐゴシック" charset="0"/>
              </a:rPr>
              <a:t>ish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)</a:t>
            </a:r>
          </a:p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Fixed-Function HW for clip/cull, raster, texturing, </a:t>
            </a:r>
            <a:r>
              <a:rPr lang="en-US" dirty="0" err="1">
                <a:effectLst/>
                <a:latin typeface="Arial" charset="0"/>
                <a:ea typeface="ＭＳ Ｐゴシック" charset="0"/>
              </a:rPr>
              <a:t>Ztest</a:t>
            </a: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Programmable stages</a:t>
            </a:r>
          </a:p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Commands in, pixels out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20484" name="Picture 7" descr="ANd9GcR0kF1NRV0LRB9YWf7EXNhEN5vL_7gPv2liJ3EtYXy33YefK_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ANd9GcRu8fmYa4XTLRj_6FPng3cdSK4x4Zea2dGMoysfXh5CvnR9od7E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62425"/>
            <a:ext cx="23717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2662</TotalTime>
  <Words>933</Words>
  <Application>Microsoft Macintosh PowerPoint</Application>
  <PresentationFormat>On-screen Show (4:3)</PresentationFormat>
  <Paragraphs>311</Paragraphs>
  <Slides>34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Document</vt:lpstr>
      <vt:lpstr>Graphics Hardware</vt:lpstr>
      <vt:lpstr>A Graphics Pipeline</vt:lpstr>
      <vt:lpstr>Computation and Bandwidth</vt:lpstr>
      <vt:lpstr>Data Parallel</vt:lpstr>
      <vt:lpstr>Sort First</vt:lpstr>
      <vt:lpstr>Sort Middle</vt:lpstr>
      <vt:lpstr>Screen Subdivision</vt:lpstr>
      <vt:lpstr>Sort Last</vt:lpstr>
      <vt:lpstr>Graphics Processing Unit (GPU)</vt:lpstr>
      <vt:lpstr>GPU Computation</vt:lpstr>
      <vt:lpstr>Architecture: Latency</vt:lpstr>
      <vt:lpstr>Architecture (MIMD vs SIMD)</vt:lpstr>
      <vt:lpstr>SIMD Branching</vt:lpstr>
      <vt:lpstr>SIMD Looping</vt:lpstr>
      <vt:lpstr>GPU graphics processing model</vt:lpstr>
      <vt:lpstr>NVIDIA GeForce 6</vt:lpstr>
      <vt:lpstr>GPU graphics processing model</vt:lpstr>
      <vt:lpstr>GPU graphics processing model</vt:lpstr>
      <vt:lpstr>AMD/ATI R600 Dispatch</vt:lpstr>
      <vt:lpstr>SIMD Units</vt:lpstr>
      <vt:lpstr>AMD/ATI R600</vt:lpstr>
      <vt:lpstr>Texture</vt:lpstr>
      <vt:lpstr>NVIDIA Kepler</vt:lpstr>
      <vt:lpstr>Kepler SMX</vt:lpstr>
      <vt:lpstr>GPU Performance Tips</vt:lpstr>
      <vt:lpstr>Graphics System Architecture</vt:lpstr>
      <vt:lpstr>GPU Performance Tips</vt:lpstr>
      <vt:lpstr>GPU Performance Tips</vt:lpstr>
      <vt:lpstr>GPU Performance Tips</vt:lpstr>
      <vt:lpstr>GPU Performance Tips</vt:lpstr>
      <vt:lpstr>GPU Performance Tips</vt:lpstr>
      <vt:lpstr>GPU Performance Tips</vt:lpstr>
      <vt:lpstr>GPU Performance Tips</vt:lpstr>
      <vt:lpstr>GPU Performance Tips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</dc:title>
  <dc:creator>Marc Olano</dc:creator>
  <cp:lastModifiedBy>Marc Olano</cp:lastModifiedBy>
  <cp:revision>83</cp:revision>
  <dcterms:created xsi:type="dcterms:W3CDTF">2010-10-26T17:04:37Z</dcterms:created>
  <dcterms:modified xsi:type="dcterms:W3CDTF">2014-05-19T19:51:02Z</dcterms:modified>
</cp:coreProperties>
</file>