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6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3" r:id="rId36"/>
    <p:sldId id="414" r:id="rId37"/>
    <p:sldId id="338" r:id="rId38"/>
    <p:sldId id="339" r:id="rId39"/>
    <p:sldId id="341" r:id="rId40"/>
    <p:sldId id="342" r:id="rId41"/>
    <p:sldId id="343" r:id="rId42"/>
    <p:sldId id="344" r:id="rId43"/>
    <p:sldId id="372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60" y="-224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handoutMaster" Target="handoutMasters/handout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EB8FE61-0D19-2147-B43B-D6E016CDF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45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E7B887D-3940-0743-B615-503F842C1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69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E94C11-C8E4-F142-B739-304A82EBCA7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905249-E921-C342-837D-38C03EA5BDE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539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C60FFF-BC4A-4C48-AC81-6C7BD022144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560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1FBB80-5002-404F-8F0D-1DD0E7699ED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338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1E203B-3C1D-5B4D-A182-BF5A2D970F9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359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79153F-DEB2-3A49-A621-AD0D04C2E3B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379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A72626-EEBA-FA42-970E-42742C6E3BC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6400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A050A6-CFCB-3347-B86F-F27ED6462AEB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420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74D561-12CE-0A48-AE36-BAFCC4B30023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6318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27AC86-3758-9A46-BDF7-3FD3A8B3937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6440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ED2661-3D00-2645-9ECD-26B2639F558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6461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F66392-7855-824E-A394-F3858078B1D9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409F05-9233-214E-93BB-F5D5F428F05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6481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293610-1E30-4841-BA9E-C9CC796B2E2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293610-1E30-4841-BA9E-C9CC796B2E2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6502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4A7D9A-A00D-A641-A3A6-A5A905D0C80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6522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A0AA9F-46CD-F842-A199-A9B524EFC5AF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6543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E029B6-88E8-9544-B941-6C05E2CB498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65638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EA614C-8C1A-2441-A5F7-4C8256407B2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6584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EC5153-1C23-424B-B1BA-98A99A531724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6604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7CBC0B-3E27-F847-8FC6-CC0C66843B10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6625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BD3914-0A8E-AC46-8FAB-C086C54EE78E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57446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461091-2520-4445-9439-7249FB8D46B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7CA03B-AABE-D440-83F0-E84AC82DD27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7651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764EC0-E220-134D-93E4-B3A01EA49716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5785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A3542A-DFBB-4046-9D6E-B791639B96A2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3B9A0B-2998-6E45-B216-0FFF71624C17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58265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FEFABA-B994-764C-8423-DD6370EE8F6A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5847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921087-3632-F14A-89EC-50DF0248DCC1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58675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8A4799-BB91-9D47-83FF-0B1B703BA0D7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58880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8CE106-D447-4F48-A10A-714AE7E35CB9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560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6C984DD-BA43-E44C-841E-8EB975648952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56217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F01685-5271-4441-8562-DCCFC815680A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5662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5C98B63-D5BF-C142-A47D-227991860268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4169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816427-AE81-5B42-BCAF-CD1361985C51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56832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0F2F7A-3A7A-F042-B3F8-106A4FF3AA4E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5703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05F462-61D9-E548-B0CA-0DFCEDF2C965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57241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085137-7D88-264E-86FA-AF967A150B20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62976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91EDC-43D9-4841-83CA-A24AE541A35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437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E595D3-C028-7446-BBFC-A9BD41B7EFF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45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57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729665-6F4D-EF43-BDA4-398B2BF5BC0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5478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670AD8-C363-2E45-AFC2-6AAA38CF71F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5498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626294-D924-9048-A752-A566AB99EFE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51938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29C48-82CF-DF4D-AFDE-7051E87F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34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52EEA-B291-DE44-8295-EB97B63CF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9C862-0EA6-5F48-B108-D35121BBE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54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827E5-C376-C342-9A9B-5EB82D850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2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34A77-3BAB-9C41-A9D6-5100FDFAC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8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4F17D-0BEB-C540-8C6C-FDA11B85A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6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89CFF-1DFB-5843-96C5-549C9D1E0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20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9DD19-3909-A44F-A53B-3FB85672C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5C1F6-FB77-1A46-813E-61AB2531F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5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DF0A8-98FF-4043-8A08-465B148A5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5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E8F0-4661-BB4C-B55B-74EFD6DDF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E9E4EE-3705-A741-BC32-B2FE7F5B8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3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3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3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3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4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4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47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4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Graphics Pipeline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Hidden Surface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Depth-sort: Order Ambiguity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6172200" cy="5105400"/>
          </a:xfrm>
        </p:spPr>
        <p:txBody>
          <a:bodyPr rtlCol="0">
            <a:normAutofit fontScale="92500"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>
                <a:latin typeface="Times New Roman" charset="0"/>
                <a:cs typeface="+mn-cs"/>
              </a:rPr>
              <a:t>Bounding rectangles in xy plane do not overlap	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>
                <a:latin typeface="Times New Roman" charset="0"/>
              </a:rPr>
              <a:t>Check overlap in x</a:t>
            </a:r>
          </a:p>
          <a:p>
            <a:pPr marL="1295400" lvl="2" indent="-3810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>
                <a:latin typeface="Times New Roman" charset="0"/>
              </a:rPr>
              <a:t>x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 baseline="-10000">
                <a:latin typeface="Times New Roman" charset="0"/>
              </a:rPr>
              <a:t>min</a:t>
            </a:r>
            <a:r>
              <a:rPr lang="en-US" altLang="ja-JP">
                <a:latin typeface="Times New Roman" charset="0"/>
              </a:rPr>
              <a:t> &gt; x</a:t>
            </a:r>
            <a:r>
              <a:rPr lang="en-US" altLang="ja-JP" baseline="-10000">
                <a:latin typeface="Times New Roman" charset="0"/>
              </a:rPr>
              <a:t>max</a:t>
            </a:r>
            <a:r>
              <a:rPr lang="en-US" altLang="ja-JP">
                <a:latin typeface="Times New Roman" charset="0"/>
              </a:rPr>
              <a:t> or x</a:t>
            </a:r>
            <a:r>
              <a:rPr lang="en-US" altLang="ja-JP" baseline="-10000">
                <a:latin typeface="Times New Roman" charset="0"/>
              </a:rPr>
              <a:t>min</a:t>
            </a:r>
            <a:r>
              <a:rPr lang="en-US" altLang="ja-JP">
                <a:latin typeface="Times New Roman" charset="0"/>
              </a:rPr>
              <a:t> &gt; x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 baseline="-10000">
                <a:latin typeface="Times New Roman" charset="0"/>
              </a:rPr>
              <a:t>max</a:t>
            </a:r>
            <a:r>
              <a:rPr lang="en-US" altLang="ja-JP">
                <a:latin typeface="Times New Roman" charset="0"/>
              </a:rPr>
              <a:t> -&gt; no overlap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>
                <a:latin typeface="Times New Roman" charset="0"/>
              </a:rPr>
              <a:t>Check overlap in y</a:t>
            </a:r>
          </a:p>
          <a:p>
            <a:pPr marL="1295400" lvl="2" indent="-3810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>
                <a:latin typeface="Times New Roman" charset="0"/>
              </a:rPr>
              <a:t>y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 baseline="-10000">
                <a:latin typeface="Times New Roman" charset="0"/>
              </a:rPr>
              <a:t>min</a:t>
            </a:r>
            <a:r>
              <a:rPr lang="en-US" altLang="ja-JP">
                <a:latin typeface="Times New Roman" charset="0"/>
              </a:rPr>
              <a:t> &gt; y</a:t>
            </a:r>
            <a:r>
              <a:rPr lang="en-US" altLang="ja-JP" baseline="-10000">
                <a:latin typeface="Times New Roman" charset="0"/>
              </a:rPr>
              <a:t>max</a:t>
            </a:r>
            <a:r>
              <a:rPr lang="en-US" altLang="ja-JP">
                <a:latin typeface="Times New Roman" charset="0"/>
              </a:rPr>
              <a:t> or y</a:t>
            </a:r>
            <a:r>
              <a:rPr lang="en-US" altLang="ja-JP" baseline="-10000">
                <a:latin typeface="Times New Roman" charset="0"/>
              </a:rPr>
              <a:t>min</a:t>
            </a:r>
            <a:r>
              <a:rPr lang="en-US" altLang="ja-JP">
                <a:latin typeface="Times New Roman" charset="0"/>
              </a:rPr>
              <a:t> &gt; y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 baseline="-10000">
                <a:latin typeface="Times New Roman" charset="0"/>
              </a:rPr>
              <a:t>max</a:t>
            </a:r>
            <a:r>
              <a:rPr lang="en-US" altLang="ja-JP">
                <a:latin typeface="Times New Roman" charset="0"/>
              </a:rPr>
              <a:t> -&gt; no overlap</a:t>
            </a:r>
          </a:p>
          <a:p>
            <a:pPr marL="1295400" lvl="2" indent="-381000" eaLnBrk="1" fontAlgn="auto" hangingPunct="1">
              <a:spcAft>
                <a:spcPts val="0"/>
              </a:spcAft>
              <a:buFontTx/>
              <a:buNone/>
              <a:defRPr/>
            </a:pPr>
            <a:endParaRPr lang="en-US">
              <a:latin typeface="Times New Roman" charset="0"/>
            </a:endParaRPr>
          </a:p>
          <a:p>
            <a:pPr marL="533400" indent="-5334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>
                <a:latin typeface="Times New Roman" charset="0"/>
                <a:cs typeface="+mn-cs"/>
              </a:rPr>
              <a:t>Surface S is completely behind S</a:t>
            </a:r>
            <a:r>
              <a:rPr lang="ja-JP" altLang="en-US">
                <a:latin typeface="Arial" charset="0"/>
                <a:cs typeface="+mn-cs"/>
              </a:rPr>
              <a:t>’</a:t>
            </a:r>
            <a:r>
              <a:rPr lang="en-US" altLang="ja-JP">
                <a:latin typeface="Times New Roman" charset="0"/>
                <a:cs typeface="+mn-cs"/>
              </a:rPr>
              <a:t> relative to viewing direction.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>
                <a:latin typeface="Times New Roman" charset="0"/>
              </a:rPr>
              <a:t>Substitute all vertices of S into plane equation for S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Times New Roman" charset="0"/>
              </a:rPr>
              <a:t>, if all are </a:t>
            </a:r>
            <a:r>
              <a:rPr lang="ja-JP" altLang="en-US">
                <a:latin typeface="Arial" charset="0"/>
              </a:rPr>
              <a:t>“</a:t>
            </a:r>
            <a:r>
              <a:rPr lang="en-US" altLang="ja-JP">
                <a:latin typeface="Times New Roman" charset="0"/>
              </a:rPr>
              <a:t>inside</a:t>
            </a:r>
            <a:r>
              <a:rPr lang="ja-JP" altLang="en-US">
                <a:latin typeface="Arial" charset="0"/>
              </a:rPr>
              <a:t>”</a:t>
            </a:r>
            <a:r>
              <a:rPr lang="en-US" altLang="ja-JP">
                <a:latin typeface="Times New Roman" charset="0"/>
              </a:rPr>
              <a:t> ( &lt; 0), then there is no ambiguity</a:t>
            </a:r>
            <a:endParaRPr lang="en-US">
              <a:latin typeface="Times New Roman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2057400"/>
            <a:ext cx="2160973" cy="1752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4267199"/>
            <a:ext cx="2057400" cy="13917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Depth-sort: Order Ambiguity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6172200" cy="5105400"/>
          </a:xfrm>
        </p:spPr>
        <p:txBody>
          <a:bodyPr/>
          <a:lstStyle/>
          <a:p>
            <a:pPr marL="533400" indent="-533400" eaLnBrk="1" hangingPunct="1">
              <a:buFont typeface="Arial" charset="0"/>
              <a:buNone/>
            </a:pPr>
            <a:r>
              <a:rPr lang="en-US">
                <a:latin typeface="Calibri" charset="0"/>
              </a:rPr>
              <a:t>3.	Surface S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 is completely in front S relative to viewing direction.	</a:t>
            </a:r>
          </a:p>
          <a:p>
            <a:pPr marL="914400" lvl="1" indent="-457200" eaLnBrk="1" hangingPunct="1">
              <a:buFont typeface="Arial" charset="0"/>
              <a:buChar char="•"/>
            </a:pPr>
            <a:r>
              <a:rPr lang="en-US">
                <a:latin typeface="Calibri" charset="0"/>
              </a:rPr>
              <a:t>Substitute all vertices of S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 into plane equation for S, if all are </a:t>
            </a:r>
            <a:r>
              <a:rPr lang="ja-JP" altLang="en-US">
                <a:latin typeface="Arial" charset="0"/>
              </a:rPr>
              <a:t>“</a:t>
            </a:r>
            <a:r>
              <a:rPr lang="en-US" altLang="ja-JP">
                <a:latin typeface="Calibri" charset="0"/>
              </a:rPr>
              <a:t>outside</a:t>
            </a:r>
            <a:r>
              <a:rPr lang="ja-JP" altLang="en-US">
                <a:latin typeface="Arial" charset="0"/>
              </a:rPr>
              <a:t>”</a:t>
            </a:r>
            <a:r>
              <a:rPr lang="en-US" altLang="ja-JP">
                <a:latin typeface="Calibri" charset="0"/>
              </a:rPr>
              <a:t> ( &gt;0), then there is no ambiguity</a:t>
            </a:r>
            <a:endParaRPr lang="en-US">
              <a:latin typeface="Calibri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1856" y="3810000"/>
            <a:ext cx="3195244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Binary Space Partitioning</a:t>
            </a:r>
            <a:endParaRPr lang="en-US" dirty="0">
              <a:latin typeface="Calibri" charset="0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rcRect l="-17474" r="-1747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2457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Building a BSP Tree</a:t>
            </a:r>
          </a:p>
        </p:txBody>
      </p:sp>
      <p:sp>
        <p:nvSpPr>
          <p:cNvPr id="1064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Use pgon 3 as root, split on its plane</a:t>
            </a:r>
          </a:p>
          <a:p>
            <a:pPr eaLnBrk="1" hangingPunct="1"/>
            <a:r>
              <a:rPr lang="en-US">
                <a:latin typeface="Calibri" charset="0"/>
              </a:rPr>
              <a:t>Pgon 5 split into 5a and 5b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6600" y="2616200"/>
            <a:ext cx="5867400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480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Building a BSP Tree</a:t>
            </a:r>
          </a:p>
        </p:txBody>
      </p:sp>
      <p:sp>
        <p:nvSpPr>
          <p:cNvPr id="1085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Split left subtree at pgon 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9700" y="2197100"/>
            <a:ext cx="6477000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06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Building a BSP Tree</a:t>
            </a:r>
          </a:p>
        </p:txBody>
      </p:sp>
      <p:sp>
        <p:nvSpPr>
          <p:cNvPr id="1105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Split right subtree at pgon 4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7400" y="2095500"/>
            <a:ext cx="70866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82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Building a BSP Tree</a:t>
            </a:r>
          </a:p>
        </p:txBody>
      </p:sp>
      <p:sp>
        <p:nvSpPr>
          <p:cNvPr id="1126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Alternate tree if splits are made at 5, 4, 3, 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00" y="2146300"/>
            <a:ext cx="68580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594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BSP Tree: Building the Tree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153400" cy="51054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BSPTree MakeBSP ( Polygon list 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if ( list is empty ) return null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else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   root = some polygon ; remove it from the list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   backlist = frontlist = null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   for ( each remaining polygon in the list 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      if ( p in front of root 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	    	addToList ( p, frontlist 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	 	   else if ( p in back of root 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	    	addToList ( p, backlist 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	 	   else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	    	splitPolygon (p,root,frontpart,backpart)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	    	addToList ( frontpart, frontlist 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	    	addToList ( backpart, backlist 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	    	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		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return (combineTree(MakeBSP(frontlist),root,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                           MakeBSP(backlist)))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sz="2000">
                <a:latin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4520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BSP Tree: Displaying the Tree</a:t>
            </a:r>
          </a:p>
        </p:txBody>
      </p:sp>
      <p:sp>
        <p:nvSpPr>
          <p:cNvPr id="1146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DisplayBSP ( tree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   if ( tree not empty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      if ( viewer in front of root 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         DisplayBSP ( tree -&gt; back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	 DisplayPolygon ( tree -&gt; root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	 DisplayBSP ( tree -&gt; front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      else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         DisplayBSP ( tree -&gt; front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	 DisplayPolygon ( tree -&gt; root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	 DisplayBSP ( tree -&gt; back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>
                <a:latin typeface="Courier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endParaRPr lang="en-US" sz="20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29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BSP Tree Display</a:t>
            </a:r>
          </a:p>
        </p:txBody>
      </p:sp>
      <p:sp>
        <p:nvSpPr>
          <p:cNvPr id="1167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Built BSP tree structure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146300"/>
            <a:ext cx="70104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742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Visibility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We can convert simple primitives to pixels/fragments</a:t>
            </a:r>
          </a:p>
          <a:p>
            <a:pPr eaLnBrk="1" hangingPunct="1"/>
            <a:r>
              <a:rPr lang="en-US">
                <a:latin typeface="Calibri" charset="0"/>
              </a:rPr>
              <a:t>How do we know which primitives (or which parts of primitives) should be visible?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2642176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</a:t>
            </a:r>
            <a:r>
              <a:rPr lang="en-US" sz="2000" dirty="0" smtClean="0">
                <a:latin typeface="Calibri" charset="0"/>
              </a:rPr>
              <a:t>3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0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263401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(&lt;3) C behind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(&gt;4) </a:t>
            </a:r>
            <a:r>
              <a:rPr lang="en-US" sz="2000" dirty="0" smtClean="0">
                <a:latin typeface="Calibri" charset="0"/>
              </a:rPr>
              <a:t>none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32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263401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(&lt;3) C behind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(&gt;4) none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(=4) display </a:t>
            </a:r>
            <a:r>
              <a:rPr lang="en-US" sz="2000" dirty="0" smtClean="0">
                <a:latin typeface="Calibri" charset="0"/>
              </a:rPr>
              <a:t>4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09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-12702"/>
            <a:ext cx="4572000" cy="2634018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(&lt;3) C behind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(&gt;4) none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(=4) display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(&lt;4)  display </a:t>
            </a:r>
            <a:r>
              <a:rPr lang="en-US" sz="2000" dirty="0" smtClean="0">
                <a:latin typeface="Calibri" charset="0"/>
              </a:rPr>
              <a:t>5b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2632793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3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Calibri" charset="0"/>
              </a:rPr>
              <a:t>		(</a:t>
            </a:r>
            <a:r>
              <a:rPr lang="en-US" sz="2000" dirty="0">
                <a:latin typeface="Calibri" charset="0"/>
              </a:rPr>
              <a:t>&lt;3) C behind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(&gt;4) none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(=4) display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(&lt;4)  display 5b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Calibri" charset="0"/>
              </a:rPr>
              <a:t>		(</a:t>
            </a:r>
            <a:r>
              <a:rPr lang="en-US" sz="2000" dirty="0">
                <a:latin typeface="Calibri" charset="0"/>
              </a:rPr>
              <a:t>=3) display </a:t>
            </a:r>
            <a:r>
              <a:rPr lang="en-US" sz="2000" dirty="0" smtClean="0">
                <a:latin typeface="Calibri" charset="0"/>
              </a:rPr>
              <a:t>3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113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2645338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(&lt;3) C behind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(&gt;4) none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(=4) display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(&lt;4)  display 5b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(</a:t>
            </a:r>
            <a:r>
              <a:rPr lang="en-US" sz="2000" dirty="0">
                <a:latin typeface="Calibri" charset="0"/>
              </a:rPr>
              <a:t>=3) display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(</a:t>
            </a:r>
            <a:r>
              <a:rPr lang="en-US" sz="2000" dirty="0">
                <a:latin typeface="Calibri" charset="0"/>
              </a:rPr>
              <a:t>&gt;3) C behind </a:t>
            </a:r>
            <a:r>
              <a:rPr lang="en-US" sz="2000" dirty="0" smtClean="0">
                <a:latin typeface="Calibri" charset="0"/>
              </a:rPr>
              <a:t>2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56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2632793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(&lt;3) C behind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(&gt;4) none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(=4) display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(&lt;4)  display 5b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(</a:t>
            </a:r>
            <a:r>
              <a:rPr lang="en-US" sz="2000" dirty="0">
                <a:latin typeface="Calibri" charset="0"/>
              </a:rPr>
              <a:t>=3) display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(</a:t>
            </a:r>
            <a:r>
              <a:rPr lang="en-US" sz="2000" dirty="0">
                <a:latin typeface="Calibri" charset="0"/>
              </a:rPr>
              <a:t>&gt;3) C behind 2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(&gt;2) display </a:t>
            </a:r>
            <a:r>
              <a:rPr lang="en-US" sz="2000" dirty="0" smtClean="0">
                <a:latin typeface="Calibri" charset="0"/>
              </a:rPr>
              <a:t>5a</a:t>
            </a:r>
            <a:endParaRPr lang="en-US" sz="2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54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9424"/>
            <a:ext cx="4572000" cy="2632793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(&lt;3) C behind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(&gt;4) none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(=4) display 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(&lt;4)  display 5b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(</a:t>
            </a:r>
            <a:r>
              <a:rPr lang="en-US" sz="2000" dirty="0">
                <a:latin typeface="Calibri" charset="0"/>
              </a:rPr>
              <a:t>=3) display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(</a:t>
            </a:r>
            <a:r>
              <a:rPr lang="en-US" sz="2000" dirty="0">
                <a:latin typeface="Calibri" charset="0"/>
              </a:rPr>
              <a:t>&gt;3) C behind 2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(&gt;2) display 5a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(=2) display </a:t>
            </a:r>
            <a:r>
              <a:rPr lang="en-US" sz="2000" dirty="0" smtClean="0">
                <a:latin typeface="Calibri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79149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3494" y="0"/>
            <a:ext cx="4572000" cy="2644432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1143000"/>
          </a:xfrm>
        </p:spPr>
        <p:txBody>
          <a:bodyPr/>
          <a:lstStyle/>
          <a:p>
            <a:r>
              <a:rPr lang="en-US" dirty="0">
                <a:latin typeface="Calibri" charset="0"/>
              </a:rPr>
              <a:t>BSP Tree Display</a:t>
            </a:r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C in front of </a:t>
            </a:r>
            <a:r>
              <a:rPr lang="en-US" sz="2000" dirty="0" smtClean="0">
                <a:latin typeface="Calibri" charset="0"/>
              </a:rPr>
              <a:t>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</a:t>
            </a:r>
            <a:r>
              <a:rPr lang="en-US" sz="2000" dirty="0" smtClean="0">
                <a:latin typeface="Calibri" charset="0"/>
              </a:rPr>
              <a:t>(&lt;3) C </a:t>
            </a:r>
            <a:r>
              <a:rPr lang="en-US" sz="2000" dirty="0">
                <a:latin typeface="Calibri" charset="0"/>
              </a:rPr>
              <a:t>behind </a:t>
            </a:r>
            <a:r>
              <a:rPr lang="en-US" sz="2000" dirty="0" smtClean="0">
                <a:latin typeface="Calibri" charset="0"/>
              </a:rPr>
              <a:t>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	(&gt;4) none</a:t>
            </a:r>
            <a:endParaRPr lang="en-US" sz="2000" dirty="0">
              <a:latin typeface="Calibri" charset="0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</a:t>
            </a:r>
            <a:r>
              <a:rPr lang="en-US" sz="2000" dirty="0" smtClean="0">
                <a:latin typeface="Calibri" charset="0"/>
              </a:rPr>
              <a:t>(=4) display </a:t>
            </a:r>
            <a:r>
              <a:rPr lang="en-US" sz="2000" dirty="0">
                <a:latin typeface="Calibri" charset="0"/>
              </a:rPr>
              <a:t>4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</a:t>
            </a:r>
            <a:r>
              <a:rPr lang="en-US" sz="2000" dirty="0" smtClean="0">
                <a:latin typeface="Calibri" charset="0"/>
              </a:rPr>
              <a:t>(&lt;4)  display </a:t>
            </a:r>
            <a:r>
              <a:rPr lang="en-US" sz="2000" dirty="0">
                <a:latin typeface="Calibri" charset="0"/>
              </a:rPr>
              <a:t>5b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(=3) display 3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(&gt;3) C </a:t>
            </a:r>
            <a:r>
              <a:rPr lang="en-US" sz="2000" dirty="0">
                <a:latin typeface="Calibri" charset="0"/>
              </a:rPr>
              <a:t>behind 2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		</a:t>
            </a:r>
            <a:r>
              <a:rPr lang="en-US" sz="2000" dirty="0" smtClean="0">
                <a:latin typeface="Calibri" charset="0"/>
              </a:rPr>
              <a:t>(&gt;2) display 5a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	(=2) display 2</a:t>
            </a:r>
          </a:p>
          <a:p>
            <a:pPr eaLnBrk="1" hangingPunct="1">
              <a:buFontTx/>
              <a:buNone/>
            </a:pPr>
            <a:r>
              <a:rPr lang="en-US" sz="2000" dirty="0">
                <a:latin typeface="Calibri" charset="0"/>
              </a:rPr>
              <a:t>	</a:t>
            </a:r>
            <a:r>
              <a:rPr lang="en-US" sz="2000" dirty="0" smtClean="0">
                <a:latin typeface="Calibri" charset="0"/>
              </a:rPr>
              <a:t>		(&lt;2) display 1</a:t>
            </a:r>
            <a:endParaRPr lang="en-US" sz="2000" dirty="0">
              <a:latin typeface="Calibri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0179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Algorithm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4267200" cy="5105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Simply problem by considering only one scanline at a time</a:t>
            </a:r>
          </a:p>
          <a:p>
            <a:pPr eaLnBrk="1" hangingPunct="1"/>
            <a:r>
              <a:rPr lang="en-US">
                <a:latin typeface="Calibri" charset="0"/>
              </a:rPr>
              <a:t>intersection of 3D scene with plane through scanline</a:t>
            </a:r>
          </a:p>
        </p:txBody>
      </p:sp>
      <p:pic>
        <p:nvPicPr>
          <p:cNvPr id="83971" name="Picture 4" descr="visM2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276725"/>
            <a:ext cx="3706813" cy="231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972" name="Picture 5" descr="visM3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95400"/>
            <a:ext cx="3706813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69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Back-face Culling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5791200" cy="5105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Polygon is back-facing if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</a:t>
            </a:r>
            <a:r>
              <a:rPr lang="en-US" dirty="0" smtClean="0">
                <a:ea typeface="+mn-ea"/>
                <a:sym typeface="Symbol" charset="0"/>
              </a:rPr>
              <a:t>N &gt; 0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Assuming view is along Z (V=0,0,1)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V</a:t>
            </a:r>
            <a:r>
              <a:rPr lang="en-US" dirty="0" smtClean="0">
                <a:ea typeface="+mn-ea"/>
                <a:sym typeface="Symbol" charset="0"/>
              </a:rPr>
              <a:t>N = (0 + 0 + </a:t>
            </a:r>
            <a:r>
              <a:rPr lang="en-US" dirty="0" err="1" smtClean="0">
                <a:ea typeface="+mn-ea"/>
                <a:sym typeface="Symbol" charset="0"/>
              </a:rPr>
              <a:t>z</a:t>
            </a:r>
            <a:r>
              <a:rPr lang="en-US" baseline="-10000" dirty="0" err="1" smtClean="0">
                <a:ea typeface="+mn-ea"/>
              </a:rPr>
              <a:t>n</a:t>
            </a:r>
            <a:r>
              <a:rPr lang="en-US" dirty="0" smtClean="0">
                <a:ea typeface="+mn-ea"/>
                <a:sym typeface="Symbol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  <a:sym typeface="Symbol" charset="0"/>
              </a:rPr>
              <a:t>Simplifying further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  <a:sym typeface="Symbol" charset="0"/>
              </a:rPr>
              <a:t>If </a:t>
            </a:r>
            <a:r>
              <a:rPr lang="en-US" dirty="0" err="1" smtClean="0">
                <a:ea typeface="+mn-ea"/>
                <a:sym typeface="Symbol" charset="0"/>
              </a:rPr>
              <a:t>z</a:t>
            </a:r>
            <a:r>
              <a:rPr lang="en-US" baseline="-10000" dirty="0" err="1" smtClean="0">
                <a:ea typeface="+mn-ea"/>
              </a:rPr>
              <a:t>n</a:t>
            </a:r>
            <a:r>
              <a:rPr lang="en-US" baseline="-10000" dirty="0" smtClean="0">
                <a:ea typeface="+mn-ea"/>
              </a:rPr>
              <a:t> </a:t>
            </a:r>
            <a:r>
              <a:rPr lang="en-US" dirty="0" smtClean="0">
                <a:ea typeface="+mn-ea"/>
              </a:rPr>
              <a:t>&gt; 0, then cull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Works for non-overlapping convex </a:t>
            </a:r>
            <a:r>
              <a:rPr lang="en-US" dirty="0" err="1" smtClean="0">
                <a:ea typeface="+mn-ea"/>
                <a:cs typeface="+mn-cs"/>
              </a:rPr>
              <a:t>polyhedra</a:t>
            </a: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With concave </a:t>
            </a:r>
            <a:r>
              <a:rPr lang="en-US" dirty="0" err="1" smtClean="0">
                <a:ea typeface="+mn-ea"/>
                <a:cs typeface="+mn-cs"/>
              </a:rPr>
              <a:t>polyhedra</a:t>
            </a:r>
            <a:r>
              <a:rPr lang="en-US" dirty="0" smtClean="0">
                <a:ea typeface="+mn-ea"/>
                <a:cs typeface="+mn-cs"/>
              </a:rPr>
              <a:t>, some hidden surfaces will not be culled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495800"/>
            <a:ext cx="2641600" cy="2209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999" y="1905000"/>
            <a:ext cx="2455333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486400" cy="914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Algorithm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5334000" cy="5105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Consider xz slice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Calculate where visibility can change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Decide visibility in each span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57200"/>
            <a:ext cx="2888620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438400"/>
            <a:ext cx="2882900" cy="1981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51600" y="4419600"/>
            <a:ext cx="1930400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Algorithm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5626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>
                <a:latin typeface="Courier" charset="0"/>
              </a:rPr>
              <a:t>Sort polygons into sorted surface table (SST) based on </a:t>
            </a:r>
            <a:r>
              <a:rPr lang="en-US" sz="2000" dirty="0" smtClean="0">
                <a:latin typeface="Courier" charset="0"/>
              </a:rPr>
              <a:t>first Y</a:t>
            </a:r>
            <a:endParaRPr lang="en-US" sz="2000" dirty="0">
              <a:latin typeface="Courier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>
                <a:latin typeface="Courier" charset="0"/>
              </a:rPr>
              <a:t>Initialize y and active surface table (AST)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" charset="0"/>
              </a:rPr>
              <a:t>Y = first nonempty </a:t>
            </a:r>
            <a:r>
              <a:rPr lang="en-US" sz="2000" dirty="0" err="1">
                <a:latin typeface="Courier" charset="0"/>
              </a:rPr>
              <a:t>scanline</a:t>
            </a:r>
            <a:endParaRPr lang="en-US" sz="2000" dirty="0">
              <a:latin typeface="Courier" charset="0"/>
            </a:endParaRP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Courier" charset="0"/>
              </a:rPr>
              <a:t>AST = SST[y]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>
                <a:latin typeface="Courier" charset="0"/>
              </a:rPr>
              <a:t>Repeat until AST and SST are empty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Identify spans for this </a:t>
            </a:r>
            <a:r>
              <a:rPr lang="en-US" sz="1800" dirty="0" err="1">
                <a:latin typeface="Courier" charset="0"/>
              </a:rPr>
              <a:t>scanline</a:t>
            </a:r>
            <a:r>
              <a:rPr lang="en-US" sz="1800" dirty="0">
                <a:latin typeface="Courier" charset="0"/>
              </a:rPr>
              <a:t> (sorted on x)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For each span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	determine visible element (based on z)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	fill pixel intensities with values from element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Update AST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	remove exhausted polygons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	y++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	update x intercepts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	resort AST on x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sz="1800" dirty="0">
                <a:latin typeface="Courier" charset="0"/>
              </a:rPr>
              <a:t>	add entering polygons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 dirty="0">
                <a:latin typeface="Courier" charset="0"/>
              </a:rPr>
              <a:t>Display Intensity array</a:t>
            </a:r>
          </a:p>
        </p:txBody>
      </p:sp>
    </p:spTree>
    <p:extLst>
      <p:ext uri="{BB962C8B-B14F-4D97-AF65-F5344CB8AC3E}">
        <p14:creationId xmlns:p14="http://schemas.microsoft.com/office/powerpoint/2010/main" val="26309683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Visibility Algorithm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</a:t>
            </a:r>
            <a:r>
              <a:rPr lang="en-US">
                <a:latin typeface="Calibri" charset="0"/>
                <a:sym typeface="Symbol" charset="0"/>
              </a:rPr>
              <a:t></a:t>
            </a:r>
            <a:endParaRPr lang="en-US">
              <a:latin typeface="Calibri" charset="0"/>
            </a:endParaRPr>
          </a:p>
          <a:p>
            <a:pPr lvl="1" eaLnBrk="1" hangingPunct="1"/>
            <a:r>
              <a:rPr lang="en-US">
                <a:latin typeface="Calibri" charset="0"/>
              </a:rPr>
              <a:t>AST: </a:t>
            </a:r>
            <a:r>
              <a:rPr lang="en-US">
                <a:solidFill>
                  <a:schemeClr val="accent2"/>
                </a:solidFill>
                <a:latin typeface="Calibri" charset="0"/>
              </a:rPr>
              <a:t>ABC</a:t>
            </a:r>
          </a:p>
          <a:p>
            <a:pPr lvl="1" eaLnBrk="1" hangingPunct="1"/>
            <a:r>
              <a:rPr lang="en-US">
                <a:latin typeface="Calibri" charset="0"/>
              </a:rPr>
              <a:t>Spans</a:t>
            </a:r>
          </a:p>
          <a:p>
            <a:pPr lvl="2" eaLnBrk="1" hangingPunct="1"/>
            <a:r>
              <a:rPr lang="en-US">
                <a:latin typeface="Calibri" charset="0"/>
              </a:rPr>
              <a:t>0 -&gt; x</a:t>
            </a:r>
            <a:r>
              <a:rPr lang="en-US" baseline="-10000">
                <a:latin typeface="Calibri" charset="0"/>
              </a:rPr>
              <a:t>1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1</a:t>
            </a:r>
            <a:r>
              <a:rPr lang="en-US">
                <a:latin typeface="Calibri" charset="0"/>
              </a:rPr>
              <a:t> -&gt; x</a:t>
            </a:r>
            <a:r>
              <a:rPr lang="en-US" baseline="-10000">
                <a:latin typeface="Calibri" charset="0"/>
              </a:rPr>
              <a:t>2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2</a:t>
            </a:r>
            <a:r>
              <a:rPr lang="en-US">
                <a:latin typeface="Calibri" charset="0"/>
              </a:rPr>
              <a:t> -&gt; max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3124200" y="2743200"/>
            <a:ext cx="20574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chemeClr val="tx2"/>
                </a:solidFill>
                <a:cs typeface="+mn-cs"/>
              </a:rPr>
              <a:t>background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cs typeface="+mn-cs"/>
              </a:rPr>
              <a:t>ABC</a:t>
            </a:r>
            <a:endParaRPr lang="en-US" sz="2000" dirty="0"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tx2"/>
                </a:solidFill>
                <a:cs typeface="+mn-cs"/>
              </a:rPr>
              <a:t>background</a:t>
            </a:r>
            <a:endParaRPr lang="en-US" sz="2000" dirty="0">
              <a:solidFill>
                <a:schemeClr val="tx2"/>
              </a:solidFill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257300"/>
            <a:ext cx="4038600" cy="270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70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6" grpId="0"/>
      <p:bldP spid="579587" grpId="0" build="p"/>
      <p:bldP spid="57959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Visibility Algorithm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</a:t>
            </a:r>
            <a:r>
              <a:rPr lang="en-US">
                <a:latin typeface="Calibri" charset="0"/>
                <a:sym typeface="Symbol" charset="0"/>
              </a:rPr>
              <a:t></a:t>
            </a:r>
            <a:endParaRPr lang="en-US">
              <a:latin typeface="Calibri" charset="0"/>
            </a:endParaRPr>
          </a:p>
          <a:p>
            <a:pPr lvl="1" eaLnBrk="1" hangingPunct="1"/>
            <a:r>
              <a:rPr lang="en-US">
                <a:latin typeface="Calibri" charset="0"/>
              </a:rPr>
              <a:t>AST: </a:t>
            </a:r>
            <a:r>
              <a:rPr lang="en-US">
                <a:solidFill>
                  <a:schemeClr val="accent2"/>
                </a:solidFill>
                <a:latin typeface="Calibri" charset="0"/>
              </a:rPr>
              <a:t>ABC</a:t>
            </a:r>
            <a:r>
              <a:rPr lang="en-US">
                <a:latin typeface="Calibri" charset="0"/>
              </a:rPr>
              <a:t> 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DEF</a:t>
            </a:r>
            <a:endParaRPr lang="en-US">
              <a:latin typeface="Calibri" charset="0"/>
            </a:endParaRPr>
          </a:p>
          <a:p>
            <a:pPr lvl="1" eaLnBrk="1" hangingPunct="1"/>
            <a:r>
              <a:rPr lang="en-US">
                <a:latin typeface="Calibri" charset="0"/>
              </a:rPr>
              <a:t>Spans</a:t>
            </a:r>
          </a:p>
          <a:p>
            <a:pPr lvl="2" eaLnBrk="1" hangingPunct="1"/>
            <a:r>
              <a:rPr lang="en-US">
                <a:latin typeface="Calibri" charset="0"/>
              </a:rPr>
              <a:t>0 -&gt; x</a:t>
            </a:r>
            <a:r>
              <a:rPr lang="en-US" baseline="-10000">
                <a:latin typeface="Calibri" charset="0"/>
              </a:rPr>
              <a:t>1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1</a:t>
            </a:r>
            <a:r>
              <a:rPr lang="en-US">
                <a:latin typeface="Calibri" charset="0"/>
              </a:rPr>
              <a:t> -&gt; x</a:t>
            </a:r>
            <a:r>
              <a:rPr lang="en-US" baseline="-10000">
                <a:latin typeface="Calibri" charset="0"/>
              </a:rPr>
              <a:t>2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2</a:t>
            </a:r>
            <a:r>
              <a:rPr lang="en-US">
                <a:latin typeface="Calibri" charset="0"/>
              </a:rPr>
              <a:t> -&gt; x</a:t>
            </a:r>
            <a:r>
              <a:rPr lang="en-US" baseline="-10000">
                <a:latin typeface="Calibri" charset="0"/>
              </a:rPr>
              <a:t>3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3</a:t>
            </a:r>
            <a:r>
              <a:rPr lang="en-US">
                <a:latin typeface="Calibri" charset="0"/>
              </a:rPr>
              <a:t> -&gt; x</a:t>
            </a:r>
            <a:r>
              <a:rPr lang="en-US" baseline="-10000">
                <a:latin typeface="Calibri" charset="0"/>
              </a:rPr>
              <a:t>4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4</a:t>
            </a:r>
            <a:r>
              <a:rPr lang="en-US">
                <a:latin typeface="Calibri" charset="0"/>
              </a:rPr>
              <a:t>-&gt; max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81636" name="Text Box 4"/>
          <p:cNvSpPr txBox="1">
            <a:spLocks noChangeArrowheads="1"/>
          </p:cNvSpPr>
          <p:nvPr/>
        </p:nvSpPr>
        <p:spPr bwMode="auto">
          <a:xfrm>
            <a:off x="3124200" y="2743200"/>
            <a:ext cx="2057400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chemeClr val="tx2"/>
                </a:solidFill>
                <a:cs typeface="+mn-cs"/>
              </a:rPr>
              <a:t>background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chemeClr val="accent2"/>
                </a:solidFill>
                <a:cs typeface="+mn-cs"/>
              </a:rPr>
              <a:t>ABC</a:t>
            </a:r>
            <a:endParaRPr lang="en-US" sz="2000" dirty="0"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tx2"/>
                </a:solidFill>
                <a:cs typeface="+mn-cs"/>
              </a:rPr>
              <a:t>background</a:t>
            </a:r>
            <a:endParaRPr lang="en-US" sz="2000" dirty="0">
              <a:solidFill>
                <a:schemeClr val="tx2"/>
              </a:solidFill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rgbClr val="FF0000"/>
                </a:solidFill>
                <a:cs typeface="+mn-cs"/>
              </a:rPr>
              <a:t>DEF</a:t>
            </a:r>
            <a:endParaRPr lang="en-US" sz="2000" dirty="0">
              <a:solidFill>
                <a:schemeClr val="tx2"/>
              </a:solidFill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 dirty="0">
                <a:solidFill>
                  <a:schemeClr val="tx2"/>
                </a:solidFill>
                <a:cs typeface="+mn-cs"/>
              </a:rPr>
              <a:t>background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9145" y="1244600"/>
            <a:ext cx="4050055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110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4" grpId="0"/>
      <p:bldP spid="581635" grpId="0" build="p"/>
      <p:bldP spid="58163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Visibility Algorithm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</a:t>
            </a:r>
            <a:r>
              <a:rPr lang="en-US">
                <a:latin typeface="Calibri" charset="0"/>
                <a:sym typeface="Symbol" charset="0"/>
              </a:rPr>
              <a:t></a:t>
            </a:r>
            <a:endParaRPr lang="en-US">
              <a:latin typeface="Calibri" charset="0"/>
            </a:endParaRPr>
          </a:p>
          <a:p>
            <a:pPr lvl="1" eaLnBrk="1" hangingPunct="1"/>
            <a:r>
              <a:rPr lang="en-US">
                <a:latin typeface="Calibri" charset="0"/>
              </a:rPr>
              <a:t>AST: </a:t>
            </a:r>
            <a:r>
              <a:rPr lang="en-US">
                <a:solidFill>
                  <a:schemeClr val="accent2"/>
                </a:solidFill>
                <a:latin typeface="Calibri" charset="0"/>
              </a:rPr>
              <a:t>ABC</a:t>
            </a:r>
            <a:r>
              <a:rPr lang="en-US">
                <a:latin typeface="Calibri" charset="0"/>
              </a:rPr>
              <a:t> 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DEF</a:t>
            </a:r>
            <a:endParaRPr lang="en-US">
              <a:latin typeface="Calibri" charset="0"/>
            </a:endParaRPr>
          </a:p>
          <a:p>
            <a:pPr lvl="1" eaLnBrk="1" hangingPunct="1"/>
            <a:r>
              <a:rPr lang="en-US">
                <a:latin typeface="Calibri" charset="0"/>
              </a:rPr>
              <a:t>Spans</a:t>
            </a:r>
          </a:p>
          <a:p>
            <a:pPr lvl="2" eaLnBrk="1" hangingPunct="1"/>
            <a:r>
              <a:rPr lang="en-US">
                <a:latin typeface="Calibri" charset="0"/>
              </a:rPr>
              <a:t>0 -&gt; x</a:t>
            </a:r>
            <a:r>
              <a:rPr lang="en-US" baseline="-10000">
                <a:latin typeface="Calibri" charset="0"/>
              </a:rPr>
              <a:t>1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1</a:t>
            </a:r>
            <a:r>
              <a:rPr lang="en-US">
                <a:latin typeface="Calibri" charset="0"/>
              </a:rPr>
              <a:t> -&gt; x</a:t>
            </a:r>
            <a:r>
              <a:rPr lang="en-US" baseline="-10000">
                <a:latin typeface="Calibri" charset="0"/>
              </a:rPr>
              <a:t>2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2</a:t>
            </a:r>
            <a:r>
              <a:rPr lang="en-US">
                <a:latin typeface="Calibri" charset="0"/>
              </a:rPr>
              <a:t> -&gt; x</a:t>
            </a:r>
            <a:r>
              <a:rPr lang="en-US" baseline="-10000">
                <a:latin typeface="Calibri" charset="0"/>
              </a:rPr>
              <a:t>3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3</a:t>
            </a:r>
            <a:r>
              <a:rPr lang="en-US">
                <a:latin typeface="Calibri" charset="0"/>
              </a:rPr>
              <a:t> -&gt; x</a:t>
            </a:r>
            <a:r>
              <a:rPr lang="en-US" baseline="-10000">
                <a:latin typeface="Calibri" charset="0"/>
              </a:rPr>
              <a:t>4</a:t>
            </a:r>
            <a:endParaRPr lang="en-US">
              <a:latin typeface="Calibri" charset="0"/>
            </a:endParaRPr>
          </a:p>
          <a:p>
            <a:pPr lvl="2" eaLnBrk="1" hangingPunct="1"/>
            <a:r>
              <a:rPr lang="en-US">
                <a:latin typeface="Calibri" charset="0"/>
              </a:rPr>
              <a:t>x</a:t>
            </a:r>
            <a:r>
              <a:rPr lang="en-US" baseline="-10000">
                <a:latin typeface="Calibri" charset="0"/>
              </a:rPr>
              <a:t>4</a:t>
            </a:r>
            <a:r>
              <a:rPr lang="en-US">
                <a:latin typeface="Calibri" charset="0"/>
              </a:rPr>
              <a:t>-&gt; max</a:t>
            </a:r>
          </a:p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583684" name="Text Box 4"/>
          <p:cNvSpPr txBox="1">
            <a:spLocks noChangeArrowheads="1"/>
          </p:cNvSpPr>
          <p:nvPr/>
        </p:nvSpPr>
        <p:spPr bwMode="auto">
          <a:xfrm>
            <a:off x="3124200" y="2743200"/>
            <a:ext cx="2057400" cy="176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tx2"/>
                </a:solidFill>
                <a:cs typeface="+mn-cs"/>
              </a:rPr>
              <a:t>background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accent2"/>
                </a:solidFill>
                <a:cs typeface="+mn-cs"/>
              </a:rPr>
              <a:t>ABC</a:t>
            </a:r>
            <a:endParaRPr lang="en-US" sz="2000"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cs typeface="+mn-cs"/>
              </a:rPr>
              <a:t>DEF</a:t>
            </a:r>
            <a:endParaRPr lang="en-US" sz="2000">
              <a:solidFill>
                <a:schemeClr val="tx2"/>
              </a:solidFill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cs typeface="+mn-cs"/>
              </a:rPr>
              <a:t>DEF</a:t>
            </a:r>
            <a:endParaRPr lang="en-US" sz="2000">
              <a:solidFill>
                <a:schemeClr val="tx2"/>
              </a:solidFill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tx2"/>
                </a:solidFill>
                <a:cs typeface="+mn-cs"/>
              </a:rPr>
              <a:t>background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219200"/>
            <a:ext cx="4114800" cy="274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0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2" grpId="0"/>
      <p:bldP spid="583683" grpId="0" build="p"/>
      <p:bldP spid="58368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Scanline Visibility Algorithm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2514600"/>
          </a:xfrm>
        </p:spPr>
        <p:txBody>
          <a:bodyPr/>
          <a:lstStyle/>
          <a:p>
            <a:pPr eaLnBrk="1" hangingPunct="1"/>
            <a:r>
              <a:rPr lang="en-US" sz="2400">
                <a:latin typeface="Calibri" charset="0"/>
              </a:rPr>
              <a:t>Scanline </a:t>
            </a:r>
            <a:r>
              <a:rPr lang="en-US" sz="2400">
                <a:latin typeface="Calibri" charset="0"/>
                <a:sym typeface="Symbol" charset="0"/>
              </a:rPr>
              <a:t> + 1</a:t>
            </a:r>
            <a:endParaRPr lang="en-US" sz="2400">
              <a:latin typeface="Calibri" charset="0"/>
            </a:endParaRPr>
          </a:p>
          <a:p>
            <a:pPr lvl="1" eaLnBrk="1" hangingPunct="1"/>
            <a:r>
              <a:rPr lang="en-US" sz="2000">
                <a:latin typeface="Calibri" charset="0"/>
              </a:rPr>
              <a:t>Spans</a:t>
            </a:r>
          </a:p>
          <a:p>
            <a:pPr lvl="2" eaLnBrk="1" hangingPunct="1"/>
            <a:r>
              <a:rPr lang="en-US" sz="1800">
                <a:latin typeface="Calibri" charset="0"/>
              </a:rPr>
              <a:t>0 -&gt; x</a:t>
            </a:r>
            <a:r>
              <a:rPr lang="en-US" sz="1800" baseline="-10000">
                <a:latin typeface="Calibri" charset="0"/>
              </a:rPr>
              <a:t>1</a:t>
            </a:r>
            <a:endParaRPr lang="en-US" sz="1800">
              <a:latin typeface="Calibri" charset="0"/>
            </a:endParaRPr>
          </a:p>
          <a:p>
            <a:pPr lvl="2" eaLnBrk="1" hangingPunct="1"/>
            <a:r>
              <a:rPr lang="en-US" sz="1800">
                <a:latin typeface="Calibri" charset="0"/>
              </a:rPr>
              <a:t>x</a:t>
            </a:r>
            <a:r>
              <a:rPr lang="en-US" sz="1800" baseline="-10000">
                <a:latin typeface="Calibri" charset="0"/>
              </a:rPr>
              <a:t>1</a:t>
            </a:r>
            <a:r>
              <a:rPr lang="en-US" sz="1800">
                <a:latin typeface="Calibri" charset="0"/>
              </a:rPr>
              <a:t> -&gt; x</a:t>
            </a:r>
            <a:r>
              <a:rPr lang="en-US" sz="1800" baseline="-10000">
                <a:latin typeface="Calibri" charset="0"/>
              </a:rPr>
              <a:t>2</a:t>
            </a:r>
            <a:endParaRPr lang="en-US" sz="1800">
              <a:latin typeface="Calibri" charset="0"/>
            </a:endParaRPr>
          </a:p>
          <a:p>
            <a:pPr lvl="2" eaLnBrk="1" hangingPunct="1"/>
            <a:r>
              <a:rPr lang="en-US" sz="1800">
                <a:latin typeface="Calibri" charset="0"/>
              </a:rPr>
              <a:t>x</a:t>
            </a:r>
            <a:r>
              <a:rPr lang="en-US" sz="1800" baseline="-10000">
                <a:latin typeface="Calibri" charset="0"/>
              </a:rPr>
              <a:t>2</a:t>
            </a:r>
            <a:r>
              <a:rPr lang="en-US" sz="1800">
                <a:latin typeface="Calibri" charset="0"/>
              </a:rPr>
              <a:t> -&gt; x</a:t>
            </a:r>
            <a:r>
              <a:rPr lang="en-US" sz="1800" baseline="-10000">
                <a:latin typeface="Calibri" charset="0"/>
              </a:rPr>
              <a:t>3</a:t>
            </a:r>
            <a:endParaRPr lang="en-US" sz="1800">
              <a:latin typeface="Calibri" charset="0"/>
            </a:endParaRPr>
          </a:p>
          <a:p>
            <a:pPr lvl="2" eaLnBrk="1" hangingPunct="1"/>
            <a:r>
              <a:rPr lang="en-US" sz="1800">
                <a:latin typeface="Calibri" charset="0"/>
              </a:rPr>
              <a:t>x</a:t>
            </a:r>
            <a:r>
              <a:rPr lang="en-US" sz="1800" baseline="-10000">
                <a:latin typeface="Calibri" charset="0"/>
              </a:rPr>
              <a:t>3</a:t>
            </a:r>
            <a:r>
              <a:rPr lang="en-US" sz="1800">
                <a:latin typeface="Calibri" charset="0"/>
              </a:rPr>
              <a:t> -&gt; x</a:t>
            </a:r>
            <a:r>
              <a:rPr lang="en-US" sz="1800" baseline="-10000">
                <a:latin typeface="Calibri" charset="0"/>
              </a:rPr>
              <a:t>4</a:t>
            </a:r>
            <a:endParaRPr lang="en-US" sz="1800">
              <a:latin typeface="Calibri" charset="0"/>
            </a:endParaRPr>
          </a:p>
          <a:p>
            <a:pPr lvl="2" eaLnBrk="1" hangingPunct="1"/>
            <a:r>
              <a:rPr lang="en-US" sz="1800">
                <a:latin typeface="Calibri" charset="0"/>
              </a:rPr>
              <a:t>x</a:t>
            </a:r>
            <a:r>
              <a:rPr lang="en-US" sz="1800" baseline="-10000">
                <a:latin typeface="Calibri" charset="0"/>
              </a:rPr>
              <a:t>4</a:t>
            </a:r>
            <a:r>
              <a:rPr lang="en-US" sz="1800">
                <a:latin typeface="Calibri" charset="0"/>
              </a:rPr>
              <a:t>-&gt; max</a:t>
            </a:r>
          </a:p>
        </p:txBody>
      </p:sp>
      <p:sp>
        <p:nvSpPr>
          <p:cNvPr id="585732" name="Text Box 4"/>
          <p:cNvSpPr txBox="1">
            <a:spLocks noChangeArrowheads="1"/>
          </p:cNvSpPr>
          <p:nvPr/>
        </p:nvSpPr>
        <p:spPr bwMode="auto">
          <a:xfrm>
            <a:off x="3124200" y="2209800"/>
            <a:ext cx="20574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tx2"/>
                </a:solidFill>
                <a:cs typeface="+mn-cs"/>
              </a:rPr>
              <a:t>background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accent2"/>
                </a:solidFill>
                <a:cs typeface="+mn-cs"/>
              </a:rPr>
              <a:t>ABC</a:t>
            </a:r>
            <a:endParaRPr lang="en-US" sz="2000"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cs typeface="+mn-cs"/>
              </a:rPr>
              <a:t>DEF</a:t>
            </a:r>
            <a:endParaRPr lang="en-US" sz="2000">
              <a:solidFill>
                <a:schemeClr val="tx2"/>
              </a:solidFill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cs typeface="+mn-cs"/>
              </a:rPr>
              <a:t>DEF</a:t>
            </a:r>
            <a:endParaRPr lang="en-US" sz="2000">
              <a:solidFill>
                <a:schemeClr val="tx2"/>
              </a:solidFill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tx2"/>
                </a:solidFill>
                <a:cs typeface="+mn-cs"/>
              </a:rPr>
              <a:t>background</a:t>
            </a:r>
          </a:p>
        </p:txBody>
      </p:sp>
      <p:sp>
        <p:nvSpPr>
          <p:cNvPr id="585735" name="Text Box 7"/>
          <p:cNvSpPr txBox="1">
            <a:spLocks noChangeArrowheads="1"/>
          </p:cNvSpPr>
          <p:nvPr/>
        </p:nvSpPr>
        <p:spPr bwMode="auto">
          <a:xfrm>
            <a:off x="3124200" y="4800600"/>
            <a:ext cx="20574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2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tx2"/>
                </a:solidFill>
                <a:cs typeface="+mn-cs"/>
              </a:rPr>
              <a:t>background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accent2"/>
                </a:solidFill>
                <a:cs typeface="+mn-cs"/>
              </a:rPr>
              <a:t>ABC</a:t>
            </a:r>
            <a:endParaRPr lang="en-US" sz="2000"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tx2"/>
                </a:solidFill>
                <a:cs typeface="+mn-cs"/>
              </a:rPr>
              <a:t>background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cs typeface="+mn-cs"/>
              </a:rPr>
              <a:t>DEF</a:t>
            </a:r>
            <a:endParaRPr lang="en-US" sz="2000">
              <a:solidFill>
                <a:schemeClr val="tx2"/>
              </a:solidFill>
              <a:cs typeface="+mn-cs"/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2000">
                <a:solidFill>
                  <a:schemeClr val="tx2"/>
                </a:solidFill>
                <a:cs typeface="+mn-cs"/>
              </a:rPr>
              <a:t>background</a:t>
            </a:r>
          </a:p>
        </p:txBody>
      </p:sp>
      <p:sp>
        <p:nvSpPr>
          <p:cNvPr id="585736" name="Rectangle 8"/>
          <p:cNvSpPr>
            <a:spLocks noChangeArrowheads="1"/>
          </p:cNvSpPr>
          <p:nvPr/>
        </p:nvSpPr>
        <p:spPr bwMode="auto">
          <a:xfrm>
            <a:off x="685800" y="3886200"/>
            <a:ext cx="77724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>
                <a:cs typeface="+mn-cs"/>
              </a:rPr>
              <a:t>Scanline </a:t>
            </a:r>
            <a:r>
              <a:rPr lang="en-US">
                <a:cs typeface="+mn-cs"/>
                <a:sym typeface="Symbol" charset="0"/>
              </a:rPr>
              <a:t> + 2</a:t>
            </a:r>
            <a:endParaRPr lang="en-US">
              <a:cs typeface="+mn-cs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>
                <a:cs typeface="+mn-cs"/>
              </a:rPr>
              <a:t>Spans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800">
                <a:cs typeface="+mn-cs"/>
              </a:rPr>
              <a:t>0 -&gt; x</a:t>
            </a:r>
            <a:r>
              <a:rPr lang="en-US" sz="1800" baseline="-10000">
                <a:cs typeface="+mn-cs"/>
              </a:rPr>
              <a:t>1</a:t>
            </a:r>
            <a:endParaRPr lang="en-US" sz="1800">
              <a:cs typeface="+mn-cs"/>
            </a:endParaRP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800">
                <a:cs typeface="+mn-cs"/>
              </a:rPr>
              <a:t>x</a:t>
            </a:r>
            <a:r>
              <a:rPr lang="en-US" sz="1800" baseline="-10000">
                <a:cs typeface="+mn-cs"/>
              </a:rPr>
              <a:t>1</a:t>
            </a:r>
            <a:r>
              <a:rPr lang="en-US" sz="1800">
                <a:cs typeface="+mn-cs"/>
              </a:rPr>
              <a:t> -&gt; x</a:t>
            </a:r>
            <a:r>
              <a:rPr lang="en-US" sz="1800" baseline="-10000">
                <a:cs typeface="+mn-cs"/>
              </a:rPr>
              <a:t>2</a:t>
            </a:r>
            <a:endParaRPr lang="en-US" sz="1800">
              <a:cs typeface="+mn-cs"/>
            </a:endParaRP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800">
                <a:cs typeface="+mn-cs"/>
              </a:rPr>
              <a:t>x</a:t>
            </a:r>
            <a:r>
              <a:rPr lang="en-US" sz="1800" baseline="-10000">
                <a:cs typeface="+mn-cs"/>
              </a:rPr>
              <a:t>2</a:t>
            </a:r>
            <a:r>
              <a:rPr lang="en-US" sz="1800">
                <a:cs typeface="+mn-cs"/>
              </a:rPr>
              <a:t> -&gt; x</a:t>
            </a:r>
            <a:r>
              <a:rPr lang="en-US" sz="1800" baseline="-10000">
                <a:cs typeface="+mn-cs"/>
              </a:rPr>
              <a:t>3</a:t>
            </a:r>
            <a:endParaRPr lang="en-US" sz="1800">
              <a:cs typeface="+mn-cs"/>
            </a:endParaRP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800">
                <a:cs typeface="+mn-cs"/>
              </a:rPr>
              <a:t>x</a:t>
            </a:r>
            <a:r>
              <a:rPr lang="en-US" sz="1800" baseline="-10000">
                <a:cs typeface="+mn-cs"/>
              </a:rPr>
              <a:t>3</a:t>
            </a:r>
            <a:r>
              <a:rPr lang="en-US" sz="1800">
                <a:cs typeface="+mn-cs"/>
              </a:rPr>
              <a:t> -&gt; x</a:t>
            </a:r>
            <a:r>
              <a:rPr lang="en-US" sz="1800" baseline="-10000">
                <a:cs typeface="+mn-cs"/>
              </a:rPr>
              <a:t>4</a:t>
            </a:r>
            <a:endParaRPr lang="en-US" sz="1800">
              <a:cs typeface="+mn-cs"/>
            </a:endParaRP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800">
                <a:cs typeface="+mn-cs"/>
              </a:rPr>
              <a:t>x</a:t>
            </a:r>
            <a:r>
              <a:rPr lang="en-US" sz="1800" baseline="-10000">
                <a:cs typeface="+mn-cs"/>
              </a:rPr>
              <a:t>4</a:t>
            </a:r>
            <a:r>
              <a:rPr lang="en-US" sz="1800">
                <a:cs typeface="+mn-cs"/>
              </a:rPr>
              <a:t>-&gt; max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400" y="1219200"/>
            <a:ext cx="3479800" cy="2425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9400" y="3810000"/>
            <a:ext cx="34798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98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0" grpId="0"/>
      <p:bldP spid="585731" grpId="0" build="p"/>
      <p:bldP spid="585732" grpId="0"/>
      <p:bldP spid="585735" grpId="0"/>
      <p:bldP spid="58573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914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Scanline Algorithm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Good</a:t>
            </a:r>
          </a:p>
          <a:p>
            <a:pPr lvl="1" eaLnBrk="1" hangingPunct="1"/>
            <a:r>
              <a:rPr lang="en-US">
                <a:latin typeface="Calibri" charset="0"/>
              </a:rPr>
              <a:t>Little memory required</a:t>
            </a:r>
          </a:p>
          <a:p>
            <a:pPr lvl="1" eaLnBrk="1" hangingPunct="1"/>
            <a:r>
              <a:rPr lang="en-US">
                <a:latin typeface="Calibri" charset="0"/>
              </a:rPr>
              <a:t>Can generate scanlines as required</a:t>
            </a:r>
          </a:p>
          <a:p>
            <a:pPr lvl="1" eaLnBrk="1" hangingPunct="1"/>
            <a:r>
              <a:rPr lang="en-US">
                <a:latin typeface="Calibri" charset="0"/>
              </a:rPr>
              <a:t>Can antialias within scanline</a:t>
            </a:r>
          </a:p>
          <a:p>
            <a:pPr lvl="1" eaLnBrk="1" hangingPunct="1"/>
            <a:r>
              <a:rPr lang="en-US">
                <a:latin typeface="Calibri" charset="0"/>
              </a:rPr>
              <a:t>Fast</a:t>
            </a:r>
          </a:p>
          <a:p>
            <a:pPr lvl="2" eaLnBrk="1" hangingPunct="1"/>
            <a:r>
              <a:rPr lang="en-US">
                <a:latin typeface="Calibri" charset="0"/>
              </a:rPr>
              <a:t>Simplification of problem simplifies geometry</a:t>
            </a:r>
          </a:p>
          <a:p>
            <a:pPr lvl="2" eaLnBrk="1" hangingPunct="1"/>
            <a:r>
              <a:rPr lang="en-US">
                <a:latin typeface="Calibri" charset="0"/>
              </a:rPr>
              <a:t>Can exploit coherence</a:t>
            </a:r>
          </a:p>
          <a:p>
            <a:pPr eaLnBrk="1" hangingPunct="1"/>
            <a:r>
              <a:rPr lang="en-US">
                <a:latin typeface="Calibri" charset="0"/>
              </a:rPr>
              <a:t>Bad</a:t>
            </a:r>
          </a:p>
          <a:p>
            <a:pPr lvl="1" eaLnBrk="1" hangingPunct="1"/>
            <a:r>
              <a:rPr lang="en-US">
                <a:latin typeface="Calibri" charset="0"/>
              </a:rPr>
              <a:t>Fairly complicated to implement</a:t>
            </a:r>
          </a:p>
          <a:p>
            <a:pPr lvl="1" eaLnBrk="1" hangingPunct="1"/>
            <a:r>
              <a:rPr lang="en-US">
                <a:latin typeface="Calibri" charset="0"/>
              </a:rPr>
              <a:t>Difficult to antialias between scanlines</a:t>
            </a:r>
          </a:p>
        </p:txBody>
      </p:sp>
    </p:spTree>
    <p:extLst>
      <p:ext uri="{BB962C8B-B14F-4D97-AF65-F5344CB8AC3E}">
        <p14:creationId xmlns:p14="http://schemas.microsoft.com/office/powerpoint/2010/main" val="13361492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Z-Buffer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First polygon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(1, 1, 5), (7, 7, 5), (1, 7, 5)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scan it in with depth</a:t>
            </a:r>
          </a:p>
          <a:p>
            <a:pPr eaLnBrk="1" hangingPunct="1"/>
            <a:r>
              <a:rPr lang="en-US" dirty="0">
                <a:latin typeface="Calibri" charset="0"/>
              </a:rPr>
              <a:t>Second polygon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(3, 5, 9), (10, 5, 9), (10, 9, 9), (3, 9, 9)</a:t>
            </a:r>
          </a:p>
          <a:p>
            <a:pPr eaLnBrk="1" hangingPunct="1"/>
            <a:r>
              <a:rPr lang="en-US" dirty="0">
                <a:latin typeface="Calibri" charset="0"/>
              </a:rPr>
              <a:t>Third polygon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(2, 6, 3), (2, 3, 8), </a:t>
            </a:r>
            <a:br>
              <a:rPr lang="en-US" dirty="0">
                <a:latin typeface="Calibri" charset="0"/>
              </a:rPr>
            </a:br>
            <a:r>
              <a:rPr lang="en-US" dirty="0" smtClean="0">
                <a:latin typeface="Calibri" charset="0"/>
              </a:rPr>
              <a:t>(</a:t>
            </a:r>
            <a:r>
              <a:rPr lang="en-US" dirty="0">
                <a:latin typeface="Calibri" charset="0"/>
              </a:rPr>
              <a:t>7, 3, 3)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1800" y="228600"/>
            <a:ext cx="1993900" cy="1968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0" y="2374900"/>
            <a:ext cx="1993900" cy="1968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1800" y="4584700"/>
            <a:ext cx="2057400" cy="2044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3100" y="4572000"/>
            <a:ext cx="2070100" cy="20447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Z-Buffer Algorithm</a:t>
            </a:r>
          </a:p>
        </p:txBody>
      </p:sp>
      <p:sp>
        <p:nvSpPr>
          <p:cNvPr id="561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458200" cy="5105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Courier" charset="0"/>
                <a:ea typeface="+mn-ea"/>
                <a:cs typeface="+mn-cs"/>
              </a:rPr>
              <a:t>Originally Cook, Carpenter, </a:t>
            </a:r>
            <a:r>
              <a:rPr lang="en-US" sz="2000" dirty="0" err="1" smtClean="0">
                <a:latin typeface="Courier" charset="0"/>
                <a:ea typeface="+mn-ea"/>
                <a:cs typeface="+mn-cs"/>
              </a:rPr>
              <a:t>Catmull</a:t>
            </a:r>
            <a:endParaRPr lang="en-US" sz="2000" dirty="0" smtClean="0">
              <a:latin typeface="Courier" charset="0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Courier" charset="0"/>
                <a:ea typeface="+mn-ea"/>
                <a:cs typeface="+mn-cs"/>
              </a:rPr>
              <a:t>Given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List of polygons {P</a:t>
            </a:r>
            <a:r>
              <a:rPr lang="en-US" sz="2000" baseline="-10000" dirty="0" smtClean="0">
                <a:latin typeface="Courier" charset="0"/>
                <a:ea typeface="+mn-ea"/>
              </a:rPr>
              <a:t>1</a:t>
            </a:r>
            <a:r>
              <a:rPr lang="en-US" sz="2000" dirty="0" smtClean="0">
                <a:latin typeface="Courier" charset="0"/>
                <a:ea typeface="+mn-ea"/>
              </a:rPr>
              <a:t>, P</a:t>
            </a:r>
            <a:r>
              <a:rPr lang="en-US" sz="2000" baseline="-10000" dirty="0" smtClean="0">
                <a:latin typeface="Courier" charset="0"/>
                <a:ea typeface="+mn-ea"/>
              </a:rPr>
              <a:t>2</a:t>
            </a:r>
            <a:r>
              <a:rPr lang="en-US" sz="2000" dirty="0" smtClean="0">
                <a:latin typeface="Courier" charset="0"/>
                <a:ea typeface="+mn-ea"/>
              </a:rPr>
              <a:t>, …., </a:t>
            </a:r>
            <a:r>
              <a:rPr lang="en-US" sz="2000" dirty="0" err="1" smtClean="0">
                <a:latin typeface="Courier" charset="0"/>
                <a:ea typeface="+mn-ea"/>
              </a:rPr>
              <a:t>P</a:t>
            </a:r>
            <a:r>
              <a:rPr lang="en-US" sz="2000" baseline="-10000" dirty="0" err="1" smtClean="0">
                <a:latin typeface="Courier" charset="0"/>
                <a:ea typeface="+mn-ea"/>
              </a:rPr>
              <a:t>n</a:t>
            </a:r>
            <a:r>
              <a:rPr lang="en-US" sz="2000" dirty="0" smtClean="0">
                <a:latin typeface="Courier" charset="0"/>
                <a:ea typeface="+mn-ea"/>
              </a:rPr>
              <a:t>}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An array z-buffer[</a:t>
            </a:r>
            <a:r>
              <a:rPr lang="en-US" sz="2000" dirty="0" err="1" smtClean="0">
                <a:latin typeface="Courier" charset="0"/>
                <a:ea typeface="+mn-ea"/>
              </a:rPr>
              <a:t>x,y</a:t>
            </a:r>
            <a:r>
              <a:rPr lang="en-US" sz="2000" dirty="0" smtClean="0">
                <a:latin typeface="Courier" charset="0"/>
                <a:ea typeface="+mn-ea"/>
              </a:rPr>
              <a:t>] initialized to +infinity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An array Intensity[</a:t>
            </a:r>
            <a:r>
              <a:rPr lang="en-US" sz="2000" dirty="0" err="1" smtClean="0">
                <a:latin typeface="Courier" charset="0"/>
                <a:ea typeface="+mn-ea"/>
              </a:rPr>
              <a:t>x,y</a:t>
            </a:r>
            <a:r>
              <a:rPr lang="en-US" sz="2000" dirty="0" smtClean="0">
                <a:latin typeface="Courier" charset="0"/>
                <a:ea typeface="+mn-ea"/>
              </a:rPr>
              <a:t>]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sz="2000" dirty="0" smtClean="0">
              <a:latin typeface="Courier" charset="0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>
                <a:latin typeface="Courier" charset="0"/>
                <a:ea typeface="+mn-ea"/>
                <a:cs typeface="+mn-cs"/>
              </a:rPr>
              <a:t>Begin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For each polygon P in selected list do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For each pixel (</a:t>
            </a:r>
            <a:r>
              <a:rPr lang="en-US" sz="2000" dirty="0" err="1" smtClean="0">
                <a:latin typeface="Courier" charset="0"/>
                <a:ea typeface="+mn-ea"/>
              </a:rPr>
              <a:t>x,y</a:t>
            </a:r>
            <a:r>
              <a:rPr lang="en-US" sz="2000" dirty="0" smtClean="0">
                <a:latin typeface="Courier" charset="0"/>
                <a:ea typeface="+mn-ea"/>
              </a:rPr>
              <a:t>) that intersects P do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Calculate z-depth of P at (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If z-depth &lt; z-buffer[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] then</a:t>
            </a:r>
          </a:p>
          <a:p>
            <a:pPr lvl="4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Intensity[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] = intensity of P at (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)</a:t>
            </a:r>
          </a:p>
          <a:p>
            <a:pPr lvl="4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dirty="0" smtClean="0">
                <a:latin typeface="Courier" charset="0"/>
                <a:ea typeface="+mn-ea"/>
              </a:rPr>
              <a:t>Z-buffer[</a:t>
            </a:r>
            <a:r>
              <a:rPr lang="en-US" dirty="0" err="1" smtClean="0">
                <a:latin typeface="Courier" charset="0"/>
                <a:ea typeface="+mn-ea"/>
              </a:rPr>
              <a:t>x,y</a:t>
            </a:r>
            <a:r>
              <a:rPr lang="en-US" dirty="0" smtClean="0">
                <a:latin typeface="Courier" charset="0"/>
                <a:ea typeface="+mn-ea"/>
              </a:rPr>
              <a:t>] = z-depth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latin typeface="Courier" charset="0"/>
                <a:ea typeface="+mn-ea"/>
              </a:rPr>
              <a:t>Display Intensity array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Z-Buffer Characteristics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Good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Easy to implement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Requires no sorting of surfaces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Easy to put in hardware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Bad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Requires lots of memory (about 9MB for 1280x1024 display)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Can alias badly (only one sample per pixel)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Cannot handle transparent surfaces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867400" cy="914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Painter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Algorithm</a:t>
            </a:r>
            <a:endParaRPr lang="en-US">
              <a:latin typeface="Calibri" charset="0"/>
            </a:endParaRPr>
          </a:p>
        </p:txBody>
      </p:sp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5867400" cy="5105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First polygon: 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(6,3,10),  (11, 5,10), (2,2,10)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Second polygon: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(1,2,8), (12,2,8), (12,6,8), (1,6,8)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Third polygon: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ea typeface="+mn-ea"/>
              </a:rPr>
              <a:t>(6,5,5), (14,5,5), (14,10,5),( 6,10,5)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endParaRPr lang="en-US" dirty="0" smtClean="0">
              <a:ea typeface="+mn-e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228600"/>
            <a:ext cx="2070100" cy="2070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0" y="2438400"/>
            <a:ext cx="2070100" cy="2070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0" y="4648200"/>
            <a:ext cx="2070100" cy="207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A-Buffer Method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562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Basically z-buffer with additional memory to consider contribution of multiple surfaces to a pixel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Need to store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Color (rgb triple)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Opacity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Depth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Percent area covered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Surface ID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Misc rendering parameters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Pointer to next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2514600"/>
            <a:ext cx="4419600" cy="17018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914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Taxonomy of Visibility Algorithms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Ivan Sutherland -- A Characterization of Ten Hidden Surface Algorithms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Basic design choices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Space for operations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</a:rPr>
              <a:t>Object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</a:rPr>
              <a:t>Image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Object space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</a:rPr>
              <a:t>Loop over objects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</a:rPr>
              <a:t>Decide the visibility of each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smtClean="0">
                <a:ea typeface="+mn-ea"/>
              </a:rPr>
              <a:t>Timing of object sort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</a:rPr>
              <a:t>Sort-first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</a:rPr>
              <a:t>Sort-last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895600"/>
            <a:ext cx="3517900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914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Taxonomy of Visibility Algorithms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Image space</a:t>
            </a:r>
          </a:p>
          <a:p>
            <a:pPr lvl="1" eaLnBrk="1" hangingPunct="1"/>
            <a:r>
              <a:rPr lang="en-US">
                <a:latin typeface="Calibri" charset="0"/>
              </a:rPr>
              <a:t>Loop over pixels</a:t>
            </a:r>
          </a:p>
          <a:p>
            <a:pPr lvl="1" eaLnBrk="1" hangingPunct="1"/>
            <a:r>
              <a:rPr lang="en-US">
                <a:latin typeface="Calibri" charset="0"/>
              </a:rPr>
              <a:t>Decide what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visible at each</a:t>
            </a:r>
          </a:p>
          <a:p>
            <a:pPr eaLnBrk="1" hangingPunct="1"/>
            <a:r>
              <a:rPr lang="en-US">
                <a:latin typeface="Calibri" charset="0"/>
              </a:rPr>
              <a:t>Timing of sort at pixel</a:t>
            </a:r>
          </a:p>
          <a:p>
            <a:pPr lvl="1" eaLnBrk="1" hangingPunct="1"/>
            <a:r>
              <a:rPr lang="en-US">
                <a:latin typeface="Calibri" charset="0"/>
              </a:rPr>
              <a:t>Sort first</a:t>
            </a:r>
          </a:p>
          <a:p>
            <a:pPr lvl="1" eaLnBrk="1" hangingPunct="1"/>
            <a:r>
              <a:rPr lang="en-US">
                <a:latin typeface="Calibri" charset="0"/>
              </a:rPr>
              <a:t>Sort last</a:t>
            </a:r>
          </a:p>
          <a:p>
            <a:pPr lvl="1" eaLnBrk="1" hangingPunct="1"/>
            <a:r>
              <a:rPr lang="en-US">
                <a:latin typeface="Calibri" charset="0"/>
              </a:rPr>
              <a:t>Subdivide to simplify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2819400"/>
            <a:ext cx="35814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Taxonomy Revisted</a:t>
            </a:r>
          </a:p>
        </p:txBody>
      </p:sp>
      <p:sp>
        <p:nvSpPr>
          <p:cNvPr id="1003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Another dimension</a:t>
            </a:r>
          </a:p>
          <a:p>
            <a:pPr lvl="1" eaLnBrk="1" hangingPunct="1"/>
            <a:r>
              <a:rPr lang="en-US">
                <a:latin typeface="Calibri" charset="0"/>
              </a:rPr>
              <a:t>Point-sampling</a:t>
            </a:r>
          </a:p>
          <a:p>
            <a:pPr lvl="1" eaLnBrk="1" hangingPunct="1"/>
            <a:r>
              <a:rPr lang="en-US">
                <a:latin typeface="Calibri" charset="0"/>
              </a:rPr>
              <a:t>continuous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2743200"/>
            <a:ext cx="6083300" cy="3924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Painter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Algorithm</a:t>
            </a:r>
            <a:endParaRPr lang="en-US">
              <a:latin typeface="Calibri" charset="0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>
                <a:latin typeface="Courier" charset="0"/>
              </a:rPr>
              <a:t>Given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List of polygons {P</a:t>
            </a:r>
            <a:r>
              <a:rPr lang="en-US" sz="2000" baseline="-10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, P</a:t>
            </a:r>
            <a:r>
              <a:rPr lang="en-US" sz="2000" baseline="-10000" dirty="0">
                <a:latin typeface="Courier" charset="0"/>
              </a:rPr>
              <a:t>2</a:t>
            </a:r>
            <a:r>
              <a:rPr lang="en-US" sz="2000" dirty="0">
                <a:latin typeface="Courier" charset="0"/>
              </a:rPr>
              <a:t>, …. </a:t>
            </a:r>
            <a:r>
              <a:rPr lang="en-US" sz="2000" dirty="0" err="1">
                <a:latin typeface="Courier" charset="0"/>
              </a:rPr>
              <a:t>P</a:t>
            </a:r>
            <a:r>
              <a:rPr lang="en-US" sz="2000" baseline="-10000" dirty="0" err="1">
                <a:latin typeface="Courier" charset="0"/>
              </a:rPr>
              <a:t>n</a:t>
            </a:r>
            <a:r>
              <a:rPr lang="en-US" sz="2000" dirty="0">
                <a:latin typeface="Courier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An array of Intensity [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>
                <a:latin typeface="Courier" charset="0"/>
              </a:rPr>
              <a:t>]</a:t>
            </a:r>
          </a:p>
          <a:p>
            <a:pPr eaLnBrk="1" hangingPunct="1"/>
            <a:endParaRPr lang="en-US" sz="2000" dirty="0">
              <a:latin typeface="Courier" charset="0"/>
            </a:endParaRPr>
          </a:p>
          <a:p>
            <a:pPr eaLnBrk="1" hangingPunct="1"/>
            <a:r>
              <a:rPr lang="en-US" sz="2000" dirty="0">
                <a:latin typeface="Courier" charset="0"/>
              </a:rPr>
              <a:t>Begin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Sort polygon list on minimum Z (largest z-value comes first in sorted list)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For each polygon P in selected list do</a:t>
            </a:r>
          </a:p>
          <a:p>
            <a:pPr lvl="2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For each pixel 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>
                <a:latin typeface="Courier" charset="0"/>
              </a:rPr>
              <a:t>) that intersects P do</a:t>
            </a:r>
          </a:p>
          <a:p>
            <a:pPr lvl="3" eaLnBrk="1" hangingPunct="1">
              <a:buFontTx/>
              <a:buNone/>
            </a:pPr>
            <a:r>
              <a:rPr lang="en-US" dirty="0">
                <a:latin typeface="Courier" charset="0"/>
              </a:rPr>
              <a:t>Intensity[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] = intensity of P at 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Display Intensity array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Painter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Algorithm: Cycles</a:t>
            </a:r>
            <a:endParaRPr lang="en-US">
              <a:latin typeface="Calibri" charset="0"/>
            </a:endParaRPr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3276600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Which order to scan?</a:t>
            </a:r>
          </a:p>
          <a:p>
            <a:pPr eaLnBrk="1" hangingPunct="1"/>
            <a:endParaRPr lang="en-US" sz="2400" dirty="0">
              <a:latin typeface="Calibri" charset="0"/>
            </a:endParaRPr>
          </a:p>
          <a:p>
            <a:pPr eaLnBrk="1" hangingPunct="1"/>
            <a:endParaRPr lang="en-US" sz="2400" dirty="0">
              <a:latin typeface="Calibri" charset="0"/>
            </a:endParaRPr>
          </a:p>
          <a:p>
            <a:pPr eaLnBrk="1" hangingPunct="1"/>
            <a:endParaRPr lang="en-US" sz="2400" dirty="0">
              <a:latin typeface="Calibri" charset="0"/>
            </a:endParaRPr>
          </a:p>
          <a:p>
            <a:pPr eaLnBrk="1" hangingPunct="1"/>
            <a:endParaRPr lang="en-US" sz="2400" dirty="0">
              <a:latin typeface="Calibri" charset="0"/>
            </a:endParaRPr>
          </a:p>
          <a:p>
            <a:pPr eaLnBrk="1" hangingPunct="1"/>
            <a:endParaRPr lang="en-US" sz="2400" dirty="0">
              <a:latin typeface="Calibri" charset="0"/>
            </a:endParaRPr>
          </a:p>
          <a:p>
            <a:pPr eaLnBrk="1" hangingPunct="1"/>
            <a:endParaRPr lang="en-US" sz="2400" dirty="0">
              <a:latin typeface="Calibri" charset="0"/>
            </a:endParaRPr>
          </a:p>
        </p:txBody>
      </p:sp>
      <p:sp>
        <p:nvSpPr>
          <p:cNvPr id="544774" name="Rectangle 6"/>
          <p:cNvSpPr>
            <a:spLocks noChangeArrowheads="1"/>
          </p:cNvSpPr>
          <p:nvPr/>
        </p:nvSpPr>
        <p:spPr bwMode="auto">
          <a:xfrm>
            <a:off x="609600" y="4876800"/>
            <a:ext cx="8015288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4163" indent="-284163">
              <a:spcBef>
                <a:spcPct val="20000"/>
              </a:spcBef>
              <a:buFontTx/>
              <a:buChar char="•"/>
              <a:defRPr/>
            </a:pPr>
            <a:r>
              <a:rPr lang="en-US" sz="2800">
                <a:cs typeface="+mn-cs"/>
              </a:rPr>
              <a:t>Split along line, then scan 1,2,3</a:t>
            </a:r>
          </a:p>
          <a:p>
            <a:pPr marL="284163" indent="-284163">
              <a:defRPr/>
            </a:pPr>
            <a:endParaRPr lang="en-US"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981200"/>
            <a:ext cx="3733800" cy="2387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1981200"/>
            <a:ext cx="3733800" cy="238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0" grpId="0"/>
      <p:bldP spid="544771" grpId="0" build="p"/>
      <p:bldP spid="5447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Painter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>
                <a:latin typeface="Calibri" charset="0"/>
              </a:rPr>
              <a:t>s Algorithm: Cycles</a:t>
            </a:r>
            <a:endParaRPr lang="en-US">
              <a:latin typeface="Calibri" charset="0"/>
            </a:endParaRPr>
          </a:p>
        </p:txBody>
      </p:sp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Which to scan first?</a:t>
            </a:r>
          </a:p>
        </p:txBody>
      </p:sp>
      <p:sp>
        <p:nvSpPr>
          <p:cNvPr id="546821" name="Text Box 5"/>
          <p:cNvSpPr txBox="1">
            <a:spLocks noChangeArrowheads="1"/>
          </p:cNvSpPr>
          <p:nvPr/>
        </p:nvSpPr>
        <p:spPr bwMode="auto">
          <a:xfrm>
            <a:off x="533400" y="48006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7013" indent="-227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mtClean="0">
                <a:cs typeface="+mn-cs"/>
              </a:rPr>
              <a:t>Split along line, then scan 1,2,3,4 (or split another polygon and scan accordingly)</a:t>
            </a:r>
          </a:p>
        </p:txBody>
      </p:sp>
      <p:sp>
        <p:nvSpPr>
          <p:cNvPr id="546823" name="Text Box 7"/>
          <p:cNvSpPr txBox="1">
            <a:spLocks noChangeArrowheads="1"/>
          </p:cNvSpPr>
          <p:nvPr/>
        </p:nvSpPr>
        <p:spPr bwMode="auto">
          <a:xfrm>
            <a:off x="609600" y="56388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7013" indent="-227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smtClean="0">
                <a:cs typeface="+mn-cs"/>
              </a:rPr>
              <a:t>Moral: Painter</a:t>
            </a:r>
            <a:r>
              <a:rPr lang="ja-JP" altLang="en-US" smtClean="0">
                <a:latin typeface="Arial"/>
                <a:cs typeface="+mn-cs"/>
              </a:rPr>
              <a:t>’</a:t>
            </a:r>
            <a:r>
              <a:rPr lang="en-US" smtClean="0">
                <a:cs typeface="+mn-cs"/>
              </a:rPr>
              <a:t>s algorithm is fast and easy, except for detecting and splitting cycles and other ambiguities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133600"/>
            <a:ext cx="3124200" cy="2730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133600"/>
            <a:ext cx="3124200" cy="273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8" grpId="0"/>
      <p:bldP spid="546819" grpId="0" build="p"/>
      <p:bldP spid="546821" grpId="0"/>
      <p:bldP spid="5468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Depth-sort: Overlapping Surfaces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5638800" cy="5105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Assume you have sorted by maximum Z</a:t>
            </a:r>
          </a:p>
          <a:p>
            <a:pPr lvl="1" eaLnBrk="1" hangingPunct="1"/>
            <a:r>
              <a:rPr lang="en-US">
                <a:latin typeface="Calibri" charset="0"/>
              </a:rPr>
              <a:t>Then if Z</a:t>
            </a:r>
            <a:r>
              <a:rPr lang="en-US" baseline="-10000">
                <a:latin typeface="Calibri" charset="0"/>
              </a:rPr>
              <a:t>min</a:t>
            </a:r>
            <a:r>
              <a:rPr lang="en-US">
                <a:latin typeface="Calibri" charset="0"/>
              </a:rPr>
              <a:t> &gt; Z</a:t>
            </a:r>
            <a:r>
              <a:rPr lang="ja-JP" altLang="en-US">
                <a:latin typeface="Arial" charset="0"/>
              </a:rPr>
              <a:t>’</a:t>
            </a:r>
            <a:r>
              <a:rPr lang="en-US" altLang="ja-JP" baseline="-10000">
                <a:latin typeface="Calibri" charset="0"/>
              </a:rPr>
              <a:t>max</a:t>
            </a:r>
            <a:r>
              <a:rPr lang="en-US" altLang="ja-JP">
                <a:latin typeface="Calibri" charset="0"/>
              </a:rPr>
              <a:t>, the surfaces do not overlap each other (minimax test)</a:t>
            </a:r>
          </a:p>
          <a:p>
            <a:pPr eaLnBrk="1" hangingPunct="1"/>
            <a:r>
              <a:rPr lang="en-US">
                <a:latin typeface="Calibri" charset="0"/>
              </a:rPr>
              <a:t>Correct order of overlapping surfaces may be ambiguous. Check it.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1752600"/>
            <a:ext cx="2222500" cy="214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Depth-sort: Overlapping Surfaces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>
          <a:xfrm>
            <a:off x="3276600" y="1295400"/>
            <a:ext cx="5181600" cy="6858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No problem: paint S, then S</a:t>
            </a:r>
            <a:r>
              <a:rPr lang="ja-JP" altLang="en-US" smtClean="0">
                <a:latin typeface="Arial"/>
                <a:ea typeface="+mn-ea"/>
                <a:cs typeface="+mn-cs"/>
              </a:rPr>
              <a:t>’</a:t>
            </a:r>
            <a:r>
              <a:rPr lang="en-US" smtClean="0">
                <a:ea typeface="+mn-ea"/>
                <a:cs typeface="+mn-cs"/>
              </a:rPr>
              <a:t> </a:t>
            </a:r>
          </a:p>
        </p:txBody>
      </p:sp>
      <p:sp>
        <p:nvSpPr>
          <p:cNvPr id="550919" name="Rectangle 7"/>
          <p:cNvSpPr>
            <a:spLocks noChangeArrowheads="1"/>
          </p:cNvSpPr>
          <p:nvPr/>
        </p:nvSpPr>
        <p:spPr bwMode="auto">
          <a:xfrm>
            <a:off x="3352800" y="3200400"/>
            <a:ext cx="518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>
                <a:cs typeface="+mn-cs"/>
              </a:rPr>
              <a:t>Problem: painting in either order gives incorrect result </a:t>
            </a:r>
          </a:p>
        </p:txBody>
      </p:sp>
      <p:sp>
        <p:nvSpPr>
          <p:cNvPr id="550920" name="Rectangle 8"/>
          <p:cNvSpPr>
            <a:spLocks noChangeArrowheads="1"/>
          </p:cNvSpPr>
          <p:nvPr/>
        </p:nvSpPr>
        <p:spPr bwMode="auto">
          <a:xfrm>
            <a:off x="3429000" y="5105400"/>
            <a:ext cx="518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800">
                <a:cs typeface="+mn-cs"/>
              </a:rPr>
              <a:t>Problem? Naïve order S S</a:t>
            </a:r>
            <a:r>
              <a:rPr lang="ja-JP" altLang="en-US" sz="2800">
                <a:latin typeface="Arial"/>
                <a:cs typeface="+mn-cs"/>
              </a:rPr>
              <a:t>’</a:t>
            </a:r>
            <a:r>
              <a:rPr lang="en-US" sz="2800">
                <a:cs typeface="+mn-cs"/>
              </a:rPr>
              <a:t> S</a:t>
            </a:r>
            <a:r>
              <a:rPr lang="ja-JP" altLang="en-US" sz="2800">
                <a:latin typeface="Arial"/>
                <a:cs typeface="+mn-cs"/>
              </a:rPr>
              <a:t>”</a:t>
            </a:r>
            <a:r>
              <a:rPr lang="en-US" sz="2800">
                <a:cs typeface="+mn-cs"/>
              </a:rPr>
              <a:t>; correct order S</a:t>
            </a:r>
            <a:r>
              <a:rPr lang="ja-JP" altLang="en-US" sz="2800">
                <a:latin typeface="Arial"/>
                <a:cs typeface="+mn-cs"/>
              </a:rPr>
              <a:t>’</a:t>
            </a:r>
            <a:r>
              <a:rPr lang="en-US" sz="2800">
                <a:cs typeface="+mn-cs"/>
              </a:rPr>
              <a:t> S</a:t>
            </a:r>
            <a:r>
              <a:rPr lang="ja-JP" altLang="en-US" sz="2800">
                <a:latin typeface="Arial"/>
                <a:cs typeface="+mn-cs"/>
              </a:rPr>
              <a:t>”</a:t>
            </a:r>
            <a:r>
              <a:rPr lang="en-US" sz="2800">
                <a:cs typeface="+mn-cs"/>
              </a:rPr>
              <a:t> S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371600"/>
            <a:ext cx="1651000" cy="1676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3124200"/>
            <a:ext cx="1651000" cy="1676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000" y="4876800"/>
            <a:ext cx="165100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4" grpId="0"/>
      <p:bldP spid="550915" grpId="0" build="p"/>
      <p:bldP spid="550919" grpId="0"/>
      <p:bldP spid="5509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32954</TotalTime>
  <Words>1331</Words>
  <Application>Microsoft Macintosh PowerPoint</Application>
  <PresentationFormat>On-screen Show (4:3)</PresentationFormat>
  <Paragraphs>387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Graphics Pipeline Hidden Surface</vt:lpstr>
      <vt:lpstr>Visibility</vt:lpstr>
      <vt:lpstr>Back-face Culling</vt:lpstr>
      <vt:lpstr>Painter’s Algorithm</vt:lpstr>
      <vt:lpstr>Painter’s Algorithm</vt:lpstr>
      <vt:lpstr>Painter’s Algorithm: Cycles</vt:lpstr>
      <vt:lpstr>Painter’s Algorithm: Cycles</vt:lpstr>
      <vt:lpstr>Depth-sort: Overlapping Surfaces</vt:lpstr>
      <vt:lpstr>Depth-sort: Overlapping Surfaces</vt:lpstr>
      <vt:lpstr>Depth-sort: Order Ambiguity</vt:lpstr>
      <vt:lpstr>Depth-sort: Order Ambiguity</vt:lpstr>
      <vt:lpstr>Binary Space Partitioning</vt:lpstr>
      <vt:lpstr>Building a BSP Tree</vt:lpstr>
      <vt:lpstr>Building a BSP Tree</vt:lpstr>
      <vt:lpstr>Building a BSP Tree</vt:lpstr>
      <vt:lpstr>Building a BSP Tree</vt:lpstr>
      <vt:lpstr>BSP Tree: Building the Tree</vt:lpstr>
      <vt:lpstr>BSP Tree: Displaying the Tree</vt:lpstr>
      <vt:lpstr>BSP Tree Display</vt:lpstr>
      <vt:lpstr>BSP Tree Display</vt:lpstr>
      <vt:lpstr>BSP Tree Display</vt:lpstr>
      <vt:lpstr>BSP Tree Display</vt:lpstr>
      <vt:lpstr>BSP Tree Display</vt:lpstr>
      <vt:lpstr>BSP Tree Display</vt:lpstr>
      <vt:lpstr>BSP Tree Display</vt:lpstr>
      <vt:lpstr>BSP Tree Display</vt:lpstr>
      <vt:lpstr>BSP Tree Display</vt:lpstr>
      <vt:lpstr>BSP Tree Display</vt:lpstr>
      <vt:lpstr>Scanline Algorithm</vt:lpstr>
      <vt:lpstr>Scanline Algorithm</vt:lpstr>
      <vt:lpstr>Scanline Algorithm</vt:lpstr>
      <vt:lpstr>Scanline Visibility Algorithm</vt:lpstr>
      <vt:lpstr>Scanline Visibility Algorithm</vt:lpstr>
      <vt:lpstr>Scanline Visibility Algorithm</vt:lpstr>
      <vt:lpstr>Scanline Visibility Algorithm</vt:lpstr>
      <vt:lpstr>Characteristics of Scanline Algorithm</vt:lpstr>
      <vt:lpstr>Z-Buffer</vt:lpstr>
      <vt:lpstr>Z-Buffer Algorithm</vt:lpstr>
      <vt:lpstr>Z-Buffer Characteristics</vt:lpstr>
      <vt:lpstr>A-Buffer Method</vt:lpstr>
      <vt:lpstr>Taxonomy of Visibility Algorithms</vt:lpstr>
      <vt:lpstr>Taxonomy of Visibility Algorithms</vt:lpstr>
      <vt:lpstr>Taxonomy Revisted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213</cp:revision>
  <cp:lastPrinted>2010-10-04T14:32:16Z</cp:lastPrinted>
  <dcterms:created xsi:type="dcterms:W3CDTF">1996-09-30T18:28:10Z</dcterms:created>
  <dcterms:modified xsi:type="dcterms:W3CDTF">2011-10-11T23:29:45Z</dcterms:modified>
</cp:coreProperties>
</file>