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84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3" r:id="rId17"/>
    <p:sldId id="292" r:id="rId18"/>
    <p:sldId id="299" r:id="rId19"/>
    <p:sldId id="294" r:id="rId20"/>
    <p:sldId id="295" r:id="rId21"/>
    <p:sldId id="296" r:id="rId22"/>
    <p:sldId id="297" r:id="rId23"/>
    <p:sldId id="298" r:id="rId24"/>
    <p:sldId id="285" r:id="rId25"/>
    <p:sldId id="286" r:id="rId26"/>
    <p:sldId id="287" r:id="rId27"/>
    <p:sldId id="288" r:id="rId28"/>
    <p:sldId id="289" r:id="rId29"/>
    <p:sldId id="290" r:id="rId30"/>
    <p:sldId id="291" r:id="rId31"/>
  </p:sldIdLst>
  <p:sldSz cx="9144000" cy="6858000" type="screen4x3"/>
  <p:notesSz cx="7772400" cy="10058400"/>
  <p:defaultTextStyle>
    <a:defPPr>
      <a:defRPr lang="en-GB"/>
    </a:defPPr>
    <a:lvl1pPr algn="l" defTabSz="414726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08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1pPr>
    <a:lvl2pPr marL="391686" indent="-195843" algn="l" defTabSz="414726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08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2pPr>
    <a:lvl3pPr marL="587529" indent="-195843" algn="l" defTabSz="414726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08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3pPr>
    <a:lvl4pPr marL="783372" indent="-195843" algn="l" defTabSz="414726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08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4pPr>
    <a:lvl5pPr marL="979214" indent="-195843" algn="l" defTabSz="414726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08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5pPr>
    <a:lvl6pPr marL="2073631" algn="l" defTabSz="414726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6pPr>
    <a:lvl7pPr marL="2488357" algn="l" defTabSz="414726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7pPr>
    <a:lvl8pPr marL="2903083" algn="l" defTabSz="414726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8pPr>
    <a:lvl9pPr marL="3317809" algn="l" defTabSz="414726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5" d="100"/>
          <a:sy n="95" d="100"/>
        </p:scale>
        <p:origin x="-712" y="-112"/>
      </p:cViewPr>
      <p:guideLst>
        <p:guide orient="horz" pos="1939"/>
        <p:guide pos="2585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fld id="{1693D472-DD7A-E14B-9335-8FCEEFC533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58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1472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8" charset="0"/>
      <a:defRPr sz="1100" kern="1200">
        <a:solidFill>
          <a:srgbClr val="000000"/>
        </a:solidFill>
        <a:latin typeface="Times New Roman" pitchFamily="-108" charset="0"/>
        <a:ea typeface="+mn-ea"/>
        <a:cs typeface="+mn-cs"/>
      </a:defRPr>
    </a:lvl1pPr>
    <a:lvl2pPr marL="673930" indent="-259204" algn="l" defTabSz="41472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8" charset="0"/>
      <a:defRPr sz="1100" kern="1200">
        <a:solidFill>
          <a:srgbClr val="000000"/>
        </a:solidFill>
        <a:latin typeface="Times New Roman" pitchFamily="-108" charset="0"/>
        <a:ea typeface="+mn-ea"/>
        <a:cs typeface="+mn-cs"/>
      </a:defRPr>
    </a:lvl2pPr>
    <a:lvl3pPr marL="1036815" indent="-207363" algn="l" defTabSz="41472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8" charset="0"/>
      <a:defRPr sz="1100" kern="1200">
        <a:solidFill>
          <a:srgbClr val="000000"/>
        </a:solidFill>
        <a:latin typeface="Times New Roman" pitchFamily="-108" charset="0"/>
        <a:ea typeface="+mn-ea"/>
        <a:cs typeface="+mn-cs"/>
      </a:defRPr>
    </a:lvl3pPr>
    <a:lvl4pPr marL="1451541" indent="-207363" algn="l" defTabSz="41472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8" charset="0"/>
      <a:defRPr sz="1100" kern="1200">
        <a:solidFill>
          <a:srgbClr val="000000"/>
        </a:solidFill>
        <a:latin typeface="Times New Roman" pitchFamily="-108" charset="0"/>
        <a:ea typeface="+mn-ea"/>
        <a:cs typeface="+mn-cs"/>
      </a:defRPr>
    </a:lvl4pPr>
    <a:lvl5pPr marL="1866268" indent="-207363" algn="l" defTabSz="41472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8" charset="0"/>
      <a:defRPr sz="1100" kern="1200">
        <a:solidFill>
          <a:srgbClr val="000000"/>
        </a:solidFill>
        <a:latin typeface="Times New Roman" pitchFamily="-108" charset="0"/>
        <a:ea typeface="+mn-ea"/>
        <a:cs typeface="+mn-cs"/>
      </a:defRPr>
    </a:lvl5pPr>
    <a:lvl6pPr marL="2073631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41472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82A1CA-2DB8-2448-A99C-5C4B61893108}" type="slidenum">
              <a:rPr lang="en-GB"/>
              <a:pPr/>
              <a:t>1</a:t>
            </a:fld>
            <a:endParaRPr lang="en-GB"/>
          </a:p>
        </p:txBody>
      </p:sp>
      <p:sp>
        <p:nvSpPr>
          <p:cNvPr id="40961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35D4BF-539F-A14D-AF1D-985BA36A080E}" type="slidenum">
              <a:rPr lang="en-GB"/>
              <a:pPr/>
              <a:t>10</a:t>
            </a:fld>
            <a:endParaRPr lang="en-GB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FAE971-4112-814A-8D6E-45AA85533EBB}" type="slidenum">
              <a:rPr lang="en-GB"/>
              <a:pPr/>
              <a:t>11</a:t>
            </a:fld>
            <a:endParaRPr lang="en-GB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E072B2-F213-4349-8F09-E2B90A33FA92}" type="slidenum">
              <a:rPr lang="en-GB"/>
              <a:pPr/>
              <a:t>12</a:t>
            </a:fld>
            <a:endParaRPr lang="en-GB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04FB7C-6071-4247-A114-87790D3B91B4}" type="slidenum">
              <a:rPr lang="en-GB"/>
              <a:pPr/>
              <a:t>13</a:t>
            </a:fld>
            <a:endParaRPr lang="en-GB"/>
          </a:p>
        </p:txBody>
      </p:sp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6EC898-F980-404C-A5BA-43EC3505A69B}" type="slidenum">
              <a:rPr lang="en-GB"/>
              <a:pPr/>
              <a:t>14</a:t>
            </a:fld>
            <a:endParaRPr lang="en-GB"/>
          </a:p>
        </p:txBody>
      </p:sp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48BC93-7207-354A-8417-1DF89FAB15E2}" type="slidenum">
              <a:rPr lang="en-GB"/>
              <a:pPr/>
              <a:t>17</a:t>
            </a:fld>
            <a:endParaRPr lang="en-GB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9F5001-CCEC-5640-992D-FFA79D5A2816}" type="slidenum">
              <a:rPr lang="en-GB"/>
              <a:pPr/>
              <a:t>19</a:t>
            </a:fld>
            <a:endParaRPr lang="en-GB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9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2F0E8C-9DA2-7144-B795-335BD81519AD}" type="slidenum">
              <a:rPr lang="en-GB"/>
              <a:pPr/>
              <a:t>20</a:t>
            </a:fld>
            <a:endParaRPr lang="en-GB"/>
          </a:p>
        </p:txBody>
      </p:sp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9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5D14BE-3B50-9F43-BB0A-8B80ECD21373}" type="slidenum">
              <a:rPr lang="en-GB"/>
              <a:pPr/>
              <a:t>21</a:t>
            </a:fld>
            <a:endParaRPr lang="en-GB"/>
          </a:p>
        </p:txBody>
      </p:sp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9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B27409-0941-614B-AFB3-2E653D148DC8}" type="slidenum">
              <a:rPr lang="en-GB"/>
              <a:pPr/>
              <a:t>22</a:t>
            </a:fld>
            <a:endParaRPr lang="en-GB"/>
          </a:p>
        </p:txBody>
      </p:sp>
      <p:sp>
        <p:nvSpPr>
          <p:cNvPr id="686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9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D6FFDD-426F-FA41-B4AC-2CEC82159774}" type="slidenum">
              <a:rPr lang="en-GB"/>
              <a:pPr/>
              <a:t>2</a:t>
            </a:fld>
            <a:endParaRPr lang="en-GB"/>
          </a:p>
        </p:txBody>
      </p:sp>
      <p:sp>
        <p:nvSpPr>
          <p:cNvPr id="41985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D854BE-32C2-D443-9D89-BBD4E09A2D56}" type="slidenum">
              <a:rPr lang="en-GB"/>
              <a:pPr/>
              <a:t>23</a:t>
            </a:fld>
            <a:endParaRPr lang="en-GB"/>
          </a:p>
        </p:txBody>
      </p:sp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FA3EF3-E7F7-D94C-94D7-A5EE4F6084AE}" type="slidenum">
              <a:rPr lang="en-GB"/>
              <a:pPr/>
              <a:t>24</a:t>
            </a:fld>
            <a:endParaRPr lang="en-GB"/>
          </a:p>
        </p:txBody>
      </p:sp>
      <p:sp>
        <p:nvSpPr>
          <p:cNvPr id="716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7BB785-2151-4B4D-B4A5-B776DD0BBCBF}" type="slidenum">
              <a:rPr lang="en-GB"/>
              <a:pPr/>
              <a:t>25</a:t>
            </a:fld>
            <a:endParaRPr lang="en-GB"/>
          </a:p>
        </p:txBody>
      </p:sp>
      <p:sp>
        <p:nvSpPr>
          <p:cNvPr id="727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7505F5-EAB5-DB44-AC80-76BD90CC5B3C}" type="slidenum">
              <a:rPr lang="en-GB"/>
              <a:pPr/>
              <a:t>26</a:t>
            </a:fld>
            <a:endParaRPr lang="en-GB"/>
          </a:p>
        </p:txBody>
      </p:sp>
      <p:sp>
        <p:nvSpPr>
          <p:cNvPr id="737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314C34-5B55-BC4F-858B-446CE813C8C0}" type="slidenum">
              <a:rPr lang="en-GB"/>
              <a:pPr/>
              <a:t>27</a:t>
            </a:fld>
            <a:endParaRPr lang="en-GB"/>
          </a:p>
        </p:txBody>
      </p:sp>
      <p:sp>
        <p:nvSpPr>
          <p:cNvPr id="747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43C9C2-88A9-1F41-99E2-AFBDB64E8299}" type="slidenum">
              <a:rPr lang="en-GB"/>
              <a:pPr/>
              <a:t>28</a:t>
            </a:fld>
            <a:endParaRPr lang="en-GB"/>
          </a:p>
        </p:txBody>
      </p:sp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49E033-690B-084F-A9B4-49D306915126}" type="slidenum">
              <a:rPr lang="en-GB"/>
              <a:pPr/>
              <a:t>29</a:t>
            </a:fld>
            <a:endParaRPr lang="en-GB"/>
          </a:p>
        </p:txBody>
      </p:sp>
      <p:sp>
        <p:nvSpPr>
          <p:cNvPr id="768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980E1F-ED49-CB4B-B725-0FC42116B8AC}" type="slidenum">
              <a:rPr lang="en-GB"/>
              <a:pPr/>
              <a:t>3</a:t>
            </a:fld>
            <a:endParaRPr lang="en-GB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3F9840-EC56-3440-91D1-5B33E1F5C02B}" type="slidenum">
              <a:rPr lang="en-GB"/>
              <a:pPr/>
              <a:t>4</a:t>
            </a:fld>
            <a:endParaRPr lang="en-GB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E48292-5E50-394C-9286-780FE105CB0E}" type="slidenum">
              <a:rPr lang="en-GB"/>
              <a:pPr/>
              <a:t>5</a:t>
            </a:fld>
            <a:endParaRPr lang="en-GB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9BEA75-733F-E34A-9721-3FE459599226}" type="slidenum">
              <a:rPr lang="en-GB"/>
              <a:pPr/>
              <a:t>6</a:t>
            </a:fld>
            <a:endParaRPr lang="en-GB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03CDB4-6327-484D-BDAC-55CB1F8DE514}" type="slidenum">
              <a:rPr lang="en-GB"/>
              <a:pPr/>
              <a:t>7</a:t>
            </a:fld>
            <a:endParaRPr lang="en-GB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993B16-2829-554F-A17C-769F7AD009E7}" type="slidenum">
              <a:rPr lang="en-GB"/>
              <a:pPr/>
              <a:t>8</a:t>
            </a:fld>
            <a:endParaRPr lang="en-GB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92EE4F-D8F9-F446-99B5-FDB73AADDEE5}" type="slidenum">
              <a:rPr lang="en-GB"/>
              <a:pPr/>
              <a:t>9</a:t>
            </a:fld>
            <a:endParaRPr lang="en-GB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2694-4A7D-B04E-8A1E-E975FA74B23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93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A7E3-2DA6-8241-AC95-24C530B430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60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9E3-23DF-F847-9A1D-16210AD02E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34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5D17-3F0E-CE48-82B2-E74BAA7581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937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FA775-BFB5-C840-8663-B2594E2922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841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56997-CC0B-8045-9AAE-8E8A24D07BD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75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FB59-B5EF-F542-8EF0-692BDF4703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9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6C84-1B8F-7E4B-B3EC-D62481D54B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905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602BA-DFFE-834B-A345-0447210412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71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9FC01-859D-BC48-AD48-69CDB5B8973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921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B367-845D-E74B-B1F9-ABD9424062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29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5198-3F6B-9145-8D22-28933AC8315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841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D88D-3A48-944D-8093-E5E01DFC817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282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32F13-D5A0-6643-A631-8330A92F96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609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92F2-7BCA-C843-93BB-E1772308D4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34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22E7-967F-E04D-937A-449EBCB806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7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0B83-07C9-2641-89A6-53D9EE3903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9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009BE-68DF-7041-90CB-32F5AE8203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90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018F-8467-BA45-81F0-0CADF8DCDC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7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1694-E968-E845-9ED0-A0FE7A6FEC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92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388B-277B-D94B-B094-B8F4254C2E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29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0B90-1430-2146-9C23-52DA74269A8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28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D64C6-3D6D-E74C-A61C-D840ABA4C9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26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D64C6-3D6D-E74C-A61C-D840ABA4C9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26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tif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Texturing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CMSC 435/634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0DE1-411B-9846-AC22-E226CA439F7C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Spherical Mapping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For sphere with point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(</a:t>
            </a:r>
            <a:r>
              <a:rPr lang="en-GB" dirty="0" err="1"/>
              <a:t>r</a:t>
            </a:r>
            <a:r>
              <a:rPr lang="en-GB" dirty="0"/>
              <a:t> </a:t>
            </a:r>
            <a:r>
              <a:rPr lang="en-GB" dirty="0" err="1"/>
              <a:t>cos</a:t>
            </a:r>
            <a:r>
              <a:rPr lang="en-GB" dirty="0"/>
              <a:t> </a:t>
            </a:r>
            <a:r>
              <a:rPr lang="en-GB" dirty="0" err="1">
                <a:ea typeface="Liberation Sans" pitchFamily="16" charset="0"/>
                <a:cs typeface="Liberation Sans" pitchFamily="16" charset="0"/>
              </a:rPr>
              <a:t>Θ</a:t>
            </a:r>
            <a:r>
              <a:rPr lang="en-GB" dirty="0"/>
              <a:t> sin </a:t>
            </a:r>
            <a:r>
              <a:rPr lang="en-GB" dirty="0" err="1">
                <a:ea typeface="Liberation Sans" pitchFamily="16" charset="0"/>
                <a:cs typeface="Liberation Sans" pitchFamily="16" charset="0"/>
              </a:rPr>
              <a:t>Φ</a:t>
            </a:r>
            <a:r>
              <a:rPr lang="en-GB" dirty="0"/>
              <a:t>, </a:t>
            </a:r>
            <a:r>
              <a:rPr lang="en-GB" dirty="0" err="1"/>
              <a:t>r</a:t>
            </a:r>
            <a:r>
              <a:rPr lang="en-GB" dirty="0"/>
              <a:t> sin </a:t>
            </a:r>
            <a:r>
              <a:rPr lang="en-GB" dirty="0" err="1">
                <a:ea typeface="Liberation Sans" pitchFamily="16" charset="0"/>
                <a:cs typeface="Liberation Sans" pitchFamily="16" charset="0"/>
              </a:rPr>
              <a:t>Θ</a:t>
            </a:r>
            <a:r>
              <a:rPr lang="en-GB" dirty="0"/>
              <a:t> sin </a:t>
            </a:r>
            <a:r>
              <a:rPr lang="en-GB" dirty="0" err="1">
                <a:ea typeface="Liberation Sans" pitchFamily="16" charset="0"/>
                <a:cs typeface="Liberation Sans" pitchFamily="16" charset="0"/>
              </a:rPr>
              <a:t>Φ</a:t>
            </a:r>
            <a:r>
              <a:rPr lang="en-GB" dirty="0"/>
              <a:t>, </a:t>
            </a:r>
            <a:r>
              <a:rPr lang="en-GB" dirty="0" err="1"/>
              <a:t>r</a:t>
            </a:r>
            <a:r>
              <a:rPr lang="en-GB" dirty="0"/>
              <a:t> </a:t>
            </a:r>
            <a:r>
              <a:rPr lang="en-GB" dirty="0" err="1"/>
              <a:t>cos</a:t>
            </a:r>
            <a:r>
              <a:rPr lang="en-GB" dirty="0"/>
              <a:t> </a:t>
            </a:r>
            <a:r>
              <a:rPr lang="en-GB" dirty="0" err="1">
                <a:ea typeface="Liberation Sans" pitchFamily="16" charset="0"/>
                <a:cs typeface="Liberation Sans" pitchFamily="16" charset="0"/>
              </a:rPr>
              <a:t>Φ</a:t>
            </a:r>
            <a:r>
              <a:rPr lang="en-GB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Texture coordinates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B423-ED08-FA4C-A487-5EE21D753ECD}" type="slidenum">
              <a:rPr lang="en-GB"/>
              <a:pPr/>
              <a:t>10</a:t>
            </a:fld>
            <a:endParaRPr lang="en-GB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803846"/>
            <a:ext cx="3163680" cy="7013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5600" y="3691108"/>
            <a:ext cx="4491360" cy="29983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Spherical Mapping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1906A-698C-1D48-94D0-355EDE731844}" type="slidenum">
              <a:rPr lang="en-GB"/>
              <a:pPr/>
              <a:t>11</a:t>
            </a:fld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1200" y="1866436"/>
            <a:ext cx="7040160" cy="4699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Mapping onto Parametric Patches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Use scaled surface </a:t>
            </a:r>
            <a:r>
              <a:rPr lang="en-GB" dirty="0" err="1"/>
              <a:t>u,v</a:t>
            </a:r>
            <a:r>
              <a:rPr lang="en-GB" dirty="0"/>
              <a:t> parameters for texture </a:t>
            </a:r>
            <a:r>
              <a:rPr lang="en-GB" dirty="0" err="1"/>
              <a:t>u,v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777E-0C94-3B44-8FD9-E73252F11689}" type="slidenum">
              <a:rPr lang="en-GB"/>
              <a:pPr/>
              <a:t>12</a:t>
            </a:fld>
            <a:endParaRPr lang="en-GB"/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334080" y="3110727"/>
            <a:ext cx="8475840" cy="2792454"/>
            <a:chOff x="232" y="2160"/>
            <a:chExt cx="5886" cy="1939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2" y="2169"/>
              <a:ext cx="2882" cy="19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7" y="2160"/>
              <a:ext cx="2882" cy="19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Mapping onto Parametric Patches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ECE4-B541-334E-8E2E-E8182A432F63}" type="slidenum">
              <a:rPr lang="en-GB"/>
              <a:pPr/>
              <a:t>13</a:t>
            </a:fld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560" y="1866436"/>
            <a:ext cx="6914880" cy="4615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Mapping onto Polygons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1448"/>
            <a:ext cx="8228160" cy="4529276"/>
          </a:xfrm>
          <a:ln/>
        </p:spPr>
        <p:txBody>
          <a:bodyPr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Like parametric surfaces, but use explicit vertex texture coordinates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smtClean="0"/>
              <a:t>Interpolation during rasterization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smtClean="0"/>
              <a:t>Per</a:t>
            </a:r>
            <a:r>
              <a:rPr lang="en-GB" dirty="0"/>
              <a:t>-pixel projection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Interpolate (u/w, v/w, 1/w</a:t>
            </a:r>
            <a:r>
              <a:rPr lang="en-GB" dirty="0" smtClean="0"/>
              <a:t>)</a:t>
            </a: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smtClean="0"/>
              <a:t>Divide </a:t>
            </a:r>
            <a:r>
              <a:rPr lang="en-GB" dirty="0"/>
              <a:t>to get pixel (</a:t>
            </a:r>
            <a:r>
              <a:rPr lang="en-GB" dirty="0" err="1"/>
              <a:t>u,v</a:t>
            </a:r>
            <a:r>
              <a:rPr lang="en-GB" dirty="0"/>
              <a:t>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B1DD1-67C6-4141-A3E1-74EE78E4D50C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mapping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38" y="1143000"/>
            <a:ext cx="4469710" cy="4495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5397" y="2057400"/>
            <a:ext cx="5282105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298001"/>
            <a:ext cx="9144000" cy="559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Piponi</a:t>
            </a:r>
            <a:r>
              <a:rPr lang="en-US" dirty="0" smtClean="0"/>
              <a:t> and </a:t>
            </a:r>
            <a:r>
              <a:rPr lang="en-US" dirty="0" err="1" smtClean="0"/>
              <a:t>Borshukov</a:t>
            </a:r>
            <a:r>
              <a:rPr lang="en-US" dirty="0" smtClean="0"/>
              <a:t>, “Seamless Texture Mapping of Subdivision Surfaces by Model Pelting and Texture Blending”, SIGGRAPH 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1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Atlas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object into easy-to-texture parts</a:t>
            </a:r>
            <a:endParaRPr lang="en-US" dirty="0"/>
          </a:p>
        </p:txBody>
      </p:sp>
      <p:pic>
        <p:nvPicPr>
          <p:cNvPr id="7" name="Picture 6" descr="screen_0_1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19400"/>
            <a:ext cx="3251200" cy="3251200"/>
          </a:xfrm>
          <a:prstGeom prst="rect">
            <a:avLst/>
          </a:prstGeom>
        </p:spPr>
      </p:pic>
      <p:pic>
        <p:nvPicPr>
          <p:cNvPr id="8" name="Picture 7" descr="gunth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08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00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Other Mappings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Surface </a:t>
            </a:r>
            <a:r>
              <a:rPr lang="en-GB" dirty="0" smtClean="0"/>
              <a:t>Position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smtClean="0"/>
              <a:t>Shadow mapping</a:t>
            </a: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Ray direction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Reflection/environment mapping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Surface normal direction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Diffuse reflection mapping</a:t>
            </a:r>
            <a:endParaRPr lang="en-GB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smtClean="0"/>
              <a:t>Transparency</a:t>
            </a:r>
            <a:r>
              <a:rPr lang="en-GB" dirty="0"/>
              <a:t>/refraction mapping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597F-FDEB-A741-ACCB-92B0434C2F5C}" type="slidenum">
              <a:rPr lang="en-GB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9303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Render </a:t>
            </a:r>
            <a:r>
              <a:rPr lang="en-US" i="1" dirty="0" smtClean="0"/>
              <a:t>Shadow Map</a:t>
            </a:r>
            <a:endParaRPr lang="en-US" dirty="0" smtClean="0"/>
          </a:p>
          <a:p>
            <a:pPr lvl="1"/>
            <a:r>
              <a:rPr lang="en-US" dirty="0" smtClean="0"/>
              <a:t>Image from the light</a:t>
            </a:r>
          </a:p>
          <a:p>
            <a:pPr lvl="1"/>
            <a:r>
              <a:rPr lang="en-US" dirty="0" smtClean="0"/>
              <a:t>Record depth of closest object </a:t>
            </a:r>
            <a:br>
              <a:rPr lang="en-US" dirty="0" smtClean="0"/>
            </a:br>
            <a:r>
              <a:rPr lang="en-US" dirty="0" smtClean="0"/>
              <a:t>along each ray</a:t>
            </a:r>
          </a:p>
          <a:p>
            <a:r>
              <a:rPr lang="en-US" dirty="0" smtClean="0"/>
              <a:t>Use a shadow map</a:t>
            </a:r>
          </a:p>
          <a:p>
            <a:pPr lvl="1"/>
            <a:r>
              <a:rPr lang="en-US" dirty="0" smtClean="0"/>
              <a:t>Render a pixel/fragment</a:t>
            </a:r>
          </a:p>
          <a:p>
            <a:pPr lvl="1"/>
            <a:r>
              <a:rPr lang="en-US" dirty="0" smtClean="0"/>
              <a:t>Transform to </a:t>
            </a:r>
            <a:r>
              <a:rPr lang="en-US" smtClean="0"/>
              <a:t>light </a:t>
            </a:r>
            <a:r>
              <a:rPr lang="en-US" smtClean="0"/>
              <a:t>projection</a:t>
            </a:r>
            <a:endParaRPr lang="en-US" dirty="0" smtClean="0"/>
          </a:p>
          <a:p>
            <a:pPr lvl="1"/>
            <a:r>
              <a:rPr lang="en-US" dirty="0" smtClean="0"/>
              <a:t>Is pixel farther away</a:t>
            </a:r>
          </a:p>
          <a:p>
            <a:pPr lvl="1"/>
            <a:r>
              <a:rPr lang="en-US" dirty="0" smtClean="0"/>
              <a:t>Bias to avoid self shadowing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76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5D27CBA-87C4-1742-AF80-5633F908B7E0}" type="slidenum">
              <a:rPr lang="en-GB"/>
              <a:pPr/>
              <a:t>19</a:t>
            </a:fld>
            <a:endParaRPr lang="en-GB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Distant Reflection</a:t>
            </a:r>
            <a:endParaRPr lang="en-GB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Look up </a:t>
            </a:r>
            <a:r>
              <a:rPr lang="en-GB" dirty="0" smtClean="0"/>
              <a:t>reflection direction in </a:t>
            </a:r>
            <a:r>
              <a:rPr lang="en-GB" i="1" dirty="0" smtClean="0"/>
              <a:t>reflection</a:t>
            </a:r>
            <a:r>
              <a:rPr lang="en-GB" dirty="0" smtClean="0"/>
              <a:t> or </a:t>
            </a:r>
            <a:r>
              <a:rPr lang="en-GB" i="1" dirty="0" smtClean="0"/>
              <a:t>environment</a:t>
            </a:r>
            <a:r>
              <a:rPr lang="en-GB" dirty="0" smtClean="0"/>
              <a:t> map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914400" y="2667000"/>
            <a:ext cx="6995280" cy="3967778"/>
            <a:chOff x="326" y="1152"/>
            <a:chExt cx="5696" cy="3455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6" y="1152"/>
              <a:ext cx="3105" cy="20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18" y="2536"/>
              <a:ext cx="3105" cy="20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91379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What is Texturing?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EC47F-C36B-EE44-ACA4-05AF7FA1BE4F}" type="slidenum">
              <a:rPr lang="en-GB"/>
              <a:pPr/>
              <a:t>2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4000" y="2409374"/>
            <a:ext cx="6694560" cy="31020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912A6B6-40AB-0A44-A885-07B68FB41799}" type="slidenum">
              <a:rPr lang="en-GB"/>
              <a:pPr/>
              <a:t>20</a:t>
            </a:fld>
            <a:endParaRPr lang="en-GB"/>
          </a:p>
        </p:txBody>
      </p:sp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Environment Mapping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Surround scene with maps simulating surrounding detail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7680" y="2818376"/>
            <a:ext cx="5408640" cy="36104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91584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B0DC250-D275-7440-B1D1-2E515865E32E}" type="slidenum">
              <a:rPr lang="en-GB"/>
              <a:pPr/>
              <a:t>21</a:t>
            </a:fld>
            <a:endParaRPr lang="en-GB"/>
          </a:p>
        </p:txBody>
      </p:sp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Ray Tracing vs. Environment Mapping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0" y="1601448"/>
            <a:ext cx="4014720" cy="4447187"/>
          </a:xfrm>
          <a:ln/>
        </p:spPr>
        <p:txBody>
          <a:bodyPr/>
          <a:lstStyle/>
          <a:p>
            <a:pPr algn="ctr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dirty="0"/>
              <a:t>Ray Tracing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1360" y="1601448"/>
            <a:ext cx="4014720" cy="4447187"/>
          </a:xfrm>
          <a:ln/>
        </p:spPr>
        <p:txBody>
          <a:bodyPr/>
          <a:lstStyle/>
          <a:p>
            <a:pPr algn="ctr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dirty="0"/>
              <a:t>Environment Mapping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280" y="2302802"/>
            <a:ext cx="8245440" cy="29307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95325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F7ECC50-F4C4-CE49-B3E6-E383919E9F97}" type="slidenum">
              <a:rPr lang="en-GB"/>
              <a:pPr/>
              <a:t>22</a:t>
            </a:fld>
            <a:endParaRPr lang="en-GB"/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Refraction Mapping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Perturb refraction rays through transparent surface by disruption of surface normal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971800"/>
            <a:ext cx="5478924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551860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Texture Aliasing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/>
              <a:t>Undersampling</a:t>
            </a:r>
            <a:r>
              <a:rPr lang="en-GB" dirty="0"/>
              <a:t> of texture map leads to texture aliasing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Oversampling can show limited texture resolution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0680-90C8-5846-81E7-F4C808D1C9FD}" type="slidenum">
              <a:rPr lang="en-GB"/>
              <a:pPr/>
              <a:t>23</a:t>
            </a:fld>
            <a:endParaRPr lang="en-GB"/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299520" y="3810000"/>
            <a:ext cx="8543520" cy="2795333"/>
            <a:chOff x="208" y="2433"/>
            <a:chExt cx="5933" cy="1941"/>
          </a:xfrm>
        </p:grpSpPr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8" y="2433"/>
              <a:ext cx="2910" cy="1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2" y="2433"/>
              <a:ext cx="2910" cy="19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err="1"/>
              <a:t>Supersampling</a:t>
            </a:r>
            <a:endParaRPr lang="en-GB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Sample texture multiple times per pixel and reconstruct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1926-FAEA-444E-8A89-1910962F56E9}" type="slidenum">
              <a:rPr lang="en-GB"/>
              <a:pPr/>
              <a:t>24</a:t>
            </a:fld>
            <a:endParaRPr lang="en-GB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320" y="2683001"/>
            <a:ext cx="6255360" cy="4174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Filtering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Basic method (</a:t>
            </a:r>
            <a:r>
              <a:rPr lang="en-GB" dirty="0" err="1"/>
              <a:t>Catmull</a:t>
            </a:r>
            <a:r>
              <a:rPr lang="en-GB" dirty="0"/>
              <a:t> 78)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Project pixel polygon onto texture map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Average </a:t>
            </a:r>
            <a:r>
              <a:rPr lang="en-GB" dirty="0" err="1"/>
              <a:t>color</a:t>
            </a:r>
            <a:r>
              <a:rPr lang="en-GB" dirty="0"/>
              <a:t> over projected area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F1BE-C8F7-B740-ADFF-7B1C9128684A}" type="slidenum">
              <a:rPr lang="en-GB"/>
              <a:pPr/>
              <a:t>25</a:t>
            </a:fld>
            <a:endParaRPr lang="en-GB"/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282240" y="3248981"/>
            <a:ext cx="8578080" cy="2805415"/>
            <a:chOff x="196" y="2256"/>
            <a:chExt cx="5957" cy="1948"/>
          </a:xfrm>
        </p:grpSpPr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" y="2256"/>
              <a:ext cx="2921" cy="19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3" y="2256"/>
              <a:ext cx="2921" cy="19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Filtering Types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Direct Convolution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Average multiple samples from texture (usually selected in texture space)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/>
              <a:t>Prefiltering</a:t>
            </a:r>
            <a:endParaRPr lang="en-GB" dirty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Construct multi-resolution copies of texture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Fourier filtering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Low pass filter texture in frequency space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E203-C111-B449-8438-964940EA1F1E}" type="slidenum">
              <a:rPr lang="en-GB"/>
              <a:pPr/>
              <a:t>26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err="1" smtClean="0"/>
              <a:t>Mipmapping</a:t>
            </a:r>
            <a:endParaRPr lang="en-GB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/>
              <a:t>Precalculate</a:t>
            </a:r>
            <a:r>
              <a:rPr lang="en-GB" dirty="0"/>
              <a:t> filtered maps at a range of resolutions (Williams 83)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Higher memory requirements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AFE95-9890-C64C-BFBC-0C2C7EF41311}" type="slidenum">
              <a:rPr lang="en-GB"/>
              <a:pPr/>
              <a:t>27</a:t>
            </a:fld>
            <a:endParaRPr lang="en-GB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3"/>
          <a:srcRect t="9834" r="3200" b="16969"/>
          <a:stretch/>
        </p:blipFill>
        <p:spPr bwMode="auto">
          <a:xfrm>
            <a:off x="1954649" y="3429000"/>
            <a:ext cx="5284351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err="1"/>
              <a:t>Mipmapping</a:t>
            </a:r>
            <a:r>
              <a:rPr lang="en-GB" dirty="0"/>
              <a:t> Process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6480" y="1601448"/>
            <a:ext cx="401472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dirty="0"/>
              <a:t>Compute pixel area in </a:t>
            </a:r>
            <a:r>
              <a:rPr lang="en-GB" dirty="0" err="1"/>
              <a:t>mipmap</a:t>
            </a:r>
            <a:endParaRPr lang="en-GB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71360" y="1601448"/>
            <a:ext cx="4014720" cy="4447187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GB" dirty="0"/>
              <a:t>Average from two closest maps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90B7F-AC94-E445-80BA-08EB85DC4F60}" type="slidenum">
              <a:rPr lang="en-GB"/>
              <a:pPr/>
              <a:t>28</a:t>
            </a:fld>
            <a:endParaRPr lang="en-GB"/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293760" y="2749250"/>
            <a:ext cx="8555040" cy="2802534"/>
            <a:chOff x="204" y="1909"/>
            <a:chExt cx="5941" cy="1946"/>
          </a:xfrm>
        </p:grpSpPr>
        <p:pic>
          <p:nvPicPr>
            <p:cNvPr id="3891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" y="1909"/>
              <a:ext cx="2918" cy="19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891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28" y="1909"/>
              <a:ext cx="2918" cy="19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Comparison of Techniques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Anti-aliasing: none, </a:t>
            </a:r>
            <a:r>
              <a:rPr lang="en-GB" dirty="0" err="1"/>
              <a:t>mipmapped</a:t>
            </a:r>
            <a:r>
              <a:rPr lang="en-GB" dirty="0"/>
              <a:t>, </a:t>
            </a:r>
            <a:r>
              <a:rPr lang="en-GB" dirty="0" err="1"/>
              <a:t>supersampled</a:t>
            </a:r>
            <a:r>
              <a:rPr lang="en-GB" dirty="0"/>
              <a:t>, </a:t>
            </a:r>
            <a:r>
              <a:rPr lang="en-GB" dirty="0" err="1"/>
              <a:t>supersampling</a:t>
            </a:r>
            <a:r>
              <a:rPr lang="en-GB" dirty="0"/>
              <a:t> and </a:t>
            </a:r>
            <a:r>
              <a:rPr lang="en-GB" dirty="0" err="1"/>
              <a:t>mipmapping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6F8E0-67CD-FE4D-9DF8-76B5C1B1B2F0}" type="slidenum">
              <a:rPr lang="en-GB"/>
              <a:pPr/>
              <a:t>29</a:t>
            </a:fld>
            <a:endParaRPr lang="en-GB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 rotWithShape="1">
          <a:blip r:embed="rId3"/>
          <a:srcRect t="6898" b="6881"/>
          <a:stretch/>
        </p:blipFill>
        <p:spPr bwMode="auto">
          <a:xfrm>
            <a:off x="1408320" y="3141133"/>
            <a:ext cx="6325920" cy="36406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Texture Mapping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Definition: </a:t>
            </a:r>
            <a:r>
              <a:rPr lang="en-GB" i="1" dirty="0"/>
              <a:t>mapping</a:t>
            </a:r>
            <a:r>
              <a:rPr lang="en-GB" dirty="0"/>
              <a:t> a function onto a surface; function can be: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1, 2, or 3D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sampled (image) or mathematical function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AB6BB-948B-FE48-A2A0-DB5A8D38ACE2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Mapped Parameters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1448"/>
            <a:ext cx="8228160" cy="4529276"/>
          </a:xfrm>
          <a:ln/>
        </p:spPr>
        <p:txBody>
          <a:bodyPr>
            <a:normAutofit lnSpcReduction="1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Surface </a:t>
            </a:r>
            <a:r>
              <a:rPr lang="en-GB" dirty="0" err="1"/>
              <a:t>color</a:t>
            </a:r>
            <a:r>
              <a:rPr lang="en-GB" dirty="0"/>
              <a:t> (</a:t>
            </a:r>
            <a:r>
              <a:rPr lang="en-GB" dirty="0" err="1"/>
              <a:t>Catmull</a:t>
            </a:r>
            <a:r>
              <a:rPr lang="en-GB" dirty="0"/>
              <a:t> 74)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Specular reflection (</a:t>
            </a:r>
            <a:r>
              <a:rPr lang="en-GB" dirty="0" err="1"/>
              <a:t>Blinn</a:t>
            </a:r>
            <a:r>
              <a:rPr lang="en-GB" dirty="0"/>
              <a:t> and Newell 76)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Normal vector perturbation (</a:t>
            </a:r>
            <a:r>
              <a:rPr lang="en-GB" dirty="0" err="1"/>
              <a:t>Blinn</a:t>
            </a:r>
            <a:r>
              <a:rPr lang="en-GB" dirty="0"/>
              <a:t> 78)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 err="1"/>
              <a:t>Specularity</a:t>
            </a:r>
            <a:r>
              <a:rPr lang="en-GB" dirty="0"/>
              <a:t> (</a:t>
            </a:r>
            <a:r>
              <a:rPr lang="en-GB" dirty="0" err="1"/>
              <a:t>Blinn</a:t>
            </a:r>
            <a:r>
              <a:rPr lang="en-GB" dirty="0"/>
              <a:t> 78)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Transparency (Gardner 85)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Diffuse Reflection (Miller and Hoffman 84)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Shadows, displacements, etc (Cook 84)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Local </a:t>
            </a:r>
            <a:r>
              <a:rPr lang="en-GB" dirty="0" err="1"/>
              <a:t>coord</a:t>
            </a:r>
            <a:r>
              <a:rPr lang="en-GB" dirty="0"/>
              <a:t> system (</a:t>
            </a:r>
            <a:r>
              <a:rPr lang="en-GB" dirty="0" err="1"/>
              <a:t>Kajiya</a:t>
            </a:r>
            <a:r>
              <a:rPr lang="en-GB" dirty="0"/>
              <a:t> 85)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DC21-6376-454F-B799-1EAA8AE00C40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Key Challenges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Mapping function determination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Resolution issues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Texture design/capture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2AC8-19CC-C14D-B170-EF66F02DEE9F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Planar Mapping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For </a:t>
            </a:r>
            <a:r>
              <a:rPr lang="en-GB" dirty="0" err="1"/>
              <a:t>xy</a:t>
            </a:r>
            <a:r>
              <a:rPr lang="en-GB" dirty="0"/>
              <a:t> aligned plane</a:t>
            </a:r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dirty="0"/>
          </a:p>
          <a:p>
            <a:pPr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GB" dirty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Reverse projection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4C90-6D72-A544-977A-878B8CB992D3}" type="slidenum">
              <a:rPr lang="en-GB"/>
              <a:pPr/>
              <a:t>6</a:t>
            </a:fld>
            <a:endParaRPr lang="en-GB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962400"/>
            <a:ext cx="4027680" cy="2680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160" y="2338934"/>
            <a:ext cx="5113440" cy="1013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Planar </a:t>
            </a:r>
            <a:r>
              <a:rPr lang="en-GB" dirty="0"/>
              <a:t>Mapping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EF86-DE5A-334E-862A-16352271D64F}" type="slidenum">
              <a:rPr lang="en-GB"/>
              <a:pPr/>
              <a:t>7</a:t>
            </a:fld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7920" y="1866436"/>
            <a:ext cx="6788160" cy="45307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Cylindrical Mapping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1448"/>
            <a:ext cx="8228160" cy="4529276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For cylinder with point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(</a:t>
            </a:r>
            <a:r>
              <a:rPr lang="en-GB" dirty="0" err="1"/>
              <a:t>r</a:t>
            </a:r>
            <a:r>
              <a:rPr lang="en-GB" dirty="0"/>
              <a:t> </a:t>
            </a:r>
            <a:r>
              <a:rPr lang="en-GB" dirty="0" err="1"/>
              <a:t>cos</a:t>
            </a:r>
            <a:r>
              <a:rPr lang="en-GB" dirty="0"/>
              <a:t> </a:t>
            </a:r>
            <a:r>
              <a:rPr lang="en-GB" dirty="0" err="1">
                <a:ea typeface="Liberation Sans" pitchFamily="16" charset="0"/>
                <a:cs typeface="Liberation Sans" pitchFamily="16" charset="0"/>
              </a:rPr>
              <a:t>Θ</a:t>
            </a:r>
            <a:r>
              <a:rPr lang="en-GB" dirty="0"/>
              <a:t>, </a:t>
            </a:r>
            <a:r>
              <a:rPr lang="en-GB" dirty="0" err="1"/>
              <a:t>r</a:t>
            </a:r>
            <a:r>
              <a:rPr lang="en-GB" dirty="0"/>
              <a:t> sin </a:t>
            </a:r>
            <a:r>
              <a:rPr lang="en-GB" dirty="0" err="1">
                <a:ea typeface="Liberation Sans" pitchFamily="16" charset="0"/>
                <a:cs typeface="Liberation Sans" pitchFamily="16" charset="0"/>
              </a:rPr>
              <a:t>Θ</a:t>
            </a:r>
            <a:r>
              <a:rPr lang="en-GB" dirty="0"/>
              <a:t>, </a:t>
            </a:r>
            <a:r>
              <a:rPr lang="en-GB" dirty="0" err="1"/>
              <a:t>h</a:t>
            </a:r>
            <a:r>
              <a:rPr lang="en-GB" dirty="0"/>
              <a:t> </a:t>
            </a:r>
            <a:r>
              <a:rPr lang="en-GB" dirty="0" err="1"/>
              <a:t>z</a:t>
            </a:r>
            <a:r>
              <a:rPr lang="en-GB" dirty="0"/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Texture coordinates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dirty="0"/>
              <a:t>(</a:t>
            </a:r>
            <a:r>
              <a:rPr lang="en-GB" dirty="0" err="1"/>
              <a:t>u,v</a:t>
            </a:r>
            <a:r>
              <a:rPr lang="en-GB" dirty="0"/>
              <a:t>) =(</a:t>
            </a:r>
            <a:r>
              <a:rPr lang="en-GB" dirty="0">
                <a:ea typeface="Liberation Sans" pitchFamily="16" charset="0"/>
                <a:cs typeface="Liberation Sans" pitchFamily="16" charset="0"/>
              </a:rPr>
              <a:t>Θ</a:t>
            </a:r>
            <a:r>
              <a:rPr lang="en-GB" dirty="0"/>
              <a:t>/2</a:t>
            </a:r>
            <a:r>
              <a:rPr lang="en-GB" dirty="0">
                <a:ea typeface="Liberation Sans" pitchFamily="16" charset="0"/>
                <a:cs typeface="Liberation Sans" pitchFamily="16" charset="0"/>
              </a:rPr>
              <a:t>π</a:t>
            </a:r>
            <a:r>
              <a:rPr lang="en-GB" dirty="0"/>
              <a:t>, </a:t>
            </a:r>
            <a:r>
              <a:rPr lang="en-GB" dirty="0" err="1"/>
              <a:t>z</a:t>
            </a:r>
            <a:r>
              <a:rPr lang="en-GB" dirty="0"/>
              <a:t>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81F8-8EF2-A443-B5CD-D0FE419FE6EF}" type="slidenum">
              <a:rPr lang="en-GB"/>
              <a:pPr/>
              <a:t>8</a:t>
            </a:fld>
            <a:endParaRPr lang="en-GB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3600" y="3352800"/>
            <a:ext cx="4838400" cy="3228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207360" y="273629"/>
            <a:ext cx="8709120" cy="114636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Cylindrical Mapping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A98BC-F9FE-0C4B-8CBD-AC2F5A2377F4}" type="slidenum">
              <a:rPr lang="en-GB"/>
              <a:pPr/>
              <a:t>9</a:t>
            </a:fld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7840" y="1866437"/>
            <a:ext cx="6806880" cy="45436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527</Words>
  <Application>Microsoft Macintosh PowerPoint</Application>
  <PresentationFormat>On-screen Show (4:3)</PresentationFormat>
  <Paragraphs>153</Paragraphs>
  <Slides>29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1_Office Theme</vt:lpstr>
      <vt:lpstr>Office Theme</vt:lpstr>
      <vt:lpstr>Texturing</vt:lpstr>
      <vt:lpstr>What is Texturing?</vt:lpstr>
      <vt:lpstr>Texture Mapping</vt:lpstr>
      <vt:lpstr>Mapped Parameters</vt:lpstr>
      <vt:lpstr>Key Challenges</vt:lpstr>
      <vt:lpstr>Planar Mapping</vt:lpstr>
      <vt:lpstr>Planar Mapping</vt:lpstr>
      <vt:lpstr>Cylindrical Mapping</vt:lpstr>
      <vt:lpstr>Cylindrical Mapping</vt:lpstr>
      <vt:lpstr>Spherical Mapping</vt:lpstr>
      <vt:lpstr>Spherical Mapping</vt:lpstr>
      <vt:lpstr>Mapping onto Parametric Patches</vt:lpstr>
      <vt:lpstr>Mapping onto Parametric Patches</vt:lpstr>
      <vt:lpstr>Mapping onto Polygons</vt:lpstr>
      <vt:lpstr>Non-linear mapping</vt:lpstr>
      <vt:lpstr>Texture Atlas</vt:lpstr>
      <vt:lpstr>Other Mappings</vt:lpstr>
      <vt:lpstr>Shadow Map</vt:lpstr>
      <vt:lpstr>Distant Reflection</vt:lpstr>
      <vt:lpstr>Environment Mapping</vt:lpstr>
      <vt:lpstr>Ray Tracing vs. Environment Mapping</vt:lpstr>
      <vt:lpstr>Refraction Mapping</vt:lpstr>
      <vt:lpstr>Texture Aliasing</vt:lpstr>
      <vt:lpstr>Supersampling</vt:lpstr>
      <vt:lpstr>Filtering</vt:lpstr>
      <vt:lpstr>Filtering Types</vt:lpstr>
      <vt:lpstr>Mipmapping</vt:lpstr>
      <vt:lpstr>Mipmapping Process</vt:lpstr>
      <vt:lpstr>Comparison of Techniques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Texturing</dc:title>
  <dc:creator>Dan</dc:creator>
  <cp:lastModifiedBy>Marc Olano</cp:lastModifiedBy>
  <cp:revision>12</cp:revision>
  <dcterms:created xsi:type="dcterms:W3CDTF">2008-05-11T20:22:29Z</dcterms:created>
  <dcterms:modified xsi:type="dcterms:W3CDTF">2012-12-11T21:45:24Z</dcterms:modified>
</cp:coreProperties>
</file>