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58" r:id="rId2"/>
    <p:sldId id="331" r:id="rId3"/>
    <p:sldId id="330" r:id="rId4"/>
    <p:sldId id="332" r:id="rId5"/>
    <p:sldId id="333" r:id="rId6"/>
    <p:sldId id="334" r:id="rId7"/>
    <p:sldId id="335" r:id="rId8"/>
    <p:sldId id="312" r:id="rId9"/>
    <p:sldId id="311" r:id="rId10"/>
    <p:sldId id="313" r:id="rId11"/>
    <p:sldId id="314" r:id="rId12"/>
    <p:sldId id="326" r:id="rId13"/>
    <p:sldId id="327" r:id="rId14"/>
    <p:sldId id="328" r:id="rId15"/>
    <p:sldId id="329" r:id="rId16"/>
    <p:sldId id="318" r:id="rId17"/>
    <p:sldId id="336" r:id="rId18"/>
    <p:sldId id="320" r:id="rId19"/>
    <p:sldId id="300" r:id="rId20"/>
    <p:sldId id="299" r:id="rId21"/>
    <p:sldId id="323" r:id="rId22"/>
    <p:sldId id="324" r:id="rId23"/>
    <p:sldId id="325" r:id="rId24"/>
    <p:sldId id="337" r:id="rId25"/>
    <p:sldId id="339" r:id="rId26"/>
    <p:sldId id="338" r:id="rId27"/>
    <p:sldId id="315" r:id="rId28"/>
    <p:sldId id="316" r:id="rId29"/>
    <p:sldId id="262" r:id="rId30"/>
    <p:sldId id="294" r:id="rId31"/>
    <p:sldId id="290" r:id="rId32"/>
    <p:sldId id="30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Objects="1">
      <p:cViewPr varScale="1">
        <p:scale>
          <a:sx n="76" d="100"/>
          <a:sy n="76" d="100"/>
        </p:scale>
        <p:origin x="-128" y="-248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779-9F08-F048-B307-BC8CACAE401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29FA-268E-5A44-90D2-DF82D871A1D4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108E-A6ED-2C4B-B953-D92874DC64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304A87-0D8C-3444-AD8B-EE875C3F66E0}" type="slidenum">
              <a:rPr lang="en-GB"/>
              <a:pPr/>
              <a:t>16</a:t>
            </a:fld>
            <a:endParaRPr lang="en-GB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D5CD2-01A0-3A48-8FDE-034126B17588}" type="slidenum">
              <a:rPr lang="en-GB"/>
              <a:pPr/>
              <a:t>18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84B0-C440-E04D-AD10-33FF9ABBE89E}" type="slidenum">
              <a:rPr lang="en-US"/>
              <a:pPr/>
              <a:t>19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FA88-9925-8441-B665-4EE1D92412A4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BB128-7AD1-D742-A654-4F718430FE29}" type="slidenum">
              <a:rPr lang="en-GB"/>
              <a:pPr/>
              <a:t>21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1219-B2C3-D344-8645-97A09420CD4B}" type="slidenum">
              <a:rPr lang="en-GB"/>
              <a:pPr/>
              <a:t>22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A0848-9D9F-4041-B5BF-06A7C3386B86}" type="slidenum">
              <a:rPr lang="en-GB"/>
              <a:pPr/>
              <a:t>23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D244-0104-B24F-AAB3-9F099CF81FFB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C731D-7EFF-D34A-ACCB-38EFBED87610}" type="slidenum">
              <a:rPr lang="en-US"/>
              <a:pPr/>
              <a:t>27</a:t>
            </a:fld>
            <a:endParaRPr lang="en-US"/>
          </a:p>
        </p:txBody>
      </p:sp>
      <p:sp>
        <p:nvSpPr>
          <p:cNvPr id="14541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16DC-EB20-C14F-8994-3545CD59AFE4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8CE1-D26B-AC42-897C-BC0BF2D26BA3}" type="slidenum">
              <a:rPr lang="en-US"/>
              <a:pPr/>
              <a:t>29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CD3-55A8-924E-AB3E-5933D3413263}" type="slidenum">
              <a:rPr lang="en-US"/>
              <a:pPr/>
              <a:t>30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369C-05FE-6248-9ACB-ADFD28275AB1}" type="slidenum">
              <a:rPr lang="en-US"/>
              <a:pPr/>
              <a:t>31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BDE89-B4AE-1944-8BCA-B6F4DB20BDF3}" type="slidenum">
              <a:rPr lang="en-US"/>
              <a:pPr/>
              <a:t>32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CC6B-1B98-9F43-8CE1-63E30A088A3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28C6-5AEA-744C-9A2C-EC42CF63FA59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D083-FF39-1A4D-B518-8A6ACEBB0B63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0715-7DAF-E544-A37B-638CE29DCA3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4FD1-53F9-4142-9ADA-AAB3BB6AD1C2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F4-5540-4343-B92E-73A43D8DB68A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 smtClean="0"/>
              <a:t>Shading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(not real-time)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Whitted</a:t>
            </a:r>
            <a:r>
              <a:rPr lang="en-US" sz="2400" dirty="0"/>
              <a:t> and Weimer 1981]</a:t>
            </a:r>
            <a:endParaRPr lang="en-US" dirty="0"/>
          </a:p>
          <a:p>
            <a:r>
              <a:rPr lang="en-US" dirty="0"/>
              <a:t>Shade Trees </a:t>
            </a:r>
            <a:r>
              <a:rPr lang="en-US" sz="2400" dirty="0"/>
              <a:t>[Cook 1984]</a:t>
            </a:r>
            <a:endParaRPr lang="en-US" dirty="0"/>
          </a:p>
          <a:p>
            <a:r>
              <a:rPr lang="en-US" dirty="0"/>
              <a:t>Image Synthesizer </a:t>
            </a:r>
            <a:r>
              <a:rPr lang="en-US" sz="2400" dirty="0"/>
              <a:t>[</a:t>
            </a:r>
            <a:r>
              <a:rPr lang="en-US" sz="2400" dirty="0" err="1"/>
              <a:t>Perlin</a:t>
            </a:r>
            <a:r>
              <a:rPr lang="en-US" sz="2400" dirty="0"/>
              <a:t> 1985]</a:t>
            </a:r>
            <a:endParaRPr lang="en-US" dirty="0"/>
          </a:p>
          <a:p>
            <a:r>
              <a:rPr lang="en-US" dirty="0" err="1"/>
              <a:t>RenderMan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Hanrahan</a:t>
            </a:r>
            <a:r>
              <a:rPr lang="en-US" sz="2400" dirty="0"/>
              <a:t> and Lawson 1990]</a:t>
            </a:r>
            <a:endParaRPr lang="en-US" sz="2600" dirty="0"/>
          </a:p>
          <a:p>
            <a:r>
              <a:rPr lang="en-US" sz="3300" dirty="0"/>
              <a:t>Multi-pass </a:t>
            </a:r>
            <a:r>
              <a:rPr lang="en-US" sz="3300" dirty="0" err="1"/>
              <a:t>RenderMan</a:t>
            </a:r>
            <a:r>
              <a:rPr lang="en-US" sz="3300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Peercy</a:t>
            </a:r>
            <a:r>
              <a:rPr lang="en-US" sz="2400" dirty="0"/>
              <a:t> et al. 2000]</a:t>
            </a:r>
            <a:endParaRPr lang="en-US" sz="3300" dirty="0"/>
          </a:p>
          <a:p>
            <a:r>
              <a:rPr lang="en-US" sz="3300" dirty="0"/>
              <a:t>GPU acceleration</a:t>
            </a:r>
            <a:r>
              <a:rPr lang="en-US" dirty="0"/>
              <a:t> </a:t>
            </a:r>
            <a:r>
              <a:rPr lang="en-US" sz="2400" dirty="0"/>
              <a:t>[Wexler et al. 2005]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(real-time)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Custom HW </a:t>
            </a:r>
            <a:r>
              <a:rPr lang="en-US" sz="2000" dirty="0"/>
              <a:t>[Olano and </a:t>
            </a:r>
            <a:r>
              <a:rPr lang="en-US" sz="2000" dirty="0" err="1"/>
              <a:t>Lastra</a:t>
            </a:r>
            <a:r>
              <a:rPr lang="en-US" sz="2000" dirty="0"/>
              <a:t> 1998]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Multi-pass standard HW </a:t>
            </a:r>
            <a:r>
              <a:rPr lang="en-US" sz="2000" dirty="0"/>
              <a:t>[</a:t>
            </a:r>
            <a:r>
              <a:rPr lang="en-US" sz="2000" dirty="0" err="1" smtClean="0"/>
              <a:t>Peercy</a:t>
            </a:r>
            <a:r>
              <a:rPr lang="en-US" sz="2000" dirty="0" smtClean="0"/>
              <a:t>, Olano, </a:t>
            </a:r>
            <a:r>
              <a:rPr lang="en-US" sz="2000" dirty="0" err="1" smtClean="0"/>
              <a:t>Airey</a:t>
            </a:r>
            <a:r>
              <a:rPr lang="en-US" sz="2000" dirty="0" smtClean="0"/>
              <a:t> and </a:t>
            </a:r>
            <a:r>
              <a:rPr lang="en-US" sz="2000" dirty="0" err="1" smtClean="0"/>
              <a:t>Ungar</a:t>
            </a:r>
            <a:r>
              <a:rPr lang="en-US" sz="2000" dirty="0" smtClean="0"/>
              <a:t> 2000</a:t>
            </a:r>
            <a:r>
              <a:rPr lang="en-US" sz="2000" dirty="0"/>
              <a:t>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Register combiners </a:t>
            </a:r>
            <a:r>
              <a:rPr lang="en-US" sz="2000" dirty="0"/>
              <a:t>[NVIDIA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Vertex programs </a:t>
            </a:r>
            <a:r>
              <a:rPr lang="en-US" sz="2000" dirty="0"/>
              <a:t>[</a:t>
            </a:r>
            <a:r>
              <a:rPr lang="en-US" sz="2000" dirty="0" err="1"/>
              <a:t>Lindholm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Compiling to mixed HW </a:t>
            </a:r>
            <a:r>
              <a:rPr lang="en-US" sz="2000" dirty="0"/>
              <a:t>[</a:t>
            </a:r>
            <a:r>
              <a:rPr lang="en-US" sz="2000" dirty="0" err="1"/>
              <a:t>Proudfoot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Fragment programs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Standardized </a:t>
            </a:r>
            <a:r>
              <a:rPr lang="en-US" sz="2900" dirty="0" smtClean="0"/>
              <a:t>languages</a:t>
            </a:r>
          </a:p>
          <a:p>
            <a:pPr>
              <a:lnSpc>
                <a:spcPct val="90000"/>
              </a:lnSpc>
            </a:pPr>
            <a:r>
              <a:rPr lang="en-US" sz="2900" smtClean="0"/>
              <a:t>Compute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752600" y="2286000"/>
            <a:ext cx="6096000" cy="32004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52600" y="47244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657600" y="47244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562600" y="47244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467600" y="4724400"/>
            <a:ext cx="381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3733800"/>
            <a:ext cx="8382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819400" y="37338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724400" y="37338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629400" y="3733800"/>
            <a:ext cx="12192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752600" y="2743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657600" y="2743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562600" y="2743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467600" y="2743200"/>
            <a:ext cx="381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752600" y="2286000"/>
            <a:ext cx="838200" cy="2286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819400" y="2286000"/>
            <a:ext cx="1676400" cy="2286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4724400" y="2286000"/>
            <a:ext cx="1676400" cy="2286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629400" y="2286000"/>
            <a:ext cx="1143000" cy="2286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752600" y="5715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H="1">
            <a:off x="3657600" y="57150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752600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429000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657600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752600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width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191000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gap</a:t>
            </a:r>
          </a:p>
        </p:txBody>
      </p:sp>
      <p:cxnSp>
        <p:nvCxnSpPr>
          <p:cNvPr id="99354" name="AutoShape 26"/>
          <p:cNvCxnSpPr>
            <a:cxnSpLocks noChangeShapeType="1"/>
            <a:stCxn id="99353" idx="1"/>
            <a:endCxn id="99365" idx="2"/>
          </p:cNvCxnSpPr>
          <p:nvPr/>
        </p:nvCxnSpPr>
        <p:spPr bwMode="auto">
          <a:xfrm rot="10800000">
            <a:off x="3543300" y="5867400"/>
            <a:ext cx="6477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7924800" y="44958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7924800" y="47244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7924800" y="54864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8077200" y="47244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8077200" y="4191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8099425" y="47244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height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772400" y="3733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gap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7526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brick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3962400" y="236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mortar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</a:t>
            </a:r>
            <a:r>
              <a:rPr lang="en-US" dirty="0"/>
              <a:t>Brick</a:t>
            </a: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3429000" y="5562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8486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surface brick(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	uniform float width = .2,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	uniform float height = .1,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	uniform float gap = .05,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	color brick = color(1,0,0),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	color mortar = color(.5,.5,.5) )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{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varying color bc;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</a:t>
            </a:r>
            <a:r>
              <a:rPr lang="en-US" sz="2400">
                <a:solidFill>
                  <a:srgbClr val="FF9900"/>
                </a:solidFill>
                <a:latin typeface="Courier" charset="0"/>
              </a:rPr>
              <a:t>/* </a:t>
            </a:r>
            <a:r>
              <a:rPr lang="en-US" sz="2400" i="1">
                <a:solidFill>
                  <a:srgbClr val="FF9900"/>
                </a:solidFill>
                <a:latin typeface="Courier" charset="0"/>
              </a:rPr>
              <a:t>compute brick color</a:t>
            </a:r>
            <a:r>
              <a:rPr lang="en-US" sz="2400">
                <a:solidFill>
                  <a:srgbClr val="FF9900"/>
                </a:solidFill>
                <a:latin typeface="Courier" charset="0"/>
              </a:rPr>
              <a:t> */</a:t>
            </a:r>
            <a:endParaRPr lang="en-US" sz="2400" i="1">
              <a:latin typeface="Courier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normal Nf = faceforward(normalize(N),I)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Oi = Os;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i="1">
                <a:latin typeface="Courier" charset="0"/>
              </a:rPr>
              <a:t>  </a:t>
            </a:r>
            <a:r>
              <a:rPr lang="en-US" sz="2400">
                <a:latin typeface="Courier" charset="0"/>
              </a:rPr>
              <a:t>Ci = Oi*bc*(ambient()+diffuse(Nf));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}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166938" y="134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Brick Shader</a:t>
            </a:r>
          </a:p>
        </p:txBody>
      </p:sp>
    </p:spTree>
    <p:extLst>
      <p:ext uri="{BB962C8B-B14F-4D97-AF65-F5344CB8AC3E}">
        <p14:creationId xmlns:p14="http://schemas.microsoft.com/office/powerpoint/2010/main" val="20782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Brick Color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Where am I in my brick?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brick coordinates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6553200" y="2438400"/>
            <a:ext cx="1905000" cy="9906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5532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6553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V="1">
            <a:off x="8610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7056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bs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6868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bt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617220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varying float bs, bt;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i="1">
                <a:solidFill>
                  <a:srgbClr val="FF9900"/>
                </a:solidFill>
                <a:latin typeface="Courier" charset="0"/>
              </a:rPr>
              <a:t>/* compute brick coordinates</a:t>
            </a:r>
            <a:r>
              <a:rPr lang="en-US" sz="2400">
                <a:solidFill>
                  <a:srgbClr val="FF9900"/>
                </a:solidFill>
                <a:latin typeface="Courier" charset="0"/>
              </a:rPr>
              <a:t> */</a:t>
            </a:r>
            <a:endParaRPr lang="en-US" sz="2400">
              <a:latin typeface="Courier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if (bs &lt; width &amp;&amp; bt &lt; height)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bc = brick;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else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bc = mortar;</a:t>
            </a:r>
          </a:p>
        </p:txBody>
      </p:sp>
    </p:spTree>
    <p:extLst>
      <p:ext uri="{BB962C8B-B14F-4D97-AF65-F5344CB8AC3E}">
        <p14:creationId xmlns:p14="http://schemas.microsoft.com/office/powerpoint/2010/main" val="83295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Brick Coordinates</a:t>
            </a:r>
          </a:p>
        </p:txBody>
      </p:sp>
      <p:sp>
        <p:nvSpPr>
          <p:cNvPr id="102403" name="Text Box 1027"/>
          <p:cNvSpPr txBox="1">
            <a:spLocks noChangeArrowheads="1"/>
          </p:cNvSpPr>
          <p:nvPr/>
        </p:nvSpPr>
        <p:spPr bwMode="auto">
          <a:xfrm>
            <a:off x="457200" y="1600200"/>
            <a:ext cx="7239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bt = mod(t, height+gap);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bs = s;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if (mod((t-bt)/(height+gap), 2) == 1)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  bs += (width+gap)/2;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Courier" charset="0"/>
              </a:rPr>
              <a:t>bs = mod(bs, width+gap);</a:t>
            </a:r>
          </a:p>
        </p:txBody>
      </p:sp>
    </p:spTree>
    <p:extLst>
      <p:ext uri="{BB962C8B-B14F-4D97-AF65-F5344CB8AC3E}">
        <p14:creationId xmlns:p14="http://schemas.microsoft.com/office/powerpoint/2010/main" val="238695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075250-2388-7044-BB25-A5F3A2429DD6}" type="slidenum">
              <a:rPr lang="en-GB"/>
              <a:pPr/>
              <a:t>16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RenderMan</a:t>
            </a:r>
            <a:r>
              <a:rPr lang="en-GB" dirty="0"/>
              <a:t> </a:t>
            </a:r>
            <a:r>
              <a:rPr lang="en-GB" dirty="0" err="1" smtClean="0"/>
              <a:t>Shader</a:t>
            </a:r>
            <a:r>
              <a:rPr lang="en-GB" dirty="0" smtClean="0"/>
              <a:t> Variables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447187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Cs</a:t>
            </a:r>
            <a:r>
              <a:rPr lang="en-GB" dirty="0"/>
              <a:t>, </a:t>
            </a:r>
            <a:r>
              <a:rPr lang="en-GB" dirty="0" err="1"/>
              <a:t>Os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u, v, du, dv, s, 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time, </a:t>
            </a:r>
            <a:r>
              <a:rPr lang="en-GB" dirty="0" err="1"/>
              <a:t>dtime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P, </a:t>
            </a:r>
            <a:r>
              <a:rPr lang="en-GB" dirty="0" err="1" smtClean="0"/>
              <a:t>dPdu</a:t>
            </a:r>
            <a:r>
              <a:rPr lang="en-GB" dirty="0"/>
              <a:t>, </a:t>
            </a:r>
            <a:r>
              <a:rPr lang="en-GB" dirty="0" err="1"/>
              <a:t>dPdv</a:t>
            </a:r>
            <a:r>
              <a:rPr lang="en-GB" dirty="0"/>
              <a:t>, </a:t>
            </a:r>
            <a:r>
              <a:rPr lang="en-GB" dirty="0" err="1" smtClean="0"/>
              <a:t>dPdtime</a:t>
            </a:r>
            <a:r>
              <a:rPr lang="en-GB" dirty="0" smtClean="0"/>
              <a:t>, N, Ng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E, I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L, </a:t>
            </a:r>
            <a:r>
              <a:rPr lang="en-GB" dirty="0" err="1"/>
              <a:t>Cl</a:t>
            </a:r>
            <a:r>
              <a:rPr lang="en-GB" dirty="0"/>
              <a:t>, </a:t>
            </a:r>
            <a:r>
              <a:rPr lang="en-GB" dirty="0" err="1"/>
              <a:t>Ol</a:t>
            </a:r>
            <a:r>
              <a:rPr lang="en-GB" dirty="0"/>
              <a:t> (In </a:t>
            </a:r>
            <a:r>
              <a:rPr lang="en-GB" dirty="0" err="1"/>
              <a:t>illuminance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 smtClean="0"/>
              <a:t>Ci</a:t>
            </a:r>
            <a:r>
              <a:rPr lang="en-GB" dirty="0"/>
              <a:t>, </a:t>
            </a:r>
            <a:r>
              <a:rPr lang="en-GB" dirty="0" err="1"/>
              <a:t>Oi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323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Displacement</a:t>
            </a:r>
          </a:p>
          <a:p>
            <a:pPr lvl="1"/>
            <a:r>
              <a:rPr lang="en-US" dirty="0" smtClean="0"/>
              <a:t>P, N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DisplacementBounds</a:t>
            </a:r>
            <a:r>
              <a:rPr lang="en-US" dirty="0" smtClean="0"/>
              <a:t>!</a:t>
            </a:r>
          </a:p>
          <a:p>
            <a:r>
              <a:rPr lang="en-US" dirty="0" smtClean="0"/>
              <a:t>Surface, Volume, Imager</a:t>
            </a:r>
          </a:p>
          <a:p>
            <a:pPr lvl="1"/>
            <a:r>
              <a:rPr lang="en-US" dirty="0" err="1" smtClean="0"/>
              <a:t>Ci</a:t>
            </a:r>
            <a:r>
              <a:rPr lang="en-US" dirty="0" smtClean="0"/>
              <a:t>, </a:t>
            </a:r>
            <a:r>
              <a:rPr lang="en-US" dirty="0" err="1" smtClean="0"/>
              <a:t>Oi</a:t>
            </a:r>
            <a:endParaRPr lang="en-US" dirty="0" smtClean="0"/>
          </a:p>
          <a:p>
            <a:r>
              <a:rPr lang="en-US" dirty="0" smtClean="0"/>
              <a:t>Light</a:t>
            </a:r>
          </a:p>
          <a:p>
            <a:pPr lvl="1"/>
            <a:r>
              <a:rPr lang="en-US" dirty="0" err="1" smtClean="0"/>
              <a:t>Cl</a:t>
            </a:r>
            <a:r>
              <a:rPr lang="en-US" dirty="0" smtClean="0"/>
              <a:t>, </a:t>
            </a:r>
            <a:r>
              <a:rPr lang="en-US" dirty="0" err="1" smtClean="0"/>
              <a:t>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60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Shading Methods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Repeating Patterns</a:t>
            </a:r>
          </a:p>
          <a:p>
            <a:pPr lvl="1"/>
            <a:r>
              <a:rPr lang="en-US" dirty="0" smtClean="0"/>
              <a:t>mod, sin</a:t>
            </a:r>
          </a:p>
          <a:p>
            <a:pPr lvl="1"/>
            <a:r>
              <a:rPr lang="en-US" dirty="0" smtClean="0"/>
              <a:t>Divide and floor</a:t>
            </a:r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Implicit form: is this pixel inside</a:t>
            </a:r>
          </a:p>
          <a:p>
            <a:r>
              <a:rPr lang="en-US" dirty="0" smtClean="0"/>
              <a:t>Color tables</a:t>
            </a:r>
          </a:p>
          <a:p>
            <a:r>
              <a:rPr lang="en-US" dirty="0" smtClean="0"/>
              <a:t>Noise or computed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A65E-3555-EA45-A6D6-4634D7F4C9F6}" type="slidenum">
              <a:rPr lang="en-GB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Noise Subtleties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200" dirty="0"/>
              <a:t>Many noise functions based on a </a:t>
            </a:r>
            <a:r>
              <a:rPr kumimoji="0" lang="en-US" sz="2200" i="1" dirty="0"/>
              <a:t>lattice</a:t>
            </a:r>
            <a:endParaRPr kumimoji="0" lang="en-US" sz="2200" dirty="0"/>
          </a:p>
          <a:p>
            <a:pPr lvl="1"/>
            <a:r>
              <a:rPr kumimoji="0" lang="en-US" sz="1800" dirty="0" smtClean="0"/>
              <a:t>Piecewise function between integer </a:t>
            </a:r>
            <a:r>
              <a:rPr kumimoji="0" lang="en-US" sz="1800" dirty="0"/>
              <a:t>coordinates</a:t>
            </a:r>
          </a:p>
          <a:p>
            <a:pPr lvl="1"/>
            <a:r>
              <a:rPr kumimoji="0" lang="en-US" sz="1800" dirty="0"/>
              <a:t>Hash of integer coordinates </a:t>
            </a:r>
            <a:r>
              <a:rPr kumimoji="0" lang="en-US" sz="1800" dirty="0">
                <a:sym typeface="Symbol" charset="0"/>
              </a:rPr>
              <a:t> control points</a:t>
            </a:r>
            <a:endParaRPr kumimoji="0" lang="en-US" sz="1800" dirty="0"/>
          </a:p>
          <a:p>
            <a:r>
              <a:rPr kumimoji="0" lang="en-US" sz="2200" dirty="0"/>
              <a:t>Interpolating </a:t>
            </a:r>
            <a:r>
              <a:rPr kumimoji="0" lang="en-US" sz="2200" i="1" dirty="0"/>
              <a:t>values</a:t>
            </a:r>
            <a:r>
              <a:rPr kumimoji="0" lang="en-US" sz="2200" dirty="0"/>
              <a:t> easy but poor</a:t>
            </a:r>
          </a:p>
          <a:p>
            <a:pPr lvl="1"/>
            <a:r>
              <a:rPr kumimoji="0" lang="en-US" sz="1800" dirty="0"/>
              <a:t>Even with higher-order interpolation</a:t>
            </a:r>
          </a:p>
          <a:p>
            <a:r>
              <a:rPr kumimoji="0" lang="en-US" sz="2200" dirty="0" err="1" smtClean="0"/>
              <a:t>Perlin</a:t>
            </a:r>
            <a:r>
              <a:rPr lang="en-US" sz="2200" dirty="0" err="1" smtClean="0"/>
              <a:t>’</a:t>
            </a:r>
            <a:r>
              <a:rPr kumimoji="0" lang="en-US" sz="2200" dirty="0" err="1" smtClean="0"/>
              <a:t>s</a:t>
            </a:r>
            <a:r>
              <a:rPr kumimoji="0" lang="en-US" sz="2200" dirty="0" smtClean="0"/>
              <a:t> </a:t>
            </a:r>
            <a:r>
              <a:rPr kumimoji="0" lang="en-US" sz="2200" dirty="0"/>
              <a:t>noise </a:t>
            </a:r>
          </a:p>
          <a:p>
            <a:pPr lvl="1"/>
            <a:r>
              <a:rPr kumimoji="0" lang="en-US" sz="1800" dirty="0"/>
              <a:t>Passes through 0 at each integer</a:t>
            </a:r>
          </a:p>
          <a:p>
            <a:pPr lvl="1"/>
            <a:r>
              <a:rPr kumimoji="0" lang="en-US" sz="1800" dirty="0"/>
              <a:t>Hash gives </a:t>
            </a:r>
            <a:r>
              <a:rPr kumimoji="0" lang="en-US" sz="1800" i="1" dirty="0"/>
              <a:t>gradient</a:t>
            </a:r>
            <a:endParaRPr kumimoji="0" lang="en-US" sz="1800" dirty="0"/>
          </a:p>
        </p:txBody>
      </p:sp>
      <p:pic>
        <p:nvPicPr>
          <p:cNvPr id="96260" name="Picture 4" descr="vLer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vFa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Nois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2743200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4852988" y="2895600"/>
            <a:ext cx="18923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Light</a:t>
            </a:r>
          </a:p>
        </p:txBody>
      </p:sp>
      <p:sp>
        <p:nvSpPr>
          <p:cNvPr id="81957" name="Text Box 1061"/>
          <p:cNvSpPr txBox="1">
            <a:spLocks noChangeArrowheads="1"/>
          </p:cNvSpPr>
          <p:nvPr/>
        </p:nvSpPr>
        <p:spPr bwMode="auto">
          <a:xfrm>
            <a:off x="2398713" y="2182813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Displacement</a:t>
            </a:r>
          </a:p>
        </p:txBody>
      </p:sp>
      <p:sp>
        <p:nvSpPr>
          <p:cNvPr id="81958" name="Text Box 1062"/>
          <p:cNvSpPr txBox="1">
            <a:spLocks noChangeArrowheads="1"/>
          </p:cNvSpPr>
          <p:nvPr/>
        </p:nvSpPr>
        <p:spPr bwMode="auto">
          <a:xfrm>
            <a:off x="2398713" y="28956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cs typeface="HG Mincho Light J" charset="0"/>
              </a:rPr>
              <a:t>Surface</a:t>
            </a:r>
            <a:endParaRPr lang="en-GB" sz="2400" dirty="0">
              <a:cs typeface="HG Mincho Light J" charset="0"/>
            </a:endParaRPr>
          </a:p>
        </p:txBody>
      </p:sp>
      <p:sp>
        <p:nvSpPr>
          <p:cNvPr id="81959" name="Text Box 1063"/>
          <p:cNvSpPr txBox="1">
            <a:spLocks noChangeArrowheads="1"/>
          </p:cNvSpPr>
          <p:nvPr/>
        </p:nvSpPr>
        <p:spPr bwMode="auto">
          <a:xfrm>
            <a:off x="2398713" y="35814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Volume</a:t>
            </a:r>
          </a:p>
        </p:txBody>
      </p:sp>
      <p:sp>
        <p:nvSpPr>
          <p:cNvPr id="81960" name="Text Box 1064"/>
          <p:cNvSpPr txBox="1">
            <a:spLocks noChangeArrowheads="1"/>
          </p:cNvSpPr>
          <p:nvPr/>
        </p:nvSpPr>
        <p:spPr bwMode="auto">
          <a:xfrm>
            <a:off x="2398713" y="42672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Imager</a:t>
            </a:r>
          </a:p>
        </p:txBody>
      </p:sp>
      <p:cxnSp>
        <p:nvCxnSpPr>
          <p:cNvPr id="81961" name="AutoShape 1065"/>
          <p:cNvCxnSpPr>
            <a:cxnSpLocks noChangeShapeType="1"/>
            <a:stCxn id="81959" idx="1"/>
            <a:endCxn id="81957" idx="1"/>
          </p:cNvCxnSpPr>
          <p:nvPr/>
        </p:nvCxnSpPr>
        <p:spPr bwMode="auto">
          <a:xfrm rot="10800000">
            <a:off x="2398713" y="2403477"/>
            <a:ext cx="12700" cy="139858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4" name="AutoShape 1068"/>
          <p:cNvCxnSpPr>
            <a:cxnSpLocks noChangeShapeType="1"/>
            <a:endCxn id="81957" idx="0"/>
          </p:cNvCxnSpPr>
          <p:nvPr/>
        </p:nvCxnSpPr>
        <p:spPr bwMode="auto">
          <a:xfrm>
            <a:off x="3449638" y="1905000"/>
            <a:ext cx="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5" name="AutoShape 1069"/>
          <p:cNvCxnSpPr>
            <a:cxnSpLocks noChangeShapeType="1"/>
            <a:stCxn id="81957" idx="2"/>
            <a:endCxn id="81958" idx="0"/>
          </p:cNvCxnSpPr>
          <p:nvPr/>
        </p:nvCxnSpPr>
        <p:spPr bwMode="auto">
          <a:xfrm>
            <a:off x="3449638" y="26241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6" name="AutoShape 1070"/>
          <p:cNvCxnSpPr>
            <a:cxnSpLocks noChangeShapeType="1"/>
            <a:stCxn id="81958" idx="2"/>
            <a:endCxn id="81959" idx="0"/>
          </p:cNvCxnSpPr>
          <p:nvPr/>
        </p:nvCxnSpPr>
        <p:spPr bwMode="auto">
          <a:xfrm>
            <a:off x="3449638" y="33369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7" name="AutoShape 1071"/>
          <p:cNvCxnSpPr>
            <a:cxnSpLocks noChangeShapeType="1"/>
            <a:stCxn id="81959" idx="2"/>
            <a:endCxn id="81960" idx="0"/>
          </p:cNvCxnSpPr>
          <p:nvPr/>
        </p:nvCxnSpPr>
        <p:spPr bwMode="auto">
          <a:xfrm>
            <a:off x="3449638" y="40227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8" name="AutoShape 1072"/>
          <p:cNvCxnSpPr>
            <a:cxnSpLocks noChangeShapeType="1"/>
            <a:stCxn id="81958" idx="3"/>
            <a:endCxn id="81955" idx="1"/>
          </p:cNvCxnSpPr>
          <p:nvPr/>
        </p:nvCxnSpPr>
        <p:spPr bwMode="auto">
          <a:xfrm>
            <a:off x="4500563" y="3116263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9" name="AutoShape 1073"/>
          <p:cNvCxnSpPr>
            <a:cxnSpLocks noChangeShapeType="1"/>
            <a:stCxn id="81960" idx="2"/>
          </p:cNvCxnSpPr>
          <p:nvPr/>
        </p:nvCxnSpPr>
        <p:spPr bwMode="auto">
          <a:xfrm>
            <a:off x="3449638" y="47085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001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iNo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8175"/>
            <a:ext cx="36576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Characteristics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</a:t>
            </a:r>
          </a:p>
          <a:p>
            <a:r>
              <a:rPr lang="en-US" dirty="0"/>
              <a:t>Locally continuous but distant points </a:t>
            </a:r>
            <a:r>
              <a:rPr lang="en-US" dirty="0" err="1"/>
              <a:t>uncorrolated</a:t>
            </a:r>
            <a:endParaRPr lang="en-US" dirty="0"/>
          </a:p>
          <a:p>
            <a:r>
              <a:rPr lang="en-US" dirty="0"/>
              <a:t>values </a:t>
            </a:r>
            <a:endParaRPr lang="en-US" dirty="0" smtClean="0"/>
          </a:p>
          <a:p>
            <a:pPr lvl="1"/>
            <a:r>
              <a:rPr lang="en-US" dirty="0" err="1" smtClean="0"/>
              <a:t>RenderMan</a:t>
            </a:r>
            <a:r>
              <a:rPr lang="en-US" dirty="0" smtClean="0"/>
              <a:t> [0,1], average 0.5</a:t>
            </a:r>
          </a:p>
          <a:p>
            <a:pPr lvl="1"/>
            <a:r>
              <a:rPr lang="en-US" dirty="0" err="1" smtClean="0"/>
              <a:t>Perlin’s</a:t>
            </a:r>
            <a:r>
              <a:rPr lang="en-US" dirty="0" smtClean="0"/>
              <a:t> [-1,1], average 0</a:t>
            </a:r>
          </a:p>
          <a:p>
            <a:r>
              <a:rPr lang="en-US" dirty="0" smtClean="0"/>
              <a:t>1</a:t>
            </a:r>
            <a:r>
              <a:rPr lang="en-US" dirty="0"/>
              <a:t>/2 – 1 cycle per unit</a:t>
            </a:r>
          </a:p>
          <a:p>
            <a:r>
              <a:rPr lang="en-US" dirty="0"/>
              <a:t>Versions for </a:t>
            </a:r>
            <a:r>
              <a:rPr lang="en-US" dirty="0" smtClean="0"/>
              <a:t>1D-4D </a:t>
            </a:r>
            <a:r>
              <a:rPr lang="en-US" dirty="0"/>
              <a:t>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 smtClean="0"/>
              <a:t>Perlin</a:t>
            </a:r>
            <a:r>
              <a:rPr lang="en-GB" dirty="0" smtClean="0"/>
              <a:t> Noise in </a:t>
            </a:r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EAC-6895-DB45-A565-77346F111BB3}" type="slidenum">
              <a:rPr lang="en-GB"/>
              <a:pPr/>
              <a:t>21</a:t>
            </a:fld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0" y="2743200"/>
            <a:ext cx="4805280" cy="36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63286"/>
            <a:ext cx="7924800" cy="148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</a:pPr>
            <a:r>
              <a:rPr lang="en-GB" sz="2400" dirty="0" smtClean="0">
                <a:latin typeface="Courier"/>
                <a:cs typeface="Courier"/>
              </a:rPr>
              <a:t>surface </a:t>
            </a:r>
            <a:r>
              <a:rPr lang="en-GB" sz="2400" dirty="0" err="1" smtClean="0">
                <a:latin typeface="Courier"/>
                <a:cs typeface="Courier"/>
              </a:rPr>
              <a:t>noisetest</a:t>
            </a:r>
            <a:r>
              <a:rPr lang="en-GB" sz="2400" dirty="0" smtClean="0">
                <a:latin typeface="Courier"/>
                <a:cs typeface="Courier"/>
              </a:rPr>
              <a:t>(float </a:t>
            </a:r>
            <a:r>
              <a:rPr lang="en-GB" sz="2400" dirty="0" err="1" smtClean="0">
                <a:latin typeface="Courier"/>
                <a:cs typeface="Courier"/>
              </a:rPr>
              <a:t>sc</a:t>
            </a:r>
            <a:r>
              <a:rPr lang="en-GB" sz="2400" dirty="0" smtClean="0">
                <a:latin typeface="Courier"/>
                <a:cs typeface="Courier"/>
              </a:rPr>
              <a:t>=1) {</a:t>
            </a:r>
          </a:p>
          <a:p>
            <a:pPr>
              <a:lnSpc>
                <a:spcPct val="94000"/>
              </a:lnSpc>
            </a:pPr>
            <a:r>
              <a:rPr lang="en-GB" sz="2400" dirty="0" smtClean="0">
                <a:latin typeface="Courier"/>
                <a:cs typeface="Courier"/>
              </a:rPr>
              <a:t>	</a:t>
            </a:r>
            <a:r>
              <a:rPr lang="en-GB" sz="2400" dirty="0" err="1" smtClean="0">
                <a:latin typeface="Courier"/>
                <a:cs typeface="Courier"/>
              </a:rPr>
              <a:t>Ci</a:t>
            </a:r>
            <a:r>
              <a:rPr lang="en-GB" sz="2400" dirty="0" smtClean="0">
                <a:latin typeface="Courier"/>
                <a:cs typeface="Courier"/>
              </a:rPr>
              <a:t> = float noise(floor(1/t)*</a:t>
            </a:r>
            <a:r>
              <a:rPr lang="en-GB" sz="2400" dirty="0" err="1" smtClean="0">
                <a:latin typeface="Courier"/>
                <a:cs typeface="Courier"/>
              </a:rPr>
              <a:t>sc</a:t>
            </a:r>
            <a:r>
              <a:rPr lang="en-GB" sz="2400" dirty="0" smtClean="0">
                <a:latin typeface="Courier"/>
                <a:cs typeface="Courier"/>
              </a:rPr>
              <a:t>*P);</a:t>
            </a:r>
          </a:p>
          <a:p>
            <a:pPr>
              <a:lnSpc>
                <a:spcPct val="94000"/>
              </a:lnSpc>
            </a:pPr>
            <a:r>
              <a:rPr lang="en-GB" sz="2400" dirty="0" smtClean="0">
                <a:latin typeface="Courier"/>
                <a:cs typeface="Courier"/>
              </a:rPr>
              <a:t>}</a:t>
            </a:r>
          </a:p>
          <a:p>
            <a:pPr>
              <a:lnSpc>
                <a:spcPct val="94000"/>
              </a:lnSpc>
            </a:pPr>
            <a:endParaRPr lang="en-GB" sz="2400" dirty="0">
              <a:latin typeface="Liberation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13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18F8D8-7EF4-BC40-9CCC-95EA21831C05}" type="slidenum">
              <a:rPr lang="en-GB"/>
              <a:pPr/>
              <a:t>22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Fractional Brownian Motion (</a:t>
            </a:r>
            <a:r>
              <a:rPr lang="en-GB" dirty="0" err="1"/>
              <a:t>fBm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// Combine octaves, scaled by 1/f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	</a:t>
            </a: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(float noise(f*</a:t>
            </a:r>
            <a:r>
              <a:rPr lang="en-GB" sz="2200" dirty="0" err="1" smtClean="0">
                <a:latin typeface="Courier"/>
                <a:cs typeface="Courier"/>
              </a:rPr>
              <a:t>sc</a:t>
            </a:r>
            <a:r>
              <a:rPr lang="en-GB" sz="2200" dirty="0" smtClean="0">
                <a:latin typeface="Courier"/>
                <a:cs typeface="Courier"/>
              </a:rPr>
              <a:t>*P)-.5)/f;</a:t>
            </a:r>
          </a:p>
          <a:p>
            <a:pPr>
              <a:lnSpc>
                <a:spcPct val="94000"/>
              </a:lnSpc>
            </a:pP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Liberation Mono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798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8612ED-935E-0945-BDE6-8479CA75E15C}" type="slidenum">
              <a:rPr lang="en-GB"/>
              <a:pPr/>
              <a:t>23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Turbulence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// </a:t>
            </a:r>
            <a:r>
              <a:rPr lang="en-GB" sz="2200" dirty="0" err="1">
                <a:latin typeface="Courier"/>
                <a:cs typeface="Courier"/>
              </a:rPr>
              <a:t>fBm</a:t>
            </a:r>
            <a:r>
              <a:rPr lang="en-GB" sz="2200" dirty="0">
                <a:latin typeface="Courier"/>
                <a:cs typeface="Courier"/>
              </a:rPr>
              <a:t> using abs(noise)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abs(float noise(f*</a:t>
            </a:r>
            <a:r>
              <a:rPr lang="en-GB" sz="2200" dirty="0" err="1">
                <a:latin typeface="Courier"/>
                <a:cs typeface="Courier"/>
              </a:rPr>
              <a:t>sc</a:t>
            </a:r>
            <a:r>
              <a:rPr lang="en-GB" sz="2200" dirty="0">
                <a:latin typeface="Courier"/>
                <a:cs typeface="Courier"/>
              </a:rPr>
              <a:t>*P)-.5)/f;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64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Shading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Perturbed patterns</a:t>
            </a:r>
          </a:p>
          <a:p>
            <a:pPr lvl="1"/>
            <a:r>
              <a:rPr lang="en-US" dirty="0" smtClean="0"/>
              <a:t>Adjust position, radius, etc. with noise</a:t>
            </a:r>
          </a:p>
          <a:p>
            <a:r>
              <a:rPr lang="en-US" dirty="0" smtClean="0"/>
              <a:t>Bombing</a:t>
            </a:r>
          </a:p>
          <a:p>
            <a:pPr lvl="1"/>
            <a:r>
              <a:rPr lang="en-US" dirty="0" smtClean="0"/>
              <a:t>Divide space into cells</a:t>
            </a:r>
          </a:p>
          <a:p>
            <a:pPr lvl="1"/>
            <a:r>
              <a:rPr lang="en-US" dirty="0" smtClean="0"/>
              <a:t>Compute random position in each cell</a:t>
            </a:r>
          </a:p>
          <a:p>
            <a:pPr lvl="1"/>
            <a:r>
              <a:rPr lang="en-US" dirty="0" smtClean="0"/>
              <a:t>Check if pixel is inside shape</a:t>
            </a:r>
          </a:p>
          <a:p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Fade effects in and out with </a:t>
            </a:r>
            <a:r>
              <a:rPr lang="en-US" dirty="0" err="1" smtClean="0">
                <a:latin typeface="Courier"/>
                <a:cs typeface="Courier"/>
              </a:rPr>
              <a:t>smoothstep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4694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endParaRPr lang="en-US" dirty="0" smtClean="0"/>
          </a:p>
          <a:p>
            <a:pPr lvl="1"/>
            <a:r>
              <a:rPr lang="en-US" dirty="0" smtClean="0"/>
              <a:t>Format codes for colors and points</a:t>
            </a:r>
          </a:p>
          <a:p>
            <a:pPr lvl="1"/>
            <a:r>
              <a:rPr lang="en-US" dirty="0" smtClean="0"/>
              <a:t>Use conditionals to just print a few pixels!</a:t>
            </a:r>
          </a:p>
          <a:p>
            <a:r>
              <a:rPr lang="en-US" dirty="0" smtClean="0"/>
              <a:t>Render as color</a:t>
            </a:r>
          </a:p>
          <a:p>
            <a:pPr lvl="1"/>
            <a:r>
              <a:rPr lang="en-US" smtClean="0"/>
              <a:t>Map intermediate values </a:t>
            </a:r>
            <a:r>
              <a:rPr lang="en-US" dirty="0" smtClean="0"/>
              <a:t>to 0-1</a:t>
            </a:r>
          </a:p>
          <a:p>
            <a:pPr lvl="1"/>
            <a:r>
              <a:rPr lang="en-US" dirty="0" smtClean="0"/>
              <a:t>Interpret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Shading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01169" y="1754187"/>
            <a:ext cx="3141662" cy="4418013"/>
            <a:chOff x="4700588" y="2286000"/>
            <a:chExt cx="3141662" cy="4418013"/>
          </a:xfrm>
        </p:grpSpPr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6608763" y="3035300"/>
              <a:ext cx="1233487" cy="808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0" hangingPunct="0"/>
              <a:r>
                <a:rPr lang="en-US" sz="2000">
                  <a:latin typeface="Helvetica" charset="0"/>
                  <a:cs typeface="ＭＳ Ｐゴシック" charset="0"/>
                </a:rPr>
                <a:t>Texture/</a:t>
              </a:r>
            </a:p>
            <a:p>
              <a:pPr algn="ctr" eaLnBrk="0" hangingPunct="0"/>
              <a:r>
                <a:rPr lang="en-US" sz="2000">
                  <a:latin typeface="Helvetica" charset="0"/>
                  <a:cs typeface="ＭＳ Ｐゴシック" charset="0"/>
                </a:rPr>
                <a:t>Buffer</a:t>
              </a:r>
            </a:p>
          </p:txBody>
        </p:sp>
        <p:cxnSp>
          <p:nvCxnSpPr>
            <p:cNvPr id="138246" name="AutoShape 6"/>
            <p:cNvCxnSpPr>
              <a:cxnSpLocks noChangeShapeType="1"/>
              <a:stCxn id="138245" idx="1"/>
              <a:endCxn id="138249" idx="3"/>
            </p:cNvCxnSpPr>
            <p:nvPr/>
          </p:nvCxnSpPr>
          <p:spPr bwMode="auto">
            <a:xfrm flipH="1" flipV="1">
              <a:off x="6345238" y="3436938"/>
              <a:ext cx="2635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47" name="AutoShape 7"/>
            <p:cNvCxnSpPr>
              <a:cxnSpLocks noChangeShapeType="1"/>
              <a:stCxn id="138245" idx="2"/>
              <a:endCxn id="138251" idx="3"/>
            </p:cNvCxnSpPr>
            <p:nvPr/>
          </p:nvCxnSpPr>
          <p:spPr bwMode="auto">
            <a:xfrm rot="5400000">
              <a:off x="6091238" y="4097338"/>
              <a:ext cx="1389062" cy="8810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48" name="AutoShape 8"/>
            <p:cNvCxnSpPr>
              <a:cxnSpLocks noChangeShapeType="1"/>
              <a:stCxn id="138245" idx="2"/>
              <a:endCxn id="138250" idx="3"/>
            </p:cNvCxnSpPr>
            <p:nvPr/>
          </p:nvCxnSpPr>
          <p:spPr bwMode="auto">
            <a:xfrm rot="5400000">
              <a:off x="6539706" y="3648870"/>
              <a:ext cx="492125" cy="8810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249" name="Text Box 9"/>
            <p:cNvSpPr txBox="1">
              <a:spLocks noChangeArrowheads="1"/>
            </p:cNvSpPr>
            <p:nvPr/>
          </p:nvSpPr>
          <p:spPr bwMode="auto">
            <a:xfrm>
              <a:off x="4730750" y="3233738"/>
              <a:ext cx="1614488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Helvetica" charset="0"/>
                  <a:cs typeface="ＭＳ Ｐゴシック" charset="0"/>
                </a:rPr>
                <a:t>Vertex</a:t>
              </a:r>
            </a:p>
          </p:txBody>
        </p:sp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4730750" y="4132263"/>
              <a:ext cx="1614488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Helvetica" charset="0"/>
                  <a:cs typeface="ＭＳ Ｐゴシック" charset="0"/>
                </a:rPr>
                <a:t>Geometry</a:t>
              </a:r>
            </a:p>
          </p:txBody>
        </p:sp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4730750" y="5029200"/>
              <a:ext cx="1614488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Helvetica" charset="0"/>
                  <a:cs typeface="ＭＳ Ｐゴシック" charset="0"/>
                </a:rPr>
                <a:t>Fragment</a:t>
              </a:r>
            </a:p>
          </p:txBody>
        </p:sp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4700588" y="2286000"/>
              <a:ext cx="1674812" cy="4572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Helvetica" charset="0"/>
                  <a:cs typeface="ＭＳ Ｐゴシック" charset="0"/>
                </a:rPr>
                <a:t>Application</a:t>
              </a:r>
            </a:p>
          </p:txBody>
        </p:sp>
        <p:sp>
          <p:nvSpPr>
            <p:cNvPr id="138253" name="Text Box 13"/>
            <p:cNvSpPr txBox="1">
              <a:spLocks noChangeArrowheads="1"/>
            </p:cNvSpPr>
            <p:nvPr/>
          </p:nvSpPr>
          <p:spPr bwMode="auto">
            <a:xfrm>
              <a:off x="4776788" y="5881688"/>
              <a:ext cx="1522412" cy="822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Helvetica" charset="0"/>
                  <a:cs typeface="ＭＳ Ｐゴシック" charset="0"/>
                </a:rPr>
                <a:t>Displayed</a:t>
              </a:r>
            </a:p>
            <a:p>
              <a:pPr algn="ctr" eaLnBrk="0" hangingPunct="0"/>
              <a:r>
                <a:rPr lang="en-US" sz="2400">
                  <a:latin typeface="Helvetica" charset="0"/>
                  <a:cs typeface="ＭＳ Ｐゴシック" charset="0"/>
                </a:rPr>
                <a:t>Pixels</a:t>
              </a:r>
              <a:endParaRPr lang="en-US" sz="2000">
                <a:latin typeface="Helvetica" charset="0"/>
                <a:cs typeface="ＭＳ Ｐゴシック" charset="0"/>
              </a:endParaRPr>
            </a:p>
          </p:txBody>
        </p:sp>
        <p:cxnSp>
          <p:nvCxnSpPr>
            <p:cNvPr id="138270" name="AutoShape 30"/>
            <p:cNvCxnSpPr>
              <a:cxnSpLocks noChangeShapeType="1"/>
              <a:stCxn id="138252" idx="2"/>
              <a:endCxn id="138249" idx="0"/>
            </p:cNvCxnSpPr>
            <p:nvPr/>
          </p:nvCxnSpPr>
          <p:spPr bwMode="auto">
            <a:xfrm>
              <a:off x="5538788" y="2743200"/>
              <a:ext cx="0" cy="490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71" name="AutoShape 31"/>
            <p:cNvCxnSpPr>
              <a:cxnSpLocks noChangeShapeType="1"/>
              <a:stCxn id="138249" idx="2"/>
              <a:endCxn id="138250" idx="0"/>
            </p:cNvCxnSpPr>
            <p:nvPr/>
          </p:nvCxnSpPr>
          <p:spPr bwMode="auto">
            <a:xfrm>
              <a:off x="5538788" y="3640138"/>
              <a:ext cx="0" cy="492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72" name="AutoShape 32"/>
            <p:cNvCxnSpPr>
              <a:cxnSpLocks noChangeShapeType="1"/>
              <a:stCxn id="138250" idx="2"/>
              <a:endCxn id="138251" idx="0"/>
            </p:cNvCxnSpPr>
            <p:nvPr/>
          </p:nvCxnSpPr>
          <p:spPr bwMode="auto">
            <a:xfrm>
              <a:off x="5538788" y="4538663"/>
              <a:ext cx="0" cy="490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73" name="AutoShape 33"/>
            <p:cNvCxnSpPr>
              <a:cxnSpLocks noChangeShapeType="1"/>
              <a:stCxn id="138251" idx="2"/>
              <a:endCxn id="138253" idx="0"/>
            </p:cNvCxnSpPr>
            <p:nvPr/>
          </p:nvCxnSpPr>
          <p:spPr bwMode="auto">
            <a:xfrm>
              <a:off x="5538788" y="5435600"/>
              <a:ext cx="0" cy="446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74" name="AutoShape 34"/>
            <p:cNvCxnSpPr>
              <a:cxnSpLocks noChangeShapeType="1"/>
              <a:stCxn id="138251" idx="2"/>
              <a:endCxn id="138245" idx="3"/>
            </p:cNvCxnSpPr>
            <p:nvPr/>
          </p:nvCxnSpPr>
          <p:spPr bwMode="auto">
            <a:xfrm rot="5400000" flipH="1" flipV="1">
              <a:off x="5692775" y="3286126"/>
              <a:ext cx="1995487" cy="2303462"/>
            </a:xfrm>
            <a:prstGeom prst="bentConnector4">
              <a:avLst>
                <a:gd name="adj1" fmla="val -11454"/>
                <a:gd name="adj2" fmla="val 1099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275" name="AutoShape 35"/>
            <p:cNvCxnSpPr>
              <a:cxnSpLocks noChangeShapeType="1"/>
              <a:stCxn id="138245" idx="0"/>
              <a:endCxn id="138249" idx="0"/>
            </p:cNvCxnSpPr>
            <p:nvPr/>
          </p:nvCxnSpPr>
          <p:spPr bwMode="auto">
            <a:xfrm rot="16200000" flipH="1" flipV="1">
              <a:off x="6283325" y="2290763"/>
              <a:ext cx="198438" cy="1687512"/>
            </a:xfrm>
            <a:prstGeom prst="bentConnector3">
              <a:avLst>
                <a:gd name="adj1" fmla="val -1151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9545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Shading Choices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OS: Windows, Mac, Linux</a:t>
            </a:r>
          </a:p>
          <a:p>
            <a:r>
              <a:rPr lang="en-US"/>
              <a:t>API: DirectX, OpenGL</a:t>
            </a:r>
          </a:p>
          <a:p>
            <a:r>
              <a:rPr lang="en-US"/>
              <a:t>Language: HLSL, GLSL, Cg, …</a:t>
            </a:r>
          </a:p>
          <a:p>
            <a:r>
              <a:rPr lang="en-US"/>
              <a:t>Compiler: DirectX, OpenGL, Cg, ASHLI</a:t>
            </a:r>
          </a:p>
          <a:p>
            <a:r>
              <a:rPr lang="en-US"/>
              <a:t>Runtime: CgFX, ASHLI, OSG (&amp; others), sample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Vertex, Geometry &amp; Fragment/Pixel</a:t>
            </a:r>
          </a:p>
          <a:p>
            <a:r>
              <a:rPr lang="en-US"/>
              <a:t>C-like, if/while/for</a:t>
            </a:r>
          </a:p>
          <a:p>
            <a:r>
              <a:rPr lang="en-US"/>
              <a:t>Structs &amp; arrays</a:t>
            </a:r>
          </a:p>
          <a:p>
            <a:r>
              <a:rPr lang="en-US"/>
              <a:t>Float + small vector and matrix</a:t>
            </a:r>
          </a:p>
          <a:p>
            <a:pPr lvl="1"/>
            <a:r>
              <a:rPr lang="en-US"/>
              <a:t>Swizzle &amp; mask (a.xyz = b.xxw)</a:t>
            </a:r>
          </a:p>
          <a:p>
            <a:r>
              <a:rPr lang="en-US"/>
              <a:t>Common math &amp; shading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Demo:</a:t>
            </a:r>
            <a:br>
              <a:rPr kumimoji="0" lang="en-US"/>
            </a:br>
            <a:r>
              <a:rPr kumimoji="0" lang="en-US"/>
              <a:t>Blend Positions</a:t>
            </a:r>
          </a:p>
        </p:txBody>
      </p:sp>
      <p:pic>
        <p:nvPicPr>
          <p:cNvPr id="21507" name="Picture 3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657600"/>
            <a:ext cx="3522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2197100" y="1938337"/>
            <a:ext cx="692150" cy="1185862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3450" y="3507083"/>
            <a:ext cx="768350" cy="988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Displacement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399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  <a:endParaRPr lang="en-US" dirty="0"/>
          </a:p>
        </p:txBody>
      </p:sp>
      <p:grpSp>
        <p:nvGrpSpPr>
          <p:cNvPr id="33831" name="Group 39"/>
          <p:cNvGrpSpPr>
            <a:grpSpLocks/>
          </p:cNvGrpSpPr>
          <p:nvPr/>
        </p:nvGrpSpPr>
        <p:grpSpPr bwMode="auto">
          <a:xfrm>
            <a:off x="2895600" y="1987550"/>
            <a:ext cx="3332163" cy="2527300"/>
            <a:chOff x="1824" y="1252"/>
            <a:chExt cx="2099" cy="1592"/>
          </a:xfrm>
        </p:grpSpPr>
        <p:pic>
          <p:nvPicPr>
            <p:cNvPr id="3383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52"/>
              <a:ext cx="2100" cy="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824" y="1252"/>
              <a:ext cx="2100" cy="1593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04800" y="3124200"/>
            <a:ext cx="1892300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Displacement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65325" y="4565650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85800" y="456565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85800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3843" name="AutoShape 51"/>
          <p:cNvCxnSpPr>
            <a:cxnSpLocks noChangeShapeType="1"/>
            <a:endCxn id="33835" idx="0"/>
          </p:cNvCxnSpPr>
          <p:nvPr/>
        </p:nvCxnSpPr>
        <p:spPr bwMode="auto">
          <a:xfrm>
            <a:off x="1250950" y="29384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7" name="AutoShape 55"/>
          <p:cNvCxnSpPr>
            <a:cxnSpLocks noChangeShapeType="1"/>
            <a:stCxn id="33835" idx="2"/>
            <a:endCxn id="33840" idx="0"/>
          </p:cNvCxnSpPr>
          <p:nvPr/>
        </p:nvCxnSpPr>
        <p:spPr bwMode="auto">
          <a:xfrm>
            <a:off x="1250950" y="3507083"/>
            <a:ext cx="0" cy="10585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8" name="AutoShape 56"/>
          <p:cNvCxnSpPr>
            <a:cxnSpLocks noChangeShapeType="1"/>
            <a:stCxn id="33840" idx="2"/>
            <a:endCxn id="33841" idx="0"/>
          </p:cNvCxnSpPr>
          <p:nvPr/>
        </p:nvCxnSpPr>
        <p:spPr bwMode="auto">
          <a:xfrm>
            <a:off x="1250950" y="4837113"/>
            <a:ext cx="0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9" name="AutoShape 57"/>
          <p:cNvCxnSpPr>
            <a:cxnSpLocks noChangeShapeType="1"/>
            <a:stCxn id="33841" idx="2"/>
            <a:endCxn id="33842" idx="0"/>
          </p:cNvCxnSpPr>
          <p:nvPr/>
        </p:nvCxnSpPr>
        <p:spPr bwMode="auto">
          <a:xfrm>
            <a:off x="1250950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0" name="AutoShape 58"/>
          <p:cNvCxnSpPr>
            <a:cxnSpLocks noChangeShapeType="1"/>
            <a:stCxn id="33840" idx="3"/>
            <a:endCxn id="33836" idx="1"/>
          </p:cNvCxnSpPr>
          <p:nvPr/>
        </p:nvCxnSpPr>
        <p:spPr bwMode="auto">
          <a:xfrm>
            <a:off x="1816100" y="4702175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1" name="AutoShape 59"/>
          <p:cNvCxnSpPr>
            <a:cxnSpLocks noChangeShapeType="1"/>
            <a:stCxn id="33842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65"/>
          <p:cNvCxnSpPr>
            <a:cxnSpLocks noChangeShapeType="1"/>
            <a:stCxn id="33841" idx="1"/>
            <a:endCxn id="33835" idx="1"/>
          </p:cNvCxnSpPr>
          <p:nvPr/>
        </p:nvCxnSpPr>
        <p:spPr bwMode="auto">
          <a:xfrm rot="10800000">
            <a:off x="304800" y="3315642"/>
            <a:ext cx="381000" cy="1811190"/>
          </a:xfrm>
          <a:prstGeom prst="bent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493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+ Fragment Demo:</a:t>
            </a:r>
            <a:br>
              <a:rPr kumimoji="0" lang="en-US"/>
            </a:br>
            <a:r>
              <a:rPr kumimoji="0" lang="en-US"/>
              <a:t>Fresnel Environment Map</a:t>
            </a:r>
          </a:p>
        </p:txBody>
      </p:sp>
      <p:pic>
        <p:nvPicPr>
          <p:cNvPr id="84999" name="Picture 7" descr="e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0292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9" name="Freeform 27"/>
          <p:cNvSpPr>
            <a:spLocks/>
          </p:cNvSpPr>
          <p:nvPr/>
        </p:nvSpPr>
        <p:spPr bwMode="auto">
          <a:xfrm>
            <a:off x="2609850" y="3919538"/>
            <a:ext cx="2209800" cy="671512"/>
          </a:xfrm>
          <a:custGeom>
            <a:avLst/>
            <a:gdLst>
              <a:gd name="T0" fmla="*/ 0 w 1392"/>
              <a:gd name="T1" fmla="*/ 0 h 423"/>
              <a:gd name="T2" fmla="*/ 397 w 1392"/>
              <a:gd name="T3" fmla="*/ 315 h 423"/>
              <a:gd name="T4" fmla="*/ 825 w 1392"/>
              <a:gd name="T5" fmla="*/ 82 h 423"/>
              <a:gd name="T6" fmla="*/ 1392 w 1392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423">
                <a:moveTo>
                  <a:pt x="0" y="0"/>
                </a:moveTo>
                <a:cubicBezTo>
                  <a:pt x="66" y="52"/>
                  <a:pt x="260" y="301"/>
                  <a:pt x="397" y="315"/>
                </a:cubicBezTo>
                <a:cubicBezTo>
                  <a:pt x="534" y="329"/>
                  <a:pt x="659" y="64"/>
                  <a:pt x="825" y="82"/>
                </a:cubicBezTo>
                <a:cubicBezTo>
                  <a:pt x="991" y="100"/>
                  <a:pt x="1274" y="352"/>
                  <a:pt x="1392" y="4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4689475" y="3619500"/>
            <a:ext cx="350838" cy="471488"/>
          </a:xfrm>
          <a:custGeom>
            <a:avLst/>
            <a:gdLst>
              <a:gd name="T0" fmla="*/ 0 w 221"/>
              <a:gd name="T1" fmla="*/ 0 h 297"/>
              <a:gd name="T2" fmla="*/ 70 w 221"/>
              <a:gd name="T3" fmla="*/ 168 h 297"/>
              <a:gd name="T4" fmla="*/ 166 w 221"/>
              <a:gd name="T5" fmla="*/ 168 h 297"/>
              <a:gd name="T6" fmla="*/ 221 w 221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97">
                <a:moveTo>
                  <a:pt x="0" y="0"/>
                </a:moveTo>
                <a:cubicBezTo>
                  <a:pt x="12" y="27"/>
                  <a:pt x="42" y="140"/>
                  <a:pt x="70" y="168"/>
                </a:cubicBezTo>
                <a:cubicBezTo>
                  <a:pt x="98" y="196"/>
                  <a:pt x="141" y="147"/>
                  <a:pt x="166" y="168"/>
                </a:cubicBezTo>
                <a:cubicBezTo>
                  <a:pt x="191" y="189"/>
                  <a:pt x="210" y="270"/>
                  <a:pt x="221" y="29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5349875" y="4114800"/>
            <a:ext cx="898525" cy="534988"/>
          </a:xfrm>
          <a:custGeom>
            <a:avLst/>
            <a:gdLst>
              <a:gd name="T0" fmla="*/ 566 w 566"/>
              <a:gd name="T1" fmla="*/ 0 h 337"/>
              <a:gd name="T2" fmla="*/ 429 w 566"/>
              <a:gd name="T3" fmla="*/ 148 h 337"/>
              <a:gd name="T4" fmla="*/ 290 w 566"/>
              <a:gd name="T5" fmla="*/ 79 h 337"/>
              <a:gd name="T6" fmla="*/ 0 w 566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37">
                <a:moveTo>
                  <a:pt x="566" y="0"/>
                </a:moveTo>
                <a:cubicBezTo>
                  <a:pt x="543" y="25"/>
                  <a:pt x="475" y="135"/>
                  <a:pt x="429" y="148"/>
                </a:cubicBezTo>
                <a:cubicBezTo>
                  <a:pt x="383" y="161"/>
                  <a:pt x="361" y="48"/>
                  <a:pt x="290" y="79"/>
                </a:cubicBezTo>
                <a:cubicBezTo>
                  <a:pt x="219" y="110"/>
                  <a:pt x="60" y="283"/>
                  <a:pt x="0" y="33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1209675" y="4240213"/>
            <a:ext cx="590550" cy="779462"/>
          </a:xfrm>
          <a:custGeom>
            <a:avLst/>
            <a:gdLst>
              <a:gd name="T0" fmla="*/ 0 w 372"/>
              <a:gd name="T1" fmla="*/ 491 h 491"/>
              <a:gd name="T2" fmla="*/ 102 w 372"/>
              <a:gd name="T3" fmla="*/ 209 h 491"/>
              <a:gd name="T4" fmla="*/ 294 w 372"/>
              <a:gd name="T5" fmla="*/ 257 h 491"/>
              <a:gd name="T6" fmla="*/ 372 w 372"/>
              <a:gd name="T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491">
                <a:moveTo>
                  <a:pt x="0" y="491"/>
                </a:moveTo>
                <a:cubicBezTo>
                  <a:pt x="17" y="445"/>
                  <a:pt x="53" y="248"/>
                  <a:pt x="102" y="209"/>
                </a:cubicBezTo>
                <a:cubicBezTo>
                  <a:pt x="151" y="170"/>
                  <a:pt x="249" y="292"/>
                  <a:pt x="294" y="257"/>
                </a:cubicBezTo>
                <a:cubicBezTo>
                  <a:pt x="339" y="222"/>
                  <a:pt x="356" y="54"/>
                  <a:pt x="37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/>
              <a:t>Controlled, repeatable randomness</a:t>
            </a:r>
          </a:p>
          <a:p>
            <a:pPr lvl="1"/>
            <a:r>
              <a:rPr kumimoji="0" lang="en-US"/>
              <a:t>Still spotty implementation</a:t>
            </a:r>
          </a:p>
          <a:p>
            <a:pPr lvl="1"/>
            <a:r>
              <a:rPr kumimoji="0" lang="en-US"/>
              <a:t>Can use texture or compute</a:t>
            </a:r>
          </a:p>
        </p:txBody>
      </p:sp>
      <p:pic>
        <p:nvPicPr>
          <p:cNvPr id="78852" name="Picture 4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88"/>
            <a:ext cx="33528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5338"/>
            <a:ext cx="40386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 bwMode="auto">
          <a:xfrm>
            <a:off x="6130925" y="3979863"/>
            <a:ext cx="301307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Modified Noise </a:t>
            </a:r>
            <a:r>
              <a:rPr kumimoji="0" lang="en-US" sz="3600"/>
              <a:t>[Olano 2005]</a:t>
            </a:r>
            <a:endParaRPr kumimoji="0"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2900"/>
              <a:t>Three relatively independent modifications</a:t>
            </a:r>
          </a:p>
          <a:p>
            <a:pPr lvl="1"/>
            <a:r>
              <a:rPr kumimoji="0" lang="en-US" sz="2400"/>
              <a:t>New computable hash</a:t>
            </a:r>
          </a:p>
          <a:p>
            <a:pPr lvl="1"/>
            <a:r>
              <a:rPr kumimoji="0" lang="en-US" sz="2400"/>
              <a:t>Change gradient computation</a:t>
            </a:r>
          </a:p>
          <a:p>
            <a:pPr lvl="1"/>
            <a:r>
              <a:rPr kumimoji="0" lang="en-US" sz="2400"/>
              <a:t>Reorder computation</a:t>
            </a:r>
          </a:p>
          <a:p>
            <a:r>
              <a:rPr kumimoji="0" lang="en-US" sz="2900"/>
              <a:t>Variety of computation/texture options</a:t>
            </a:r>
          </a:p>
          <a:p>
            <a:pPr lvl="1"/>
            <a:r>
              <a:rPr kumimoji="0" lang="en-US" sz="2400"/>
              <a:t>Can just store in a texture</a:t>
            </a:r>
          </a:p>
          <a:p>
            <a:pPr lvl="1"/>
            <a:r>
              <a:rPr kumimoji="0" lang="en-US" sz="2400"/>
              <a:t>Can compute with some texture accesses</a:t>
            </a:r>
          </a:p>
          <a:p>
            <a:pPr lvl="1"/>
            <a:r>
              <a:rPr kumimoji="0" lang="en-US" sz="2400"/>
              <a:t>Can compute with no texture accesses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176462" y="2055812"/>
            <a:ext cx="1252538" cy="16398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176462" y="4137025"/>
            <a:ext cx="1252538" cy="18065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Surface </a:t>
            </a:r>
            <a:r>
              <a:rPr lang="en-GB" dirty="0" err="1" smtClean="0"/>
              <a:t>color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Opacity</a:t>
            </a:r>
            <a:endParaRPr lang="en-US" dirty="0"/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3435350" y="2046288"/>
            <a:ext cx="2601913" cy="3875087"/>
            <a:chOff x="2164" y="1289"/>
            <a:chExt cx="1639" cy="2441"/>
          </a:xfrm>
        </p:grpSpPr>
        <p:pic>
          <p:nvPicPr>
            <p:cNvPr id="3997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89"/>
              <a:ext cx="164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2164" y="1289"/>
              <a:ext cx="1640" cy="2442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84162" y="3695700"/>
            <a:ext cx="18923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Surface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341562" y="3771900"/>
            <a:ext cx="935038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9987" name="AutoShape 51"/>
          <p:cNvCxnSpPr>
            <a:cxnSpLocks noChangeShapeType="1"/>
            <a:stCxn id="39984" idx="2"/>
            <a:endCxn id="39985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89" name="AutoShape 53"/>
          <p:cNvCxnSpPr>
            <a:cxnSpLocks noChangeShapeType="1"/>
            <a:stCxn id="39985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0" name="AutoShape 54"/>
          <p:cNvCxnSpPr>
            <a:cxnSpLocks noChangeShapeType="1"/>
            <a:endCxn id="39980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6" name="AutoShape 60"/>
          <p:cNvCxnSpPr>
            <a:cxnSpLocks noChangeShapeType="1"/>
            <a:stCxn id="39980" idx="2"/>
            <a:endCxn id="39978" idx="0"/>
          </p:cNvCxnSpPr>
          <p:nvPr/>
        </p:nvCxnSpPr>
        <p:spPr bwMode="auto">
          <a:xfrm>
            <a:off x="1230312" y="2938463"/>
            <a:ext cx="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7" name="AutoShape 61"/>
          <p:cNvCxnSpPr>
            <a:cxnSpLocks noChangeShapeType="1"/>
            <a:stCxn id="39978" idx="2"/>
            <a:endCxn id="39984" idx="0"/>
          </p:cNvCxnSpPr>
          <p:nvPr/>
        </p:nvCxnSpPr>
        <p:spPr bwMode="auto">
          <a:xfrm>
            <a:off x="1230312" y="4137025"/>
            <a:ext cx="0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8" name="AutoShape 62"/>
          <p:cNvCxnSpPr>
            <a:cxnSpLocks noChangeShapeType="1"/>
            <a:stCxn id="39978" idx="3"/>
            <a:endCxn id="39979" idx="1"/>
          </p:cNvCxnSpPr>
          <p:nvPr/>
        </p:nvCxnSpPr>
        <p:spPr bwMode="auto">
          <a:xfrm flipV="1">
            <a:off x="2176462" y="3908425"/>
            <a:ext cx="1651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65"/>
          <p:cNvCxnSpPr>
            <a:cxnSpLocks noChangeShapeType="1"/>
            <a:stCxn id="39984" idx="1"/>
            <a:endCxn id="39980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2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130550" y="2590801"/>
            <a:ext cx="146051" cy="1106486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124200" y="4189412"/>
            <a:ext cx="152401" cy="6508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Lighting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Surface 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Light Direction</a:t>
            </a:r>
          </a:p>
          <a:p>
            <a:pPr lvl="1"/>
            <a:r>
              <a:rPr lang="en-US" dirty="0" smtClean="0"/>
              <a:t>Light Color</a:t>
            </a:r>
            <a:endParaRPr lang="en-US" dirty="0"/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3276601" y="2590801"/>
            <a:ext cx="3130550" cy="2259013"/>
            <a:chOff x="2156" y="2087"/>
            <a:chExt cx="1972" cy="1423"/>
          </a:xfrm>
        </p:grpSpPr>
        <p:pic>
          <p:nvPicPr>
            <p:cNvPr id="420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087"/>
              <a:ext cx="1899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229" y="2087"/>
              <a:ext cx="1899" cy="1423"/>
            </a:xfrm>
            <a:prstGeom prst="roundRect">
              <a:avLst>
                <a:gd name="adj" fmla="val 69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981200" y="3695700"/>
            <a:ext cx="11430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Light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65162" y="3771900"/>
            <a:ext cx="11303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3"/>
          <p:cNvCxnSpPr>
            <a:cxnSpLocks noChangeShapeType="1"/>
            <a:stCxn id="30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4"/>
          <p:cNvCxnSpPr>
            <a:cxnSpLocks noChangeShapeType="1"/>
            <a:endCxn id="28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60"/>
          <p:cNvCxnSpPr>
            <a:cxnSpLocks noChangeShapeType="1"/>
            <a:stCxn id="28" idx="2"/>
            <a:endCxn id="27" idx="0"/>
          </p:cNvCxnSpPr>
          <p:nvPr/>
        </p:nvCxnSpPr>
        <p:spPr bwMode="auto">
          <a:xfrm>
            <a:off x="1230312" y="2938463"/>
            <a:ext cx="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6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1230312" y="4043363"/>
            <a:ext cx="0" cy="947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62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1795462" y="3907632"/>
            <a:ext cx="185738" cy="8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29" idx="1"/>
            <a:endCxn id="28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46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1965325" y="3714749"/>
            <a:ext cx="625475" cy="628650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1965325" y="4726283"/>
            <a:ext cx="625475" cy="1750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Volume Effects</a:t>
            </a:r>
            <a:endParaRPr lang="en-GB" dirty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New Color</a:t>
            </a:r>
            <a:endParaRPr lang="en-US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3400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Volume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65325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85800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92150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2" name="AutoShape 51"/>
          <p:cNvCxnSpPr>
            <a:cxnSpLocks noChangeShapeType="1"/>
          </p:cNvCxnSpPr>
          <p:nvPr/>
        </p:nvCxnSpPr>
        <p:spPr bwMode="auto">
          <a:xfrm>
            <a:off x="1257300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5"/>
          <p:cNvCxnSpPr>
            <a:cxnSpLocks noChangeShapeType="1"/>
            <a:stCxn id="27" idx="0"/>
            <a:endCxn id="29" idx="2"/>
          </p:cNvCxnSpPr>
          <p:nvPr/>
        </p:nvCxnSpPr>
        <p:spPr bwMode="auto">
          <a:xfrm flipV="1">
            <a:off x="1249363" y="3637205"/>
            <a:ext cx="1587" cy="7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1250950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7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1249363" y="4726283"/>
            <a:ext cx="1587" cy="696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8"/>
          <p:cNvCxnSpPr>
            <a:cxnSpLocks noChangeShapeType="1"/>
            <a:stCxn id="29" idx="3"/>
            <a:endCxn id="28" idx="1"/>
          </p:cNvCxnSpPr>
          <p:nvPr/>
        </p:nvCxnSpPr>
        <p:spPr bwMode="auto">
          <a:xfrm>
            <a:off x="1816100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59"/>
          <p:cNvCxnSpPr>
            <a:cxnSpLocks noChangeShapeType="1"/>
            <a:stCxn id="31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06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>
            <a:off x="533400" y="3031332"/>
            <a:ext cx="158750" cy="1503510"/>
          </a:xfrm>
          <a:prstGeom prst="bentConnector3">
            <a:avLst>
              <a:gd name="adj1" fmla="val -14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4750"/>
            <a:ext cx="413476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51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Line 35"/>
          <p:cNvSpPr>
            <a:spLocks noChangeShapeType="1"/>
          </p:cNvSpPr>
          <p:nvPr/>
        </p:nvSpPr>
        <p:spPr bwMode="auto">
          <a:xfrm flipV="1">
            <a:off x="1973262" y="3427412"/>
            <a:ext cx="1227138" cy="9159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3262" y="4726283"/>
            <a:ext cx="1227138" cy="1369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Image Effects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Pixel 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Pixel Color</a:t>
            </a:r>
            <a:endParaRPr lang="en-US" dirty="0"/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240088" y="3435350"/>
            <a:ext cx="3311525" cy="2695575"/>
            <a:chOff x="2041" y="2164"/>
            <a:chExt cx="2086" cy="1698"/>
          </a:xfrm>
        </p:grpSpPr>
        <p:pic>
          <p:nvPicPr>
            <p:cNvPr id="4612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4"/>
              <a:ext cx="2087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6121" name="AutoShape 41"/>
            <p:cNvSpPr>
              <a:spLocks noChangeArrowheads="1"/>
            </p:cNvSpPr>
            <p:nvPr/>
          </p:nvSpPr>
          <p:spPr bwMode="auto">
            <a:xfrm>
              <a:off x="2041" y="2164"/>
              <a:ext cx="2087" cy="1699"/>
            </a:xfrm>
            <a:prstGeom prst="roundRect">
              <a:avLst>
                <a:gd name="adj" fmla="val 56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41337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Imager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973262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3737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00087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2150" y="38862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</p:cNvCxnSpPr>
          <p:nvPr/>
        </p:nvCxnSpPr>
        <p:spPr bwMode="auto">
          <a:xfrm>
            <a:off x="1265237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5"/>
          <p:cNvCxnSpPr>
            <a:cxnSpLocks noChangeShapeType="1"/>
            <a:stCxn id="30" idx="0"/>
            <a:endCxn id="28" idx="2"/>
          </p:cNvCxnSpPr>
          <p:nvPr/>
        </p:nvCxnSpPr>
        <p:spPr bwMode="auto">
          <a:xfrm flipV="1">
            <a:off x="1257300" y="3637205"/>
            <a:ext cx="1587" cy="248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6"/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1258887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7"/>
          <p:cNvCxnSpPr>
            <a:cxnSpLocks noChangeShapeType="1"/>
            <a:stCxn id="26" idx="0"/>
            <a:endCxn id="30" idx="2"/>
          </p:cNvCxnSpPr>
          <p:nvPr/>
        </p:nvCxnSpPr>
        <p:spPr bwMode="auto">
          <a:xfrm flipV="1">
            <a:off x="1257300" y="41576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1824037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1257299" y="4724400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30" idx="1"/>
            <a:endCxn id="29" idx="1"/>
          </p:cNvCxnSpPr>
          <p:nvPr/>
        </p:nvCxnSpPr>
        <p:spPr bwMode="auto">
          <a:xfrm rot="10800000" flipH="1">
            <a:off x="692149" y="3031332"/>
            <a:ext cx="7937" cy="990600"/>
          </a:xfrm>
          <a:prstGeom prst="bentConnector3">
            <a:avLst>
              <a:gd name="adj1" fmla="val -57134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3926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Non-real time vs. Real-time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608763" y="3035300"/>
            <a:ext cx="1233487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Texture/</a:t>
            </a:r>
          </a:p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Buffer</a:t>
            </a:r>
          </a:p>
        </p:txBody>
      </p:sp>
      <p:cxnSp>
        <p:nvCxnSpPr>
          <p:cNvPr id="138246" name="AutoShape 6"/>
          <p:cNvCxnSpPr>
            <a:cxnSpLocks noChangeShapeType="1"/>
            <a:stCxn id="138245" idx="1"/>
            <a:endCxn id="138249" idx="3"/>
          </p:cNvCxnSpPr>
          <p:nvPr/>
        </p:nvCxnSpPr>
        <p:spPr bwMode="auto">
          <a:xfrm flipH="1" flipV="1">
            <a:off x="6345238" y="3436938"/>
            <a:ext cx="2635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7" name="AutoShape 7"/>
          <p:cNvCxnSpPr>
            <a:cxnSpLocks noChangeShapeType="1"/>
            <a:stCxn id="138245" idx="2"/>
            <a:endCxn id="138251" idx="3"/>
          </p:cNvCxnSpPr>
          <p:nvPr/>
        </p:nvCxnSpPr>
        <p:spPr bwMode="auto">
          <a:xfrm rot="5400000">
            <a:off x="6091238" y="4097338"/>
            <a:ext cx="1389062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8" name="AutoShape 8"/>
          <p:cNvCxnSpPr>
            <a:cxnSpLocks noChangeShapeType="1"/>
            <a:stCxn id="138245" idx="2"/>
            <a:endCxn id="138250" idx="3"/>
          </p:cNvCxnSpPr>
          <p:nvPr/>
        </p:nvCxnSpPr>
        <p:spPr bwMode="auto">
          <a:xfrm rot="5400000">
            <a:off x="6539706" y="3648870"/>
            <a:ext cx="492125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30750" y="3233738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Vertex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30750" y="4132263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Geometry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30750" y="5029200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Fragment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70058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76788" y="5881688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28600" y="3746500"/>
            <a:ext cx="744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ＭＳ Ｐゴシック" charset="0"/>
              </a:rPr>
              <a:t>Light</a:t>
            </a:r>
          </a:p>
        </p:txBody>
      </p:sp>
      <p:cxnSp>
        <p:nvCxnSpPr>
          <p:cNvPr id="138255" name="AutoShape 15"/>
          <p:cNvCxnSpPr>
            <a:cxnSpLocks noChangeShapeType="1"/>
            <a:stCxn id="138259" idx="1"/>
            <a:endCxn id="138254" idx="3"/>
          </p:cNvCxnSpPr>
          <p:nvPr/>
        </p:nvCxnSpPr>
        <p:spPr bwMode="auto">
          <a:xfrm flipH="1">
            <a:off x="973138" y="3948113"/>
            <a:ext cx="539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620838" y="5883275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54463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512888" y="314325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Displacement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1512888" y="374491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Surface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14475" y="434816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Volume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514475" y="500380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Imager</a:t>
            </a:r>
          </a:p>
        </p:txBody>
      </p:sp>
      <p:cxnSp>
        <p:nvCxnSpPr>
          <p:cNvPr id="138263" name="AutoShape 23"/>
          <p:cNvCxnSpPr>
            <a:cxnSpLocks noChangeShapeType="1"/>
            <a:stCxn id="138258" idx="2"/>
            <a:endCxn id="138259" idx="0"/>
          </p:cNvCxnSpPr>
          <p:nvPr/>
        </p:nvCxnSpPr>
        <p:spPr bwMode="auto">
          <a:xfrm>
            <a:off x="2381250" y="3549650"/>
            <a:ext cx="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4" name="AutoShape 24"/>
          <p:cNvCxnSpPr>
            <a:cxnSpLocks noChangeShapeType="1"/>
            <a:stCxn id="138259" idx="2"/>
            <a:endCxn id="138260" idx="0"/>
          </p:cNvCxnSpPr>
          <p:nvPr/>
        </p:nvCxnSpPr>
        <p:spPr bwMode="auto">
          <a:xfrm>
            <a:off x="2381250" y="4151313"/>
            <a:ext cx="1588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5" name="AutoShape 25"/>
          <p:cNvCxnSpPr>
            <a:cxnSpLocks noChangeShapeType="1"/>
            <a:stCxn id="138260" idx="2"/>
            <a:endCxn id="138262" idx="0"/>
          </p:cNvCxnSpPr>
          <p:nvPr/>
        </p:nvCxnSpPr>
        <p:spPr bwMode="auto">
          <a:xfrm>
            <a:off x="2382838" y="4754563"/>
            <a:ext cx="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7" name="AutoShape 27"/>
          <p:cNvCxnSpPr>
            <a:cxnSpLocks noChangeShapeType="1"/>
            <a:stCxn id="138262" idx="2"/>
            <a:endCxn id="138256" idx="0"/>
          </p:cNvCxnSpPr>
          <p:nvPr/>
        </p:nvCxnSpPr>
        <p:spPr bwMode="auto">
          <a:xfrm flipH="1">
            <a:off x="2382044" y="5410200"/>
            <a:ext cx="794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8" name="AutoShape 28"/>
          <p:cNvCxnSpPr>
            <a:cxnSpLocks noChangeShapeType="1"/>
            <a:stCxn id="138257" idx="2"/>
            <a:endCxn id="138258" idx="0"/>
          </p:cNvCxnSpPr>
          <p:nvPr/>
        </p:nvCxnSpPr>
        <p:spPr bwMode="auto">
          <a:xfrm flipH="1">
            <a:off x="2381251" y="2743200"/>
            <a:ext cx="79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9" name="AutoShape 29"/>
          <p:cNvCxnSpPr>
            <a:cxnSpLocks noChangeShapeType="1"/>
            <a:stCxn id="138260" idx="3"/>
            <a:endCxn id="138259" idx="3"/>
          </p:cNvCxnSpPr>
          <p:nvPr/>
        </p:nvCxnSpPr>
        <p:spPr bwMode="auto">
          <a:xfrm flipH="1" flipV="1">
            <a:off x="3249613" y="3948113"/>
            <a:ext cx="1587" cy="60325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0" name="AutoShape 30"/>
          <p:cNvCxnSpPr>
            <a:cxnSpLocks noChangeShapeType="1"/>
            <a:stCxn id="138252" idx="2"/>
            <a:endCxn id="138249" idx="0"/>
          </p:cNvCxnSpPr>
          <p:nvPr/>
        </p:nvCxnSpPr>
        <p:spPr bwMode="auto">
          <a:xfrm>
            <a:off x="5538788" y="27432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1" name="AutoShape 31"/>
          <p:cNvCxnSpPr>
            <a:cxnSpLocks noChangeShapeType="1"/>
            <a:stCxn id="138249" idx="2"/>
            <a:endCxn id="138250" idx="0"/>
          </p:cNvCxnSpPr>
          <p:nvPr/>
        </p:nvCxnSpPr>
        <p:spPr bwMode="auto">
          <a:xfrm>
            <a:off x="5538788" y="3640138"/>
            <a:ext cx="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2" name="AutoShape 32"/>
          <p:cNvCxnSpPr>
            <a:cxnSpLocks noChangeShapeType="1"/>
            <a:stCxn id="138250" idx="2"/>
            <a:endCxn id="138251" idx="0"/>
          </p:cNvCxnSpPr>
          <p:nvPr/>
        </p:nvCxnSpPr>
        <p:spPr bwMode="auto">
          <a:xfrm>
            <a:off x="5538788" y="4538663"/>
            <a:ext cx="0" cy="490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3" name="AutoShape 33"/>
          <p:cNvCxnSpPr>
            <a:cxnSpLocks noChangeShapeType="1"/>
            <a:stCxn id="138251" idx="2"/>
            <a:endCxn id="138253" idx="0"/>
          </p:cNvCxnSpPr>
          <p:nvPr/>
        </p:nvCxnSpPr>
        <p:spPr bwMode="auto">
          <a:xfrm>
            <a:off x="5538788" y="5435600"/>
            <a:ext cx="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4" name="AutoShape 34"/>
          <p:cNvCxnSpPr>
            <a:cxnSpLocks noChangeShapeType="1"/>
            <a:stCxn id="138251" idx="2"/>
            <a:endCxn id="138245" idx="3"/>
          </p:cNvCxnSpPr>
          <p:nvPr/>
        </p:nvCxnSpPr>
        <p:spPr bwMode="auto">
          <a:xfrm rot="5400000" flipH="1" flipV="1">
            <a:off x="5692775" y="3286126"/>
            <a:ext cx="1995487" cy="2303462"/>
          </a:xfrm>
          <a:prstGeom prst="bentConnector4">
            <a:avLst>
              <a:gd name="adj1" fmla="val -11454"/>
              <a:gd name="adj2" fmla="val 1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5" name="AutoShape 35"/>
          <p:cNvCxnSpPr>
            <a:cxnSpLocks noChangeShapeType="1"/>
            <a:stCxn id="138245" idx="0"/>
            <a:endCxn id="138249" idx="0"/>
          </p:cNvCxnSpPr>
          <p:nvPr/>
        </p:nvCxnSpPr>
        <p:spPr bwMode="auto">
          <a:xfrm rot="16200000" flipH="1" flipV="1">
            <a:off x="6283325" y="2290763"/>
            <a:ext cx="198438" cy="1687512"/>
          </a:xfrm>
          <a:prstGeom prst="bentConnector3">
            <a:avLst>
              <a:gd name="adj1" fmla="val -115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vs</a:t>
            </a:r>
            <a:r>
              <a:rPr lang="en-US" dirty="0"/>
              <a:t>. </a:t>
            </a:r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  <a:p>
            <a:pPr lvl="1"/>
            <a:r>
              <a:rPr lang="en-US" dirty="0"/>
              <a:t>Developed from General CPU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Seconds to hours per frame</a:t>
            </a:r>
          </a:p>
          <a:p>
            <a:pPr lvl="1"/>
            <a:r>
              <a:rPr lang="en-US" dirty="0"/>
              <a:t>1000s of lines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Unlimited</a:t>
            </a:r>
            <a:r>
              <a:rPr lang="ja-JP" altLang="en-US" dirty="0"/>
              <a:t>”</a:t>
            </a:r>
            <a:r>
              <a:rPr lang="en-US" dirty="0"/>
              <a:t> computation, texture, memory, 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  <a:p>
            <a:pPr lvl="1"/>
            <a:r>
              <a:rPr lang="en-US" dirty="0"/>
              <a:t>Developed from fixed-function hardware</a:t>
            </a:r>
          </a:p>
          <a:p>
            <a:pPr lvl="1"/>
            <a:r>
              <a:rPr lang="en-US" dirty="0"/>
              <a:t>Tens of frames per second</a:t>
            </a:r>
          </a:p>
          <a:p>
            <a:pPr lvl="1"/>
            <a:r>
              <a:rPr lang="en-US" dirty="0"/>
              <a:t>1000s of instructions</a:t>
            </a:r>
          </a:p>
          <a:p>
            <a:pPr lvl="1"/>
            <a:r>
              <a:rPr lang="en-US" dirty="0"/>
              <a:t>Limited computation, texture, memory,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897</Words>
  <Application>Microsoft Macintosh PowerPoint</Application>
  <PresentationFormat>On-screen Show (4:3)</PresentationFormat>
  <Paragraphs>285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Shading</vt:lpstr>
      <vt:lpstr>RenderMan</vt:lpstr>
      <vt:lpstr>Displacement</vt:lpstr>
      <vt:lpstr>Surface color</vt:lpstr>
      <vt:lpstr>Lighting</vt:lpstr>
      <vt:lpstr>Volume Effects</vt:lpstr>
      <vt:lpstr>Image Effects</vt:lpstr>
      <vt:lpstr>Non-real time vs. Real-time</vt:lpstr>
      <vt:lpstr>RenderMan vs. GPU</vt:lpstr>
      <vt:lpstr>History (not real-time)</vt:lpstr>
      <vt:lpstr>History (real-time)</vt:lpstr>
      <vt:lpstr>RenderMan Brick</vt:lpstr>
      <vt:lpstr>Brick Shader</vt:lpstr>
      <vt:lpstr>Brick Color</vt:lpstr>
      <vt:lpstr>Brick Coordinates</vt:lpstr>
      <vt:lpstr>RenderMan Shader Variables</vt:lpstr>
      <vt:lpstr>RenderMan Outputs</vt:lpstr>
      <vt:lpstr>Shading Methods</vt:lpstr>
      <vt:lpstr>Noise Subtleties</vt:lpstr>
      <vt:lpstr>Noise Characteristics</vt:lpstr>
      <vt:lpstr>Perlin Noise in RenderMan</vt:lpstr>
      <vt:lpstr>Fractional Brownian Motion (fBm)</vt:lpstr>
      <vt:lpstr>Turbulence</vt:lpstr>
      <vt:lpstr>Advanced Shading Methods</vt:lpstr>
      <vt:lpstr>RenderMan Shader Debugging</vt:lpstr>
      <vt:lpstr>GPU Shading</vt:lpstr>
      <vt:lpstr>GPU Shading Choices</vt:lpstr>
      <vt:lpstr>GLSL / HLSL</vt:lpstr>
      <vt:lpstr>Vertex Demo: Blend Positions</vt:lpstr>
      <vt:lpstr>Vertex + Fragment Demo: Fresnel Environment Map</vt:lpstr>
      <vt:lpstr>Noise</vt:lpstr>
      <vt:lpstr>Modified Noise [Olano 2005]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77</cp:revision>
  <dcterms:created xsi:type="dcterms:W3CDTF">2006-01-29T04:33:04Z</dcterms:created>
  <dcterms:modified xsi:type="dcterms:W3CDTF">2014-04-08T18:42:48Z</dcterms:modified>
</cp:coreProperties>
</file>