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30"/>
  </p:notesMasterIdLst>
  <p:handoutMasterIdLst>
    <p:handoutMasterId r:id="rId31"/>
  </p:handoutMasterIdLst>
  <p:sldIdLst>
    <p:sldId id="256" r:id="rId2"/>
    <p:sldId id="436" r:id="rId3"/>
    <p:sldId id="404" r:id="rId4"/>
    <p:sldId id="408" r:id="rId5"/>
    <p:sldId id="410" r:id="rId6"/>
    <p:sldId id="437" r:id="rId7"/>
    <p:sldId id="411" r:id="rId8"/>
    <p:sldId id="413" r:id="rId9"/>
    <p:sldId id="344" r:id="rId10"/>
    <p:sldId id="438" r:id="rId11"/>
    <p:sldId id="341" r:id="rId12"/>
    <p:sldId id="342" r:id="rId13"/>
    <p:sldId id="339" r:id="rId14"/>
    <p:sldId id="420" r:id="rId15"/>
    <p:sldId id="421" r:id="rId16"/>
    <p:sldId id="422" r:id="rId17"/>
    <p:sldId id="433" r:id="rId18"/>
    <p:sldId id="435" r:id="rId19"/>
    <p:sldId id="439" r:id="rId20"/>
    <p:sldId id="423" r:id="rId21"/>
    <p:sldId id="424" r:id="rId22"/>
    <p:sldId id="425" r:id="rId23"/>
    <p:sldId id="426" r:id="rId24"/>
    <p:sldId id="427" r:id="rId25"/>
    <p:sldId id="429" r:id="rId26"/>
    <p:sldId id="428" r:id="rId27"/>
    <p:sldId id="430" r:id="rId28"/>
    <p:sldId id="431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6DA"/>
    <a:srgbClr val="6FBBDC"/>
    <a:srgbClr val="568BDE"/>
    <a:srgbClr val="439A27"/>
    <a:srgbClr val="6CD558"/>
    <a:srgbClr val="000000"/>
    <a:srgbClr val="FFFF00"/>
    <a:srgbClr val="489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2868" autoAdjust="0"/>
  </p:normalViewPr>
  <p:slideViewPr>
    <p:cSldViewPr>
      <p:cViewPr varScale="1">
        <p:scale>
          <a:sx n="91" d="100"/>
          <a:sy n="91" d="100"/>
        </p:scale>
        <p:origin x="-5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0218C1-A199-EA4C-88A9-920106DC80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35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8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8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E1C01-D767-0D4C-BC05-06D8ABBDDA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86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DAA19-33E8-FE44-B892-7E059575193A}" type="slidenum">
              <a:rPr lang="en-US"/>
              <a:pPr/>
              <a:t>1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8EEF88-83BF-1742-98DC-BC536F1C5CBC}" type="slidenum">
              <a:rPr lang="en-GB"/>
              <a:pPr/>
              <a:t>3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40315-5B4D-4742-926E-8641CF8B2DB2}" type="slidenum">
              <a:rPr lang="en-GB"/>
              <a:pPr/>
              <a:t>5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DC9FC-A291-6946-A0A9-E66059667E1D}" type="slidenum">
              <a:rPr lang="en-GB"/>
              <a:pPr/>
              <a:t>7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21FFC-FAF3-1449-B849-F4A96E10EA27}" type="slidenum">
              <a:rPr lang="en-US"/>
              <a:pPr/>
              <a:t>9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514B2-37D1-284E-8A37-2A9209207577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7BC91-CD4F-AC43-96D3-6EB10443C3BE}" type="slidenum">
              <a:rPr lang="en-US"/>
              <a:pPr/>
              <a:t>12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17784-94FC-5647-A294-1AF6635EF002}" type="slidenum">
              <a:rPr lang="en-US"/>
              <a:pPr/>
              <a:t>13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A475-3670-E647-9775-0F5C7117E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1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7C18-9DB5-DB4A-8C56-5466286C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35E7-3A18-4D4B-9789-08D161DA6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2E9D-D459-0944-AA40-5BE678FA6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016C-6055-4443-97ED-347B663D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9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0D98-A9A2-BA41-BCAF-799BE6442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8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F14A-92EC-7645-B051-CCA7871CB5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31C9-D858-3046-9436-036E426F5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4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C08-D53A-4D4C-8F8E-3B84FC4CA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0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BED8-DE9E-8444-81D0-F6E3F2BAD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0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E3C5-9F54-A042-8A4A-A2A03DAC7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C4A11-FD00-CF48-AFB6-F95FA3F763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3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19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1.emf"/><Relationship Id="rId6" Type="http://schemas.openxmlformats.org/officeDocument/2006/relationships/image" Target="../media/image26.emf"/><Relationship Id="rId7" Type="http://schemas.openxmlformats.org/officeDocument/2006/relationships/image" Target="../media/image25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Advanced Ray Tracing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CMSC 435/634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that goes through the surface</a:t>
            </a:r>
          </a:p>
          <a:p>
            <a:pPr lvl="1"/>
            <a:r>
              <a:rPr lang="en-US" dirty="0" smtClean="0"/>
              <a:t>BTDF = Bidirectional Transmission Distribution Function</a:t>
            </a:r>
          </a:p>
          <a:p>
            <a:pPr>
              <a:spcBef>
                <a:spcPts val="7200"/>
              </a:spcBef>
            </a:pPr>
            <a:r>
              <a:rPr lang="en-US" dirty="0" smtClean="0"/>
              <a:t>If refraction is only non-zero direction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50" y="3120822"/>
            <a:ext cx="5727700" cy="876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649914"/>
            <a:ext cx="3962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0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1600200" cy="914400"/>
          </a:xfrm>
        </p:spPr>
        <p:txBody>
          <a:bodyPr/>
          <a:lstStyle/>
          <a:p>
            <a:r>
              <a:rPr lang="en-US"/>
              <a:t>Side</a:t>
            </a:r>
          </a:p>
        </p:txBody>
      </p:sp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65278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1828800" cy="914400"/>
          </a:xfrm>
        </p:spPr>
        <p:txBody>
          <a:bodyPr/>
          <a:lstStyle/>
          <a:p>
            <a:r>
              <a:rPr lang="en-US"/>
              <a:t>Top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"/>
            <a:ext cx="66802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/>
          </a:p>
          <a:p>
            <a:r>
              <a:rPr lang="en-US" dirty="0" smtClean="0"/>
              <a:t>  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2514600" cy="279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22" y="2688643"/>
            <a:ext cx="2921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3638160"/>
            <a:ext cx="330200" cy="2794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2819400" cy="3429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68475"/>
            <a:ext cx="3327400" cy="3302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21200"/>
            <a:ext cx="4013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2514600" cy="2794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4584700" cy="2108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22480"/>
            <a:ext cx="228600" cy="279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22" y="2688643"/>
            <a:ext cx="292100" cy="330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2819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9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    and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2514600" cy="279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22" y="2688643"/>
            <a:ext cx="292100" cy="330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2819400" cy="3429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65600"/>
            <a:ext cx="3822700" cy="787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78" y="3612760"/>
            <a:ext cx="228600" cy="279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70" y="3639158"/>
            <a:ext cx="190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makes it through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opacity</a:t>
            </a:r>
          </a:p>
          <a:p>
            <a:pPr lvl="1"/>
            <a:r>
              <a:rPr lang="en-US" dirty="0" smtClean="0"/>
              <a:t>How much of foreground color 0-1</a:t>
            </a:r>
          </a:p>
          <a:p>
            <a:r>
              <a:rPr lang="en-US" dirty="0" smtClean="0"/>
              <a:t>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transparency</a:t>
            </a:r>
          </a:p>
          <a:p>
            <a:pPr lvl="1"/>
            <a:r>
              <a:rPr lang="en-US" dirty="0" smtClean="0"/>
              <a:t>How much of background color</a:t>
            </a:r>
          </a:p>
          <a:p>
            <a:r>
              <a:rPr lang="en-US" dirty="0" smtClean="0"/>
              <a:t>Foreground*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+ Background*(1-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4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and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Refraction = what direction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how </a:t>
            </a:r>
            <a:r>
              <a:rPr lang="en-US" dirty="0" smtClean="0"/>
              <a:t>much</a:t>
            </a:r>
          </a:p>
          <a:p>
            <a:pPr lvl="1"/>
            <a:r>
              <a:rPr lang="en-US" dirty="0" smtClean="0"/>
              <a:t>Often approximate as a constant</a:t>
            </a:r>
            <a:endParaRPr lang="en-US" dirty="0" smtClean="0"/>
          </a:p>
          <a:p>
            <a:pPr lvl="1"/>
            <a:r>
              <a:rPr lang="en-US" dirty="0" smtClean="0"/>
              <a:t>Better: Use Fresnel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3458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Ray-Tracing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</a:t>
            </a:r>
          </a:p>
          <a:p>
            <a:pPr lvl="1"/>
            <a:r>
              <a:rPr lang="en-US" dirty="0"/>
              <a:t>Compute ray direction</a:t>
            </a:r>
          </a:p>
          <a:p>
            <a:pPr lvl="1"/>
            <a:r>
              <a:rPr lang="en-US" dirty="0"/>
              <a:t>Find closest surface</a:t>
            </a:r>
          </a:p>
          <a:p>
            <a:pPr lvl="1"/>
            <a:r>
              <a:rPr lang="en-US" dirty="0"/>
              <a:t>For each </a:t>
            </a:r>
            <a:r>
              <a:rPr lang="en-US" dirty="0" smtClean="0"/>
              <a:t>light</a:t>
            </a:r>
          </a:p>
          <a:p>
            <a:pPr lvl="2"/>
            <a:r>
              <a:rPr lang="en-US" dirty="0" smtClean="0"/>
              <a:t>Shoot shadow ray</a:t>
            </a:r>
            <a:endParaRPr lang="en-US" dirty="0"/>
          </a:p>
          <a:p>
            <a:pPr lvl="2"/>
            <a:r>
              <a:rPr lang="en-US" dirty="0" smtClean="0"/>
              <a:t>If not shadowed, add </a:t>
            </a:r>
            <a:r>
              <a:rPr lang="en-US" dirty="0"/>
              <a:t>direct </a:t>
            </a:r>
            <a:r>
              <a:rPr lang="en-US" dirty="0" smtClean="0"/>
              <a:t>illumination</a:t>
            </a:r>
          </a:p>
          <a:p>
            <a:pPr lvl="1"/>
            <a:r>
              <a:rPr lang="en-US" dirty="0" smtClean="0"/>
              <a:t>Shoot ray in reflection direction</a:t>
            </a:r>
          </a:p>
          <a:p>
            <a:pPr lvl="1"/>
            <a:r>
              <a:rPr lang="en-US" dirty="0" smtClean="0"/>
              <a:t>Shoot ray in </a:t>
            </a:r>
            <a:r>
              <a:rPr lang="en-US" smtClean="0"/>
              <a:t>refraction direction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Ray 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each pixel</a:t>
            </a:r>
          </a:p>
          <a:p>
            <a:pPr lvl="1"/>
            <a:r>
              <a:rPr lang="en-US" dirty="0" smtClean="0"/>
              <a:t>Compute ray direction</a:t>
            </a:r>
          </a:p>
          <a:p>
            <a:pPr lvl="1"/>
            <a:r>
              <a:rPr lang="en-US" dirty="0" smtClean="0"/>
              <a:t>Find closest surface</a:t>
            </a:r>
          </a:p>
          <a:p>
            <a:pPr lvl="1"/>
            <a:r>
              <a:rPr lang="en-US" dirty="0" smtClean="0"/>
              <a:t>For each light</a:t>
            </a:r>
          </a:p>
          <a:p>
            <a:pPr lvl="2"/>
            <a:r>
              <a:rPr lang="en-US" dirty="0" smtClean="0"/>
              <a:t>Compute direct illumination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56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move while the shutter is open</a:t>
            </a:r>
            <a:endParaRPr lang="en-US" dirty="0"/>
          </a:p>
        </p:txBody>
      </p:sp>
      <p:pic>
        <p:nvPicPr>
          <p:cNvPr id="4" name="Picture 3" descr="mo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56" y="256157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7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information on object motion</a:t>
            </a:r>
          </a:p>
          <a:p>
            <a:r>
              <a:rPr lang="en-US" dirty="0" smtClean="0"/>
              <a:t>Spread multiple rays per pixel across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6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Rasterized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Blend frames at different times</a:t>
            </a:r>
          </a:p>
          <a:p>
            <a:pPr lvl="1"/>
            <a:r>
              <a:rPr lang="en-US" dirty="0" smtClean="0"/>
              <a:t>Need a lot to avoid </a:t>
            </a:r>
            <a:r>
              <a:rPr lang="en-US" dirty="0" err="1" smtClean="0"/>
              <a:t>strobing</a:t>
            </a:r>
            <a:endParaRPr lang="en-US" dirty="0" smtClean="0"/>
          </a:p>
          <a:p>
            <a:r>
              <a:rPr lang="en-US" dirty="0" smtClean="0"/>
              <a:t>Analytically elongate and fade objects</a:t>
            </a:r>
          </a:p>
          <a:p>
            <a:r>
              <a:rPr lang="en-US" dirty="0" smtClean="0"/>
              <a:t>Rasterize motion vectors and post-process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13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968" b="-2296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68" b="-2306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0" y="6483267"/>
            <a:ext cx="606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Soler</a:t>
            </a:r>
            <a:r>
              <a:rPr lang="en-US" sz="1800" dirty="0" smtClean="0">
                <a:latin typeface="+mn-lt"/>
              </a:rPr>
              <a:t> et al., Fourier Depth of Field, ACM TOG v28n2, April 2009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221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752600" y="274320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</p:cNvCxnSpPr>
          <p:nvPr/>
        </p:nvCxnSpPr>
        <p:spPr>
          <a:xfrm flipH="1">
            <a:off x="1743364" y="2438400"/>
            <a:ext cx="5571836" cy="15678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</p:cNvCxnSpPr>
          <p:nvPr/>
        </p:nvCxnSpPr>
        <p:spPr>
          <a:xfrm flipH="1" flipV="1">
            <a:off x="1752600" y="3276600"/>
            <a:ext cx="4953000" cy="13080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flipH="1" flipV="1">
            <a:off x="1753419" y="3146323"/>
            <a:ext cx="5561781" cy="1959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48000" y="3581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295400" y="3124200"/>
            <a:ext cx="391792" cy="857045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51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343400" y="281940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  <a:endCxn id="10" idx="2"/>
          </p:cNvCxnSpPr>
          <p:nvPr/>
        </p:nvCxnSpPr>
        <p:spPr>
          <a:xfrm flipH="1">
            <a:off x="3048000" y="2438400"/>
            <a:ext cx="4267200" cy="1181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  <a:endCxn id="10" idx="5"/>
          </p:cNvCxnSpPr>
          <p:nvPr/>
        </p:nvCxnSpPr>
        <p:spPr>
          <a:xfrm flipH="1" flipV="1">
            <a:off x="3113041" y="3646441"/>
            <a:ext cx="3592559" cy="938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10" idx="3"/>
          </p:cNvCxnSpPr>
          <p:nvPr/>
        </p:nvCxnSpPr>
        <p:spPr>
          <a:xfrm flipH="1" flipV="1">
            <a:off x="3059159" y="3646441"/>
            <a:ext cx="4256041" cy="1458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48000" y="3581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rot="10800000" flipV="1">
            <a:off x="4156242" y="3231147"/>
            <a:ext cx="391792" cy="857045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2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5200" y="1447800"/>
            <a:ext cx="0" cy="449580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752600" y="274320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741714" y="2438400"/>
            <a:ext cx="5573486" cy="1580243"/>
            <a:chOff x="1741714" y="2438400"/>
            <a:chExt cx="5573486" cy="1580243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0"/>
            </p:cNvCxnSpPr>
            <p:nvPr/>
          </p:nvCxnSpPr>
          <p:spPr>
            <a:xfrm flipH="1">
              <a:off x="1741714" y="3352800"/>
              <a:ext cx="1344386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 flipH="1">
              <a:off x="1759857" y="3886200"/>
              <a:ext cx="1326243" cy="132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1743364" y="2438400"/>
              <a:ext cx="5571836" cy="1567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752600" y="3211871"/>
            <a:ext cx="4953000" cy="1372760"/>
            <a:chOff x="1752600" y="3211871"/>
            <a:chExt cx="4953000" cy="1372760"/>
          </a:xfrm>
        </p:grpSpPr>
        <p:cxnSp>
          <p:nvCxnSpPr>
            <p:cNvPr id="44" name="Straight Connector 43"/>
            <p:cNvCxnSpPr>
              <a:stCxn id="6" idx="1"/>
              <a:endCxn id="10" idx="0"/>
            </p:cNvCxnSpPr>
            <p:nvPr/>
          </p:nvCxnSpPr>
          <p:spPr>
            <a:xfrm flipH="1" flipV="1">
              <a:off x="3086100" y="3352800"/>
              <a:ext cx="3619500" cy="1231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0" idx="0"/>
            </p:cNvCxnSpPr>
            <p:nvPr/>
          </p:nvCxnSpPr>
          <p:spPr>
            <a:xfrm flipH="1" flipV="1">
              <a:off x="1753419" y="3211871"/>
              <a:ext cx="1332681" cy="140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6" idx="1"/>
              <a:endCxn id="10" idx="4"/>
            </p:cNvCxnSpPr>
            <p:nvPr/>
          </p:nvCxnSpPr>
          <p:spPr>
            <a:xfrm flipH="1" flipV="1">
              <a:off x="3086100" y="3886200"/>
              <a:ext cx="3619500" cy="698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0" idx="4"/>
            </p:cNvCxnSpPr>
            <p:nvPr/>
          </p:nvCxnSpPr>
          <p:spPr>
            <a:xfrm flipH="1" flipV="1">
              <a:off x="1752600" y="3352800"/>
              <a:ext cx="13335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1"/>
            </p:cNvCxnSpPr>
            <p:nvPr/>
          </p:nvCxnSpPr>
          <p:spPr>
            <a:xfrm flipH="1" flipV="1">
              <a:off x="1752600" y="3276600"/>
              <a:ext cx="4953000" cy="13080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737360" y="3129280"/>
            <a:ext cx="5577840" cy="1976120"/>
            <a:chOff x="1737360" y="3129280"/>
            <a:chExt cx="5577840" cy="197612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4"/>
            </p:cNvCxnSpPr>
            <p:nvPr/>
          </p:nvCxnSpPr>
          <p:spPr>
            <a:xfrm flipH="1" flipV="1">
              <a:off x="1737360" y="3149600"/>
              <a:ext cx="1348740" cy="736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0"/>
            </p:cNvCxnSpPr>
            <p:nvPr/>
          </p:nvCxnSpPr>
          <p:spPr>
            <a:xfrm flipH="1" flipV="1">
              <a:off x="1737360" y="3129280"/>
              <a:ext cx="1348740" cy="2235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1753419" y="3146323"/>
              <a:ext cx="5561781" cy="19590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2971800" y="3352800"/>
            <a:ext cx="228600" cy="5334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295400" y="3124200"/>
            <a:ext cx="391792" cy="857045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62428" y="1295400"/>
            <a:ext cx="162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58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5200" y="1447800"/>
            <a:ext cx="0" cy="449580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1981200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086100" y="2438400"/>
            <a:ext cx="4229100" cy="1447800"/>
            <a:chOff x="3086100" y="2438400"/>
            <a:chExt cx="4229100" cy="1447800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3124200" y="2438400"/>
              <a:ext cx="41910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086100" y="3352800"/>
            <a:ext cx="4234646" cy="1405444"/>
            <a:chOff x="3086100" y="3352800"/>
            <a:chExt cx="4234646" cy="1405444"/>
          </a:xfrm>
        </p:grpSpPr>
        <p:cxnSp>
          <p:nvCxnSpPr>
            <p:cNvPr id="44" name="Straight Connector 43"/>
            <p:cNvCxnSpPr>
              <a:endCxn id="10" idx="0"/>
            </p:cNvCxnSpPr>
            <p:nvPr/>
          </p:nvCxnSpPr>
          <p:spPr>
            <a:xfrm flipH="1" flipV="1">
              <a:off x="3086100" y="3352800"/>
              <a:ext cx="4229100" cy="13943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0" idx="4"/>
            </p:cNvCxnSpPr>
            <p:nvPr/>
          </p:nvCxnSpPr>
          <p:spPr>
            <a:xfrm flipH="1" flipV="1">
              <a:off x="3086100" y="3886200"/>
              <a:ext cx="4234646" cy="8720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091249" y="3640438"/>
              <a:ext cx="4227495" cy="11146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086100" y="3352800"/>
            <a:ext cx="4229100" cy="1752600"/>
            <a:chOff x="3086100" y="3352800"/>
            <a:chExt cx="4229100" cy="175260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3124200" y="3657600"/>
              <a:ext cx="41910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2971800" y="3352800"/>
            <a:ext cx="228600" cy="5334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62428" y="1295400"/>
            <a:ext cx="162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7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DOF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image plane out to focal plane</a:t>
            </a:r>
          </a:p>
          <a:p>
            <a:r>
              <a:rPr lang="en-US" dirty="0" smtClean="0"/>
              <a:t>Jitter start position within lens aperture</a:t>
            </a:r>
          </a:p>
          <a:p>
            <a:pPr lvl="1"/>
            <a:r>
              <a:rPr lang="en-US" dirty="0" smtClean="0"/>
              <a:t>Smaller aperture = closer to pinhole</a:t>
            </a:r>
          </a:p>
          <a:p>
            <a:pPr lvl="1"/>
            <a:r>
              <a:rPr lang="en-US" dirty="0" smtClean="0"/>
              <a:t>Larger aperture = more DOF blur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62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C084BF-1686-D542-A34C-8C051B6F23AC}" type="slidenum">
              <a:rPr lang="en-GB"/>
              <a:pPr/>
              <a:t>3</a:t>
            </a:fld>
            <a:endParaRPr lang="en-GB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313954"/>
            <a:ext cx="8709120" cy="1064272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 smtClean="0"/>
              <a:t>Shadows</a:t>
            </a:r>
            <a:endParaRPr lang="en-GB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44718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What if there is an object between the surface and light?</a:t>
            </a:r>
            <a:endParaRPr lang="en-GB" dirty="0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1760" y="2971800"/>
            <a:ext cx="2579040" cy="3005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36710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Trace a ray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Start = point on surface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End = light source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t=0 at </a:t>
            </a:r>
            <a:r>
              <a:rPr lang="en-GB" dirty="0" err="1" smtClean="0"/>
              <a:t>Suface</a:t>
            </a:r>
            <a:r>
              <a:rPr lang="en-GB" dirty="0" smtClean="0"/>
              <a:t>, t=1 at Light</a:t>
            </a:r>
            <a:endParaRPr lang="en-GB" dirty="0" smtClean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“Bias” </a:t>
            </a:r>
            <a:r>
              <a:rPr lang="en-GB" dirty="0" smtClean="0"/>
              <a:t>to </a:t>
            </a:r>
            <a:r>
              <a:rPr lang="en-GB" dirty="0" smtClean="0"/>
              <a:t>avoid self </a:t>
            </a:r>
            <a:r>
              <a:rPr lang="en-GB" dirty="0" smtClean="0"/>
              <a:t>shadowing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Test</a:t>
            </a:r>
            <a:endParaRPr lang="en-GB" dirty="0" smtClean="0"/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Bias ≤ t ≤ 1 = shadow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t &lt; Bias or t &gt; 1 = use this light</a:t>
            </a: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657600"/>
            <a:ext cx="2579040" cy="3005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02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 smtClean="0"/>
              <a:t>Mirror Reflection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Dark Side of the Trees - Gilles Tran, Spheres - Martin K. B.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94CB-B8B7-D248-8319-AF7E99739F4A}" type="slidenum">
              <a:rPr lang="en-GB"/>
              <a:pPr/>
              <a:t>5</a:t>
            </a:fld>
            <a:endParaRPr lang="en-GB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465121" y="2133600"/>
            <a:ext cx="8210880" cy="3479405"/>
            <a:chOff x="323" y="1700"/>
            <a:chExt cx="5702" cy="2416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" y="1700"/>
              <a:ext cx="199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4" y="1700"/>
              <a:ext cx="322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365631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Integral Approximations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Rendering Equation</a:t>
            </a:r>
          </a:p>
          <a:p>
            <a:pPr>
              <a:spcBef>
                <a:spcPts val="7200"/>
              </a:spcBef>
            </a:pPr>
            <a:r>
              <a:rPr lang="en-US" dirty="0" smtClean="0"/>
              <a:t>Direct Illumination: only light directions</a:t>
            </a:r>
          </a:p>
          <a:p>
            <a:pPr>
              <a:spcBef>
                <a:spcPts val="7200"/>
              </a:spcBef>
            </a:pPr>
            <a:r>
              <a:rPr lang="en-US" dirty="0" smtClean="0"/>
              <a:t>Add reflection direction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3785719"/>
            <a:ext cx="4216400" cy="774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2209800"/>
            <a:ext cx="5537200" cy="876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5035345"/>
            <a:ext cx="7493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93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D61924-DE18-1642-97C6-7117DC551BAB}" type="slidenum">
              <a:rPr lang="en-GB"/>
              <a:pPr/>
              <a:t>7</a:t>
            </a:fld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313954"/>
            <a:ext cx="8709120" cy="1064272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 smtClean="0"/>
              <a:t>Ray Tracing Reflection</a:t>
            </a:r>
            <a:endParaRPr lang="en-GB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44718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Viewer </a:t>
            </a:r>
            <a:r>
              <a:rPr lang="en-GB" dirty="0"/>
              <a:t>looking in direction </a:t>
            </a:r>
            <a:r>
              <a:rPr lang="en-GB" b="1" i="1" dirty="0"/>
              <a:t>d </a:t>
            </a:r>
            <a:r>
              <a:rPr lang="en-GB" i="1" dirty="0" smtClean="0"/>
              <a:t>sees whatever the viewer “below” the surface sees looking in direction</a:t>
            </a:r>
            <a:r>
              <a:rPr lang="en-GB" b="1" i="1" dirty="0" smtClean="0"/>
              <a:t> </a:t>
            </a:r>
            <a:r>
              <a:rPr lang="en-GB" b="1" i="1" dirty="0"/>
              <a:t>r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In the real world 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Energy loss on the bounce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Loss different for different </a:t>
            </a:r>
            <a:r>
              <a:rPr lang="en-GB" dirty="0" err="1" smtClean="0"/>
              <a:t>colors</a:t>
            </a:r>
            <a:endParaRPr lang="en-GB" dirty="0" smtClean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New ray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Start on surface, in reflection direction</a:t>
            </a:r>
            <a:endParaRPr lang="en-GB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3461760" cy="2383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47877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looping forever</a:t>
            </a:r>
          </a:p>
          <a:p>
            <a:pPr lvl="1"/>
            <a:r>
              <a:rPr lang="en-US" dirty="0" smtClean="0"/>
              <a:t>Stop after </a:t>
            </a:r>
            <a:r>
              <a:rPr lang="en-US" i="1" dirty="0" smtClean="0"/>
              <a:t>n</a:t>
            </a:r>
            <a:r>
              <a:rPr lang="en-US" dirty="0" smtClean="0"/>
              <a:t> bounces</a:t>
            </a:r>
          </a:p>
          <a:p>
            <a:pPr lvl="1"/>
            <a:r>
              <a:rPr lang="en-US" dirty="0" smtClean="0"/>
              <a:t>Stop when contribution to pixel gets too small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0" y="3962400"/>
            <a:ext cx="8991600" cy="2101850"/>
            <a:chOff x="152400" y="2590800"/>
            <a:chExt cx="8991600" cy="2101850"/>
          </a:xfrm>
        </p:grpSpPr>
        <p:pic>
          <p:nvPicPr>
            <p:cNvPr id="4" name="Picture 4" descr="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987" y="2590800"/>
              <a:ext cx="3148013" cy="210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116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119813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16280</TotalTime>
  <Words>457</Words>
  <Application>Microsoft Macintosh PowerPoint</Application>
  <PresentationFormat>On-screen Show (4:3)</PresentationFormat>
  <Paragraphs>116</Paragraphs>
  <Slides>28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Advanced Ray Tracing</vt:lpstr>
      <vt:lpstr>Basic Ray Tracing</vt:lpstr>
      <vt:lpstr>Shadows</vt:lpstr>
      <vt:lpstr>Ray Traced Shadows</vt:lpstr>
      <vt:lpstr>Mirror Reflection</vt:lpstr>
      <vt:lpstr>Integral Approximations</vt:lpstr>
      <vt:lpstr>Ray Tracing Reflection</vt:lpstr>
      <vt:lpstr>Ray Traced Reflection</vt:lpstr>
      <vt:lpstr>Refraction</vt:lpstr>
      <vt:lpstr>Rendering Equation</vt:lpstr>
      <vt:lpstr>Side</vt:lpstr>
      <vt:lpstr>Top</vt:lpstr>
      <vt:lpstr>PowerPoint Presentation</vt:lpstr>
      <vt:lpstr>Calculating Refraction Vector</vt:lpstr>
      <vt:lpstr>Calculating Refraction Vector</vt:lpstr>
      <vt:lpstr>Calculating Refraction Vector</vt:lpstr>
      <vt:lpstr>Alpha blending</vt:lpstr>
      <vt:lpstr>Refraction and a</vt:lpstr>
      <vt:lpstr>Full Ray-Tracing</vt:lpstr>
      <vt:lpstr>Motion Blur</vt:lpstr>
      <vt:lpstr>Ray Traced Motion Blur</vt:lpstr>
      <vt:lpstr>Rasterized Motion</vt:lpstr>
      <vt:lpstr>Depth of Field</vt:lpstr>
      <vt:lpstr>Pinhole Lens</vt:lpstr>
      <vt:lpstr>Lens Model</vt:lpstr>
      <vt:lpstr>Real Lens</vt:lpstr>
      <vt:lpstr>Lens Model</vt:lpstr>
      <vt:lpstr>Ray Traced DOF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CMSC 635 Advanced Computer Graphics</dc:title>
  <dc:creator> </dc:creator>
  <cp:lastModifiedBy>Marc Olano</cp:lastModifiedBy>
  <cp:revision>264</cp:revision>
  <cp:lastPrinted>2008-11-11T03:10:56Z</cp:lastPrinted>
  <dcterms:created xsi:type="dcterms:W3CDTF">1996-09-30T18:28:10Z</dcterms:created>
  <dcterms:modified xsi:type="dcterms:W3CDTF">2012-11-20T15:39:34Z</dcterms:modified>
</cp:coreProperties>
</file>