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86" r:id="rId2"/>
  </p:sldMasterIdLst>
  <p:notesMasterIdLst>
    <p:notesMasterId r:id="rId51"/>
  </p:notesMasterIdLst>
  <p:sldIdLst>
    <p:sldId id="256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0" r:id="rId19"/>
    <p:sldId id="281" r:id="rId20"/>
    <p:sldId id="282" r:id="rId21"/>
    <p:sldId id="284" r:id="rId22"/>
    <p:sldId id="285" r:id="rId23"/>
    <p:sldId id="287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8" r:id="rId33"/>
    <p:sldId id="299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4" r:id="rId47"/>
    <p:sldId id="315" r:id="rId48"/>
    <p:sldId id="316" r:id="rId49"/>
    <p:sldId id="317" r:id="rId50"/>
  </p:sldIdLst>
  <p:sldSz cx="10080625" cy="7559675"/>
  <p:notesSz cx="7772400" cy="10058400"/>
  <p:defaultTextStyle>
    <a:defPPr>
      <a:defRPr lang="en-GB"/>
    </a:defPPr>
    <a:lvl1pPr algn="l" defTabSz="457010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1pPr>
    <a:lvl2pPr marL="431620" indent="-215812" algn="l" defTabSz="457010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2pPr>
    <a:lvl3pPr marL="647431" indent="-215812" algn="l" defTabSz="457010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3pPr>
    <a:lvl4pPr marL="863242" indent="-215812" algn="l" defTabSz="457010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4pPr>
    <a:lvl5pPr marL="1079052" indent="-215812" algn="l" defTabSz="457010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5pPr>
    <a:lvl6pPr marL="2285052" algn="l" defTabSz="457010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6pPr>
    <a:lvl7pPr marL="2742063" algn="l" defTabSz="457010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7pPr>
    <a:lvl8pPr marL="3199073" algn="l" defTabSz="457010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8pPr>
    <a:lvl9pPr marL="3656083" algn="l" defTabSz="457010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82" d="100"/>
          <a:sy n="82" d="100"/>
        </p:scale>
        <p:origin x="-280" y="-96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fld id="{55AA6C62-FD0A-8D4B-87B1-15467818E14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99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01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642" indent="-285632" algn="l" defTabSz="45701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2524" indent="-228506" algn="l" defTabSz="45701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599537" indent="-228506" algn="l" defTabSz="45701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6547" indent="-228506" algn="l" defTabSz="45701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5052" algn="l" defTabSz="4570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63" algn="l" defTabSz="4570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73" algn="l" defTabSz="4570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83" algn="l" defTabSz="4570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6A68F3-C3DA-6343-9295-D7A296A8554B}" type="slidenum">
              <a:rPr lang="en-GB"/>
              <a:pPr/>
              <a:t>1</a:t>
            </a:fld>
            <a:endParaRPr lang="en-GB"/>
          </a:p>
        </p:txBody>
      </p:sp>
      <p:sp>
        <p:nvSpPr>
          <p:cNvPr id="67585" name="Text Box 102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7586" name="Text Box 102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C00F49-8C48-D144-966D-939D4BB5F21B}" type="slidenum">
              <a:rPr lang="en-GB"/>
              <a:pPr/>
              <a:t>10</a:t>
            </a:fld>
            <a:endParaRPr lang="en-GB"/>
          </a:p>
        </p:txBody>
      </p:sp>
      <p:sp>
        <p:nvSpPr>
          <p:cNvPr id="839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39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73A731-FC76-2544-8B2F-1E93E1B8A1E3}" type="slidenum">
              <a:rPr lang="en-GB"/>
              <a:pPr/>
              <a:t>11</a:t>
            </a:fld>
            <a:endParaRPr lang="en-GB"/>
          </a:p>
        </p:txBody>
      </p:sp>
      <p:sp>
        <p:nvSpPr>
          <p:cNvPr id="849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49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0F7939-BD0B-D14A-A40C-C92F51B0E273}" type="slidenum">
              <a:rPr lang="en-GB"/>
              <a:pPr/>
              <a:t>12</a:t>
            </a:fld>
            <a:endParaRPr lang="en-GB"/>
          </a:p>
        </p:txBody>
      </p:sp>
      <p:sp>
        <p:nvSpPr>
          <p:cNvPr id="860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60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CC0A77-396B-8A45-917F-2606CAB7DD2D}" type="slidenum">
              <a:rPr lang="en-GB"/>
              <a:pPr/>
              <a:t>13</a:t>
            </a:fld>
            <a:endParaRPr lang="en-GB"/>
          </a:p>
        </p:txBody>
      </p:sp>
      <p:sp>
        <p:nvSpPr>
          <p:cNvPr id="870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70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026FA1-1138-9545-B434-F9C1C09F371C}" type="slidenum">
              <a:rPr lang="en-GB"/>
              <a:pPr/>
              <a:t>14</a:t>
            </a:fld>
            <a:endParaRPr lang="en-GB"/>
          </a:p>
        </p:txBody>
      </p:sp>
      <p:sp>
        <p:nvSpPr>
          <p:cNvPr id="880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80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E74B28-0EBC-EA46-97B7-C72C6E43C3FD}" type="slidenum">
              <a:rPr lang="en-GB"/>
              <a:pPr/>
              <a:t>15</a:t>
            </a:fld>
            <a:endParaRPr lang="en-GB"/>
          </a:p>
        </p:txBody>
      </p:sp>
      <p:sp>
        <p:nvSpPr>
          <p:cNvPr id="890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90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4C8821-3410-3241-B059-7688C5F303EB}" type="slidenum">
              <a:rPr lang="en-GB"/>
              <a:pPr/>
              <a:t>16</a:t>
            </a:fld>
            <a:endParaRPr lang="en-GB"/>
          </a:p>
        </p:txBody>
      </p:sp>
      <p:sp>
        <p:nvSpPr>
          <p:cNvPr id="901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01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2F086C-1A41-2B4B-AB3E-6D744DD46D35}" type="slidenum">
              <a:rPr lang="en-GB"/>
              <a:pPr/>
              <a:t>17</a:t>
            </a:fld>
            <a:endParaRPr lang="en-GB"/>
          </a:p>
        </p:txBody>
      </p:sp>
      <p:sp>
        <p:nvSpPr>
          <p:cNvPr id="921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21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A1AEB3-9A3D-5848-BD9D-F5154948C911}" type="slidenum">
              <a:rPr lang="en-GB"/>
              <a:pPr/>
              <a:t>18</a:t>
            </a:fld>
            <a:endParaRPr lang="en-GB"/>
          </a:p>
        </p:txBody>
      </p:sp>
      <p:sp>
        <p:nvSpPr>
          <p:cNvPr id="931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31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A040E9-E04C-DC4E-87FA-88A67A5A2AD4}" type="slidenum">
              <a:rPr lang="en-GB"/>
              <a:pPr/>
              <a:t>19</a:t>
            </a:fld>
            <a:endParaRPr lang="en-GB"/>
          </a:p>
        </p:txBody>
      </p:sp>
      <p:sp>
        <p:nvSpPr>
          <p:cNvPr id="942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42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869F95-04B4-5349-B82B-A14824A3227A}" type="slidenum">
              <a:rPr lang="en-GB"/>
              <a:pPr/>
              <a:t>2</a:t>
            </a:fld>
            <a:endParaRPr lang="en-GB"/>
          </a:p>
        </p:txBody>
      </p:sp>
      <p:sp>
        <p:nvSpPr>
          <p:cNvPr id="757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57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913EF3-F1E6-834A-9531-D541880F046B}" type="slidenum">
              <a:rPr lang="en-GB"/>
              <a:pPr/>
              <a:t>20</a:t>
            </a:fld>
            <a:endParaRPr lang="en-GB"/>
          </a:p>
        </p:txBody>
      </p:sp>
      <p:sp>
        <p:nvSpPr>
          <p:cNvPr id="962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62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668FA4-8635-964F-ADA0-C470CD9271ED}" type="slidenum">
              <a:rPr lang="en-GB"/>
              <a:pPr/>
              <a:t>21</a:t>
            </a:fld>
            <a:endParaRPr lang="en-GB"/>
          </a:p>
        </p:txBody>
      </p:sp>
      <p:sp>
        <p:nvSpPr>
          <p:cNvPr id="972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72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CD426F-C8BD-E140-AC1F-B6A8D032F268}" type="slidenum">
              <a:rPr lang="en-GB"/>
              <a:pPr/>
              <a:t>22</a:t>
            </a:fld>
            <a:endParaRPr lang="en-GB"/>
          </a:p>
        </p:txBody>
      </p:sp>
      <p:sp>
        <p:nvSpPr>
          <p:cNvPr id="993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93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5E6832-9567-4440-B56A-5F524437BF17}" type="slidenum">
              <a:rPr lang="en-GB"/>
              <a:pPr/>
              <a:t>23</a:t>
            </a:fld>
            <a:endParaRPr lang="en-GB"/>
          </a:p>
        </p:txBody>
      </p:sp>
      <p:sp>
        <p:nvSpPr>
          <p:cNvPr id="1013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13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72675E-E9B3-6047-8B53-D5A5E21BEBCB}" type="slidenum">
              <a:rPr lang="en-GB"/>
              <a:pPr/>
              <a:t>24</a:t>
            </a:fld>
            <a:endParaRPr lang="en-GB"/>
          </a:p>
        </p:txBody>
      </p:sp>
      <p:sp>
        <p:nvSpPr>
          <p:cNvPr id="1024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24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7A3C6F-1BC2-984F-A7C2-A7E39348BE98}" type="slidenum">
              <a:rPr lang="en-GB"/>
              <a:pPr/>
              <a:t>25</a:t>
            </a:fld>
            <a:endParaRPr lang="en-GB"/>
          </a:p>
        </p:txBody>
      </p:sp>
      <p:sp>
        <p:nvSpPr>
          <p:cNvPr id="1034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34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67568F-664F-0945-9283-827C3246E52E}" type="slidenum">
              <a:rPr lang="en-GB"/>
              <a:pPr/>
              <a:t>26</a:t>
            </a:fld>
            <a:endParaRPr lang="en-GB"/>
          </a:p>
        </p:txBody>
      </p:sp>
      <p:sp>
        <p:nvSpPr>
          <p:cNvPr id="1044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44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AB734C-1F39-2543-9104-A9DDCC8A1764}" type="slidenum">
              <a:rPr lang="en-GB"/>
              <a:pPr/>
              <a:t>27</a:t>
            </a:fld>
            <a:endParaRPr lang="en-GB"/>
          </a:p>
        </p:txBody>
      </p:sp>
      <p:sp>
        <p:nvSpPr>
          <p:cNvPr id="1054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54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0EAC23-E200-1248-B906-CDFD9365B2A9}" type="slidenum">
              <a:rPr lang="en-GB"/>
              <a:pPr/>
              <a:t>28</a:t>
            </a:fld>
            <a:endParaRPr lang="en-GB"/>
          </a:p>
        </p:txBody>
      </p:sp>
      <p:sp>
        <p:nvSpPr>
          <p:cNvPr id="1064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64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EBF22A-108E-7548-8538-E473D841C4C8}" type="slidenum">
              <a:rPr lang="en-GB"/>
              <a:pPr/>
              <a:t>29</a:t>
            </a:fld>
            <a:endParaRPr lang="en-GB"/>
          </a:p>
        </p:txBody>
      </p:sp>
      <p:sp>
        <p:nvSpPr>
          <p:cNvPr id="1075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75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453A7C-BCDC-F845-990F-19208C2DA624}" type="slidenum">
              <a:rPr lang="en-GB"/>
              <a:pPr/>
              <a:t>3</a:t>
            </a:fld>
            <a:endParaRPr lang="en-GB"/>
          </a:p>
        </p:txBody>
      </p:sp>
      <p:sp>
        <p:nvSpPr>
          <p:cNvPr id="768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68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A6CF7F-9492-F64A-84F3-564DF52E0D4D}" type="slidenum">
              <a:rPr lang="en-GB"/>
              <a:pPr/>
              <a:t>30</a:t>
            </a:fld>
            <a:endParaRPr lang="en-GB"/>
          </a:p>
        </p:txBody>
      </p:sp>
      <p:sp>
        <p:nvSpPr>
          <p:cNvPr id="1085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85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504E13-A201-664F-B6BA-B7E0EF70F0B7}" type="slidenum">
              <a:rPr lang="en-GB"/>
              <a:pPr/>
              <a:t>31</a:t>
            </a:fld>
            <a:endParaRPr lang="en-GB"/>
          </a:p>
        </p:txBody>
      </p:sp>
      <p:sp>
        <p:nvSpPr>
          <p:cNvPr id="1105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05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DA06D7-AA8D-414B-9ECA-E8FA7B1E4228}" type="slidenum">
              <a:rPr lang="en-GB"/>
              <a:pPr/>
              <a:t>32</a:t>
            </a:fld>
            <a:endParaRPr lang="en-GB"/>
          </a:p>
        </p:txBody>
      </p:sp>
      <p:sp>
        <p:nvSpPr>
          <p:cNvPr id="1116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16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2239B4-1411-A143-A1E2-72E5A8004790}" type="slidenum">
              <a:rPr lang="en-GB"/>
              <a:pPr/>
              <a:t>33</a:t>
            </a:fld>
            <a:endParaRPr lang="en-GB"/>
          </a:p>
        </p:txBody>
      </p:sp>
      <p:sp>
        <p:nvSpPr>
          <p:cNvPr id="1136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36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808865-17AF-CA46-B0FD-7E4096F62AD3}" type="slidenum">
              <a:rPr lang="en-GB"/>
              <a:pPr/>
              <a:t>34</a:t>
            </a:fld>
            <a:endParaRPr lang="en-GB"/>
          </a:p>
        </p:txBody>
      </p:sp>
      <p:sp>
        <p:nvSpPr>
          <p:cNvPr id="1146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46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5F9F3F-5616-C04E-A54B-67897B5AAB7C}" type="slidenum">
              <a:rPr lang="en-GB"/>
              <a:pPr/>
              <a:t>35</a:t>
            </a:fld>
            <a:endParaRPr lang="en-GB"/>
          </a:p>
        </p:txBody>
      </p:sp>
      <p:sp>
        <p:nvSpPr>
          <p:cNvPr id="1157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57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4D5287-DBAA-6B4F-B41F-4501C5C731BC}" type="slidenum">
              <a:rPr lang="en-GB"/>
              <a:pPr/>
              <a:t>36</a:t>
            </a:fld>
            <a:endParaRPr lang="en-GB"/>
          </a:p>
        </p:txBody>
      </p:sp>
      <p:sp>
        <p:nvSpPr>
          <p:cNvPr id="1167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67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A3D8B1-8EE4-7849-AA4C-106D176E3A70}" type="slidenum">
              <a:rPr lang="en-GB"/>
              <a:pPr/>
              <a:t>37</a:t>
            </a:fld>
            <a:endParaRPr lang="en-GB"/>
          </a:p>
        </p:txBody>
      </p:sp>
      <p:sp>
        <p:nvSpPr>
          <p:cNvPr id="1177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77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59FFB6-17EE-3E40-A361-EA32F9B5532E}" type="slidenum">
              <a:rPr lang="en-GB"/>
              <a:pPr/>
              <a:t>38</a:t>
            </a:fld>
            <a:endParaRPr lang="en-GB"/>
          </a:p>
        </p:txBody>
      </p:sp>
      <p:sp>
        <p:nvSpPr>
          <p:cNvPr id="1187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87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21D618-B5D9-D943-8BEA-8B94BA0F81EE}" type="slidenum">
              <a:rPr lang="en-GB"/>
              <a:pPr/>
              <a:t>39</a:t>
            </a:fld>
            <a:endParaRPr lang="en-GB"/>
          </a:p>
        </p:txBody>
      </p:sp>
      <p:sp>
        <p:nvSpPr>
          <p:cNvPr id="1198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98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05265C-6B50-354E-9728-F0919CDE2348}" type="slidenum">
              <a:rPr lang="en-GB"/>
              <a:pPr/>
              <a:t>4</a:t>
            </a:fld>
            <a:endParaRPr lang="en-GB"/>
          </a:p>
        </p:txBody>
      </p:sp>
      <p:sp>
        <p:nvSpPr>
          <p:cNvPr id="778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78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D4C934-B34C-694E-BEDB-CCC498875D72}" type="slidenum">
              <a:rPr lang="en-GB"/>
              <a:pPr/>
              <a:t>40</a:t>
            </a:fld>
            <a:endParaRPr lang="en-GB"/>
          </a:p>
        </p:txBody>
      </p:sp>
      <p:sp>
        <p:nvSpPr>
          <p:cNvPr id="1208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08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8B9C96-2158-1D43-BA85-25E14DB8A590}" type="slidenum">
              <a:rPr lang="en-GB"/>
              <a:pPr/>
              <a:t>41</a:t>
            </a:fld>
            <a:endParaRPr lang="en-GB"/>
          </a:p>
        </p:txBody>
      </p:sp>
      <p:sp>
        <p:nvSpPr>
          <p:cNvPr id="1218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18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FA5BC3-07D5-CD44-AB53-C04F8C682EB8}" type="slidenum">
              <a:rPr lang="en-GB"/>
              <a:pPr/>
              <a:t>42</a:t>
            </a:fld>
            <a:endParaRPr lang="en-GB"/>
          </a:p>
        </p:txBody>
      </p:sp>
      <p:sp>
        <p:nvSpPr>
          <p:cNvPr id="1228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28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A92723-1DE3-8D46-9B78-A35F476AD4FB}" type="slidenum">
              <a:rPr lang="en-GB"/>
              <a:pPr/>
              <a:t>43</a:t>
            </a:fld>
            <a:endParaRPr lang="en-GB"/>
          </a:p>
        </p:txBody>
      </p:sp>
      <p:sp>
        <p:nvSpPr>
          <p:cNvPr id="1239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39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07D354-3D24-614F-BCBB-9BC343435881}" type="slidenum">
              <a:rPr lang="en-GB"/>
              <a:pPr/>
              <a:t>44</a:t>
            </a:fld>
            <a:endParaRPr lang="en-GB"/>
          </a:p>
        </p:txBody>
      </p:sp>
      <p:sp>
        <p:nvSpPr>
          <p:cNvPr id="1249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49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9399BB-2A84-7940-9A05-9FE50FE7FC98}" type="slidenum">
              <a:rPr lang="en-GB"/>
              <a:pPr/>
              <a:t>45</a:t>
            </a:fld>
            <a:endParaRPr lang="en-GB"/>
          </a:p>
        </p:txBody>
      </p:sp>
      <p:sp>
        <p:nvSpPr>
          <p:cNvPr id="1269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69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3FCFB4-CDD1-BC49-A862-115C8D10B10D}" type="slidenum">
              <a:rPr lang="en-GB"/>
              <a:pPr/>
              <a:t>46</a:t>
            </a:fld>
            <a:endParaRPr lang="en-GB"/>
          </a:p>
        </p:txBody>
      </p:sp>
      <p:sp>
        <p:nvSpPr>
          <p:cNvPr id="1280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80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3473F0-59AF-624E-9048-5EC5DB07446F}" type="slidenum">
              <a:rPr lang="en-GB"/>
              <a:pPr/>
              <a:t>47</a:t>
            </a:fld>
            <a:endParaRPr lang="en-GB"/>
          </a:p>
        </p:txBody>
      </p:sp>
      <p:sp>
        <p:nvSpPr>
          <p:cNvPr id="1290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90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368B0C-17D1-864F-90D0-58B2E6966642}" type="slidenum">
              <a:rPr lang="en-GB"/>
              <a:pPr/>
              <a:t>48</a:t>
            </a:fld>
            <a:endParaRPr lang="en-GB"/>
          </a:p>
        </p:txBody>
      </p:sp>
      <p:sp>
        <p:nvSpPr>
          <p:cNvPr id="1300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00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F88AE9-749A-CE43-9B85-F8591F9BCAB2}" type="slidenum">
              <a:rPr lang="en-GB"/>
              <a:pPr/>
              <a:t>5</a:t>
            </a:fld>
            <a:endParaRPr lang="en-GB"/>
          </a:p>
        </p:txBody>
      </p:sp>
      <p:sp>
        <p:nvSpPr>
          <p:cNvPr id="788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88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6D3340-F1A8-4D47-981F-44E38953C2D3}" type="slidenum">
              <a:rPr lang="en-GB"/>
              <a:pPr/>
              <a:t>6</a:t>
            </a:fld>
            <a:endParaRPr lang="en-GB"/>
          </a:p>
        </p:txBody>
      </p:sp>
      <p:sp>
        <p:nvSpPr>
          <p:cNvPr id="798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98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FD986F-A09A-8842-8A82-4D87F032BA1B}" type="slidenum">
              <a:rPr lang="en-GB"/>
              <a:pPr/>
              <a:t>7</a:t>
            </a:fld>
            <a:endParaRPr lang="en-GB"/>
          </a:p>
        </p:txBody>
      </p:sp>
      <p:sp>
        <p:nvSpPr>
          <p:cNvPr id="808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08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EE2D69-19C6-9F49-AF05-70EBEC22BD79}" type="slidenum">
              <a:rPr lang="en-GB"/>
              <a:pPr/>
              <a:t>8</a:t>
            </a:fld>
            <a:endParaRPr lang="en-GB"/>
          </a:p>
        </p:txBody>
      </p:sp>
      <p:sp>
        <p:nvSpPr>
          <p:cNvPr id="819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19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F2B875-5EC0-8641-A9C5-68AD40741F88}" type="slidenum">
              <a:rPr lang="en-GB"/>
              <a:pPr/>
              <a:t>9</a:t>
            </a:fld>
            <a:endParaRPr lang="en-GB"/>
          </a:p>
        </p:txBody>
      </p:sp>
      <p:sp>
        <p:nvSpPr>
          <p:cNvPr id="829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29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2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02D0-0C72-1E4D-AD42-0EB5F9A57E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15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35F2-C50E-B84F-AF67-81C4520CEC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91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302740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40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F433-E6ED-2C45-838D-EA140BC590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504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1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7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535E-4500-4546-9561-DC0853AE5C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155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3C93-FEA5-C949-8F91-65BC3E8ABD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732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116B-DBDE-AF45-9E7A-A54A72B9BF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452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6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6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9B64-1572-B94E-A0BA-D43E4C8A78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570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86C9-3D15-8B48-A658-BE732F56C6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212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BBCE-D7CE-6C46-B9A0-E11833B298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295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F3ED-5CEB-554C-9678-4895758C83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270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EE72-1D88-2043-8A76-7B191A6B34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6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2176-F279-454F-988E-CB11DC4CE5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732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CCFB-B05C-E848-8D76-CF03CBBFC7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08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1CFE-9C91-314B-931E-5C0E3DCAEC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911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302739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39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1EEA-2A4D-694B-805B-BA54434660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504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2" y="301625"/>
            <a:ext cx="9599613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03238" y="1765300"/>
            <a:ext cx="4457700" cy="49911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3338" y="1765300"/>
            <a:ext cx="4459288" cy="4991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3586167" y="7215188"/>
            <a:ext cx="2346325" cy="5207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134938" y="6962775"/>
            <a:ext cx="8707438" cy="4714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9144002" y="6962775"/>
            <a:ext cx="804863" cy="471488"/>
          </a:xfrm>
        </p:spPr>
        <p:txBody>
          <a:bodyPr/>
          <a:lstStyle>
            <a:lvl1pPr>
              <a:defRPr/>
            </a:lvl1pPr>
          </a:lstStyle>
          <a:p>
            <a:fld id="{CBCA4328-5134-9241-9451-55A9172F225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072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2" y="301625"/>
            <a:ext cx="9599613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3238" y="1765300"/>
            <a:ext cx="9069388" cy="49911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586167" y="7215188"/>
            <a:ext cx="2346325" cy="5207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134938" y="6962775"/>
            <a:ext cx="8707438" cy="4714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9144002" y="6962775"/>
            <a:ext cx="804863" cy="471488"/>
          </a:xfrm>
        </p:spPr>
        <p:txBody>
          <a:bodyPr/>
          <a:lstStyle>
            <a:lvl1pPr>
              <a:defRPr/>
            </a:lvl1pPr>
          </a:lstStyle>
          <a:p>
            <a:fld id="{1E6859A1-482F-AF4A-8275-34C2800545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67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4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6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8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7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6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4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3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2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0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09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CDEF-DB03-1D4C-8B6B-5D8DC78564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45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7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7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7F3F-B8B2-734C-87F8-4846A7B8871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57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BD42-61E7-E242-9091-7B40CA4949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21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C4FC-31E5-5B45-AC15-B17A1D0CAF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29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C8A1-30F2-5847-8767-7225C08A79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27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7" y="300990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81935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F464-A3D6-9748-8E02-83F7B4AD80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6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868" indent="0">
              <a:buNone/>
              <a:defRPr sz="3100"/>
            </a:lvl2pPr>
            <a:lvl3pPr marL="1007734" indent="0">
              <a:buNone/>
              <a:defRPr sz="2600"/>
            </a:lvl3pPr>
            <a:lvl4pPr marL="1511602" indent="0">
              <a:buNone/>
              <a:defRPr sz="2200"/>
            </a:lvl4pPr>
            <a:lvl5pPr marL="2015468" indent="0">
              <a:buNone/>
              <a:defRPr sz="2200"/>
            </a:lvl5pPr>
            <a:lvl6pPr marL="2519335" indent="0">
              <a:buNone/>
              <a:defRPr sz="2200"/>
            </a:lvl6pPr>
            <a:lvl7pPr marL="3023201" indent="0">
              <a:buNone/>
              <a:defRPr sz="2200"/>
            </a:lvl7pPr>
            <a:lvl8pPr marL="3527069" indent="0">
              <a:buNone/>
              <a:defRPr sz="2200"/>
            </a:lvl8pPr>
            <a:lvl9pPr marL="4030936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56FF-B7DE-C542-A741-DF797225AF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08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72" tIns="50387" rIns="100772" bIns="5038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vert="horz" lIns="100772" tIns="50387" rIns="100772" bIns="503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01"/>
            <a:ext cx="2352146" cy="402483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01"/>
            <a:ext cx="3192198" cy="402483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01"/>
            <a:ext cx="2352146" cy="402483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C9518-03F2-4B4F-9C99-BF595CE08B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46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50386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00" indent="-377900" algn="l" defTabSz="503868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784" indent="-314916" algn="l" defTabSz="503868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669" indent="-251934" algn="l" defTabSz="50386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534" indent="-251934" algn="l" defTabSz="503868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402" indent="-251934" algn="l" defTabSz="503868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269" indent="-251934" algn="l" defTabSz="50386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136" indent="-251934" algn="l" defTabSz="50386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003" indent="-251934" algn="l" defTabSz="50386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870" indent="-251934" algn="l" defTabSz="50386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68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734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602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468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335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201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069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936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83" tIns="50392" rIns="100783" bIns="5039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6"/>
            <a:ext cx="9072563" cy="4989036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00"/>
            <a:ext cx="2352146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00"/>
            <a:ext cx="3192198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00"/>
            <a:ext cx="2352146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C9518-03F2-4B4F-9C99-BF595CE08B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46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defTabSz="50392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40" indent="-377940" algn="l" defTabSz="503920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869" indent="-314949" algn="l" defTabSz="503920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99" indent="-251960" algn="l" defTabSz="50392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7" indent="-251960" algn="l" defTabSz="50392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637" indent="-251960" algn="l" defTabSz="50392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57" indent="-251960" algn="l" defTabSz="503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503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503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503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8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9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 dirty="0"/>
              <a:t>Computer </a:t>
            </a:r>
            <a:r>
              <a:rPr lang="en-GB" dirty="0" smtClean="0"/>
              <a:t>Graphics</a:t>
            </a: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CMSC 435/634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4577-6189-634B-BF82-58672AF114F0}" type="slidenum">
              <a:rPr lang="en-GB"/>
              <a:pPr/>
              <a:t>1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Graphics Areas – Rendering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Anton L. Fuhrmann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3FE7579-6249-D744-BBD4-A83742BEEA0B}" type="slidenum">
              <a:rPr lang="en-GB"/>
              <a:pPr/>
              <a:t>10</a:t>
            </a:fld>
            <a:endParaRPr lang="en-GB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2016125"/>
            <a:ext cx="8858250" cy="49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Graphics Areas – Rendering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Realistic Image Synthesis Engine (R.I.S.E.) Gallery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C72DEDE-D86B-5945-8F97-A1618CA8F947}" type="slidenum">
              <a:rPr lang="en-GB"/>
              <a:pPr/>
              <a:t>11</a:t>
            </a:fld>
            <a:endParaRPr lang="en-GB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016125"/>
            <a:ext cx="6656388" cy="49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Graphics Areas – Rendering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Realistic Image Synthesis Engine (R.I.S.E.) Gallery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BC2FBB9-21F6-854D-BAA0-CF364F93832D}" type="slidenum">
              <a:rPr lang="en-GB"/>
              <a:pPr/>
              <a:t>12</a:t>
            </a:fld>
            <a:endParaRPr lang="en-GB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016125"/>
            <a:ext cx="6656388" cy="49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Graphics Areas – Rendering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Henrik Wann Jensen - Global Illumination Image Gallery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0E950F5-44EF-094B-907F-7823937088A6}" type="slidenum">
              <a:rPr lang="en-GB"/>
              <a:pPr/>
              <a:t>13</a:t>
            </a:fld>
            <a:endParaRPr lang="en-GB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016125"/>
            <a:ext cx="6656388" cy="49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Graphics Areas – Rendering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The Aggregated Teapot - Andy Lomas 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A875F49-0DA2-D74A-8605-2002CD8DA9BF}" type="slidenum">
              <a:rPr lang="en-GB"/>
              <a:pPr/>
              <a:t>14</a:t>
            </a:fld>
            <a:endParaRPr lang="en-GB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7" y="2016125"/>
            <a:ext cx="6862763" cy="49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Graphics Areas – Rendering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cgkit tutorial - Matthias Baas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381FF1F-8AEA-8542-BE40-17B3FD1CDBE2}" type="slidenum">
              <a:rPr lang="en-GB"/>
              <a:pPr/>
              <a:t>15</a:t>
            </a:fld>
            <a:endParaRPr lang="en-GB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2016125"/>
            <a:ext cx="6656388" cy="49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Graphics Areas – Animation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503242" y="1765300"/>
            <a:ext cx="9070975" cy="4992688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Creating an illusion of motion through a sequence of images</a:t>
            </a:r>
          </a:p>
          <a:p>
            <a:pPr lvl="1"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Time as a key issue, not normally dealt with in basic modeling and rendering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B9A1-2A69-7B48-A5D8-B9506173364F}" type="slidenum">
              <a:rPr lang="en-GB"/>
              <a:pPr/>
              <a:t>16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Graphics Areas – User Interaction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503242" y="1765300"/>
            <a:ext cx="9070975" cy="4992688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Deals with the interface between input devices, the application, and feedback to the user in imagery and other sensory feedback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636B-5DEC-F44F-B5A5-BB820F79C12F}" type="slidenum">
              <a:rPr lang="en-GB"/>
              <a:pPr/>
              <a:t>17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Graphics Areas – User Interaction 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iPhone - Apple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AA27-8EC1-2C42-9FDF-0A99048580E9}" type="slidenum">
              <a:rPr lang="en-GB"/>
              <a:pPr/>
              <a:t>18</a:t>
            </a:fld>
            <a:endParaRPr lang="en-GB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259017"/>
            <a:ext cx="42862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2697167"/>
            <a:ext cx="42862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4716463"/>
            <a:ext cx="28575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Graphics Areas – Virtual Reality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503242" y="1765300"/>
            <a:ext cx="9070975" cy="4992688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Immersion of user into a 3D virtual world</a:t>
            </a:r>
          </a:p>
          <a:p>
            <a:pPr lvl="1"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Typically involves stereo graphics</a:t>
            </a:r>
          </a:p>
          <a:p>
            <a:pPr lvl="1"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Response to head motion</a:t>
            </a:r>
          </a:p>
          <a:p>
            <a:pPr lvl="1"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Force feedback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949C-EC8D-484B-9E42-C7682D7D9630}" type="slidenum">
              <a:rPr lang="en-GB"/>
              <a:pPr/>
              <a:t>19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Graphics Areas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503242" y="1765305"/>
            <a:ext cx="9070975" cy="5216525"/>
          </a:xfrm>
          <a:ln/>
        </p:spPr>
        <p:txBody>
          <a:bodyPr>
            <a:normAutofit fontScale="92500" lnSpcReduction="10000"/>
          </a:bodyPr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ja-JP" altLang="en-GB">
                <a:latin typeface="Arial"/>
              </a:rPr>
              <a:t>“</a:t>
            </a:r>
            <a:r>
              <a:rPr lang="en-GB"/>
              <a:t>Core</a:t>
            </a:r>
            <a:r>
              <a:rPr lang="ja-JP" altLang="en-GB">
                <a:latin typeface="Arial"/>
              </a:rPr>
              <a:t>”</a:t>
            </a:r>
            <a:r>
              <a:rPr lang="en-GB"/>
              <a:t> graphics areas</a:t>
            </a:r>
          </a:p>
          <a:p>
            <a:pPr lvl="1"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Modeling</a:t>
            </a:r>
          </a:p>
          <a:p>
            <a:pPr lvl="1"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Rendering</a:t>
            </a:r>
          </a:p>
          <a:p>
            <a:pPr lvl="1"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Animation</a:t>
            </a:r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Other areas which draw on computer graphics</a:t>
            </a:r>
          </a:p>
          <a:p>
            <a:pPr lvl="1"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User Interaction</a:t>
            </a:r>
          </a:p>
          <a:p>
            <a:pPr lvl="1"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Virtual Reality</a:t>
            </a:r>
          </a:p>
          <a:p>
            <a:pPr lvl="1"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Visualization</a:t>
            </a:r>
          </a:p>
          <a:p>
            <a:pPr lvl="1"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Image Processing</a:t>
            </a:r>
          </a:p>
          <a:p>
            <a:pPr lvl="1"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3D Scanning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5231-0955-FB45-BF2C-677BB35ADD62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Graphics Areas – Virtual Reality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Z800 3DVisor - eMagin Corporation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CD71-9B82-1949-B971-E8312282E850}" type="slidenum">
              <a:rPr lang="en-GB"/>
              <a:pPr/>
              <a:t>20</a:t>
            </a:fld>
            <a:endParaRPr lang="en-GB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7" y="2693988"/>
            <a:ext cx="6608763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Graphics Areas – Visualization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503242" y="1765300"/>
            <a:ext cx="9070975" cy="4992688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Giving users insight via visual display</a:t>
            </a:r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Raw data often overwhelming in size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891-6D92-7A4C-A8BF-98CD70542CE2}" type="slidenum">
              <a:rPr lang="en-GB"/>
              <a:pPr/>
              <a:t>21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 sz="4200"/>
              <a:t>Graphics Areas – Image Processing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503242" y="1765300"/>
            <a:ext cx="9070975" cy="4992688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Manipulation of 2D images</a:t>
            </a:r>
          </a:p>
          <a:p>
            <a:pPr lvl="1"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Interpolation</a:t>
            </a:r>
          </a:p>
          <a:p>
            <a:pPr lvl="1"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Filters</a:t>
            </a:r>
          </a:p>
          <a:p>
            <a:pPr lvl="1"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Conversion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B750-7A85-A14A-8BE6-FE9D3AA01E96}" type="slidenum">
              <a:rPr lang="en-GB"/>
              <a:pPr/>
              <a:t>22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Graphics Areas – 3D Scanning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503242" y="1765300"/>
            <a:ext cx="9070975" cy="490220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Uses range-finding technology to create measured 3D models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61A1-E38B-4B4D-ABBA-4DA09E3845B1}" type="slidenum">
              <a:rPr lang="en-GB"/>
              <a:pPr/>
              <a:t>23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Graphics Areas – 3D Scanning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Inventor Connections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8AE8-F270-A94F-9A62-F98BC18A4282}" type="slidenum">
              <a:rPr lang="en-GB"/>
              <a:pPr/>
              <a:t>24</a:t>
            </a:fld>
            <a:endParaRPr lang="en-GB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514600"/>
            <a:ext cx="5689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4487863"/>
            <a:ext cx="27940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7" y="2201865"/>
            <a:ext cx="2798763" cy="187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Major Applications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503242" y="1765300"/>
            <a:ext cx="9070975" cy="490220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Video Games</a:t>
            </a:r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Cartoons</a:t>
            </a:r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Film Special Effects</a:t>
            </a:r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CAD/CAM</a:t>
            </a:r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Simulation</a:t>
            </a:r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Medical Imaging</a:t>
            </a:r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Information Visualization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EFC7-268A-D84A-B316-3A6937CBB7EF}" type="slidenum">
              <a:rPr lang="en-GB"/>
              <a:pPr/>
              <a:t>25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Applications – Video Games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>
          <a:xfrm>
            <a:off x="503242" y="1765300"/>
            <a:ext cx="9070975" cy="4992688"/>
          </a:xfrm>
          <a:ln/>
        </p:spPr>
        <p:txBody>
          <a:bodyPr>
            <a:normAutofit lnSpcReduction="10000"/>
          </a:bodyPr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3D modeling</a:t>
            </a:r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3D scanning</a:t>
            </a:r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Rendering algorithms</a:t>
            </a:r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User interaction</a:t>
            </a:r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Force feedback</a:t>
            </a:r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Motion capture</a:t>
            </a:r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Graphics data structures</a:t>
            </a:r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Etc...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BC1A-8949-734D-BAFF-0BD835D44100}" type="slidenum">
              <a:rPr lang="en-GB"/>
              <a:pPr/>
              <a:t>26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Applications – Video Games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Legend of Zelda: Twilight Princess - Nintendo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799A-A103-AE43-9C5E-EB620B8C49EA}" type="slidenum">
              <a:rPr lang="en-GB"/>
              <a:pPr/>
              <a:t>27</a:t>
            </a:fld>
            <a:endParaRPr lang="en-GB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808165"/>
            <a:ext cx="365760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1808165"/>
            <a:ext cx="365760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4457701"/>
            <a:ext cx="365760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4457701"/>
            <a:ext cx="365760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Applications – Video Games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Kevin Durant at Electronic Arts Motion Capture Studio - AP / Richard Lam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322E0-9350-BD47-938B-A9541B0D6F0C}" type="slidenum">
              <a:rPr lang="en-GB"/>
              <a:pPr/>
              <a:t>28</a:t>
            </a:fld>
            <a:endParaRPr lang="en-GB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7" y="1952629"/>
            <a:ext cx="3611563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Applications – Video Games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974D-5977-7E43-B253-685CDE9A5A9B}" type="slidenum">
              <a:rPr lang="en-GB"/>
              <a:pPr/>
              <a:t>29</a:t>
            </a:fld>
            <a:endParaRPr lang="en-GB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5" y="2057404"/>
            <a:ext cx="3543300" cy="251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42" y="4751392"/>
            <a:ext cx="3749675" cy="251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2" y="2743205"/>
            <a:ext cx="4856163" cy="395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Graphics Areas – Modeling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503242" y="1765300"/>
            <a:ext cx="9070975" cy="4992688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Deals with the mathematical specification of shape and appearance</a:t>
            </a:r>
          </a:p>
          <a:p>
            <a:pPr lvl="1"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Definition of surface</a:t>
            </a:r>
          </a:p>
          <a:p>
            <a:pPr lvl="1"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Interpolation rules</a:t>
            </a:r>
          </a:p>
          <a:p>
            <a:pPr lvl="1"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Reflection models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A1C0-D5E7-4C47-BDDF-FD2BEC996534}" type="slidenum">
              <a:rPr lang="en-GB"/>
              <a:pPr/>
              <a:t>3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Applications - Cartoons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idx="1"/>
          </p:nvPr>
        </p:nvSpPr>
        <p:spPr>
          <a:xfrm>
            <a:off x="503242" y="1765300"/>
            <a:ext cx="9070975" cy="4992688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Often rendered from 3D models</a:t>
            </a:r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Traditional 2D use backgrounds rendered from 3D models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2D2A-7B2F-F14F-B2C8-B4624B4F3013}" type="slidenum">
              <a:rPr lang="en-GB"/>
              <a:pPr/>
              <a:t>30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Applications – Animation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Luxo Jr - Pixar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3AE2-8CB1-6546-938C-CE86DE8BA019}" type="slidenum">
              <a:rPr lang="en-GB"/>
              <a:pPr/>
              <a:t>31</a:t>
            </a:fld>
            <a:endParaRPr lang="en-GB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2201863"/>
            <a:ext cx="8124825" cy="457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Applications – Film Special Effects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>
          <a:xfrm>
            <a:off x="503242" y="1765300"/>
            <a:ext cx="9070975" cy="4992688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Almost all graphics technologies</a:t>
            </a:r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Digital compositing to superimpose filmed foregrounds onto backgrounds</a:t>
            </a:r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Foregrounds with 3D models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3DB7-14B0-2E42-AE4E-A8D38C890B95}" type="slidenum">
              <a:rPr lang="en-GB"/>
              <a:pPr/>
              <a:t>32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Applications – Film Special Effects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300 - Warner Bros. Pictures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A8319E-8FDC-CC4F-B735-B61F27430713}" type="slidenum">
              <a:rPr lang="en-GB"/>
              <a:pPr/>
              <a:t>33</a:t>
            </a:fld>
            <a:endParaRPr lang="en-GB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" y="2016125"/>
            <a:ext cx="4291013" cy="49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27279"/>
            <a:ext cx="4556125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Applications – Film Special Effects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Matrix - Warner Bros.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C6D5-7E79-F649-B64E-53415DAC4F74}" type="slidenum">
              <a:rPr lang="en-GB"/>
              <a:pPr/>
              <a:t>34</a:t>
            </a:fld>
            <a:endParaRPr lang="en-GB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2039940"/>
            <a:ext cx="6497638" cy="49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Applications - CAD/CAM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idx="1"/>
          </p:nvPr>
        </p:nvSpPr>
        <p:spPr>
          <a:xfrm>
            <a:off x="503242" y="1765300"/>
            <a:ext cx="9070975" cy="4992688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Used to model/design parts which directly guide the manufacturing process</a:t>
            </a:r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Computer controlled milling devices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D95F-4694-5549-89D8-A4F686A50AB7}" type="slidenum">
              <a:rPr lang="en-GB"/>
              <a:pPr/>
              <a:t>35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Applications - CAD/CAM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F5F3-C120-0849-8870-3F90B9A1D61D}" type="slidenum">
              <a:rPr lang="en-GB"/>
              <a:pPr/>
              <a:t>36</a:t>
            </a:fld>
            <a:endParaRPr lang="en-GB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1922467"/>
            <a:ext cx="7626350" cy="522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Applications - CAD/CAM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2C325D-17CF-5D4B-972D-923C8C29F1EA}" type="slidenum">
              <a:rPr lang="en-GB"/>
              <a:pPr/>
              <a:t>37</a:t>
            </a:fld>
            <a:endParaRPr lang="en-GB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016125"/>
            <a:ext cx="6307138" cy="49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Applications – Simulation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idx="1"/>
          </p:nvPr>
        </p:nvSpPr>
        <p:spPr>
          <a:xfrm>
            <a:off x="503242" y="1765300"/>
            <a:ext cx="9070975" cy="4992688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ja-JP" altLang="en-GB">
                <a:latin typeface="Arial"/>
              </a:rPr>
              <a:t>“</a:t>
            </a:r>
            <a:r>
              <a:rPr lang="en-GB"/>
              <a:t>Accurate</a:t>
            </a:r>
            <a:r>
              <a:rPr lang="ja-JP" altLang="en-GB">
                <a:latin typeface="Arial"/>
              </a:rPr>
              <a:t>”</a:t>
            </a:r>
            <a:r>
              <a:rPr lang="en-GB"/>
              <a:t> video gaming</a:t>
            </a:r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Flight &amp; driving simulators</a:t>
            </a:r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Situations which are too dangerous to costly to perform directly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76E1-FE27-F14A-9863-AAA2C16005B5}" type="slidenum">
              <a:rPr lang="en-GB"/>
              <a:pPr/>
              <a:t>38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Applications – Simulation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Lander Simulation &amp; Training Solutions, S.A.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13B7-C175-7A4B-B980-5A7DFEA1E971}" type="slidenum">
              <a:rPr lang="en-GB"/>
              <a:pPr/>
              <a:t>39</a:t>
            </a:fld>
            <a:endParaRPr lang="en-GB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622550"/>
            <a:ext cx="9101138" cy="352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Graphics Areas – Modeling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ED2413D-1AD7-F246-B2B3-45F9987A4093}" type="slidenum">
              <a:rPr lang="en-GB"/>
              <a:pPr/>
              <a:t>4</a:t>
            </a:fld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008188"/>
            <a:ext cx="8740775" cy="513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Applications – Simulation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Army Research Labs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6A03-B3E9-5F4B-925F-5B1ECCAE2425}" type="slidenum">
              <a:rPr lang="en-GB"/>
              <a:pPr/>
              <a:t>40</a:t>
            </a:fld>
            <a:endParaRPr lang="en-GB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2057400"/>
            <a:ext cx="6931025" cy="49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Applications – Simulation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United States Navy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8287-C30A-F04B-9F64-F763D6108342}" type="slidenum">
              <a:rPr lang="en-GB"/>
              <a:pPr/>
              <a:t>41</a:t>
            </a:fld>
            <a:endParaRPr lang="en-GB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2047879"/>
            <a:ext cx="7388225" cy="481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Applications – Medical Imaging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idx="1"/>
          </p:nvPr>
        </p:nvSpPr>
        <p:spPr>
          <a:xfrm>
            <a:off x="503242" y="1765300"/>
            <a:ext cx="9070975" cy="4992688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Create meaningful images of scanned patient data</a:t>
            </a:r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MRI/CT scans of density values</a:t>
            </a:r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Large amounts of data</a:t>
            </a:r>
          </a:p>
          <a:p>
            <a:pPr lvl="1"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Very small test sets have 256 </a:t>
            </a:r>
            <a:r>
              <a:rPr lang="en-GB">
                <a:cs typeface="Liberation Sans" charset="0"/>
              </a:rPr>
              <a:t>×</a:t>
            </a:r>
            <a:r>
              <a:rPr lang="en-GB"/>
              <a:t> 256 </a:t>
            </a:r>
            <a:r>
              <a:rPr lang="en-GB">
                <a:cs typeface="Liberation Sans" charset="0"/>
              </a:rPr>
              <a:t>× </a:t>
            </a:r>
            <a:r>
              <a:rPr lang="en-GB"/>
              <a:t>128 </a:t>
            </a:r>
            <a:r>
              <a:rPr lang="en-GB">
                <a:cs typeface="Liberation Sans" charset="0"/>
              </a:rPr>
              <a:t>≈ 8.4 million samples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5CA7-10A2-3F48-A35C-6E768F0949E8}" type="slidenum">
              <a:rPr lang="en-GB"/>
              <a:pPr/>
              <a:t>42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Applications – Medical Imaging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MRbrain dataset - The Stanford volume data archive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F7E2DD2-8C55-4D43-BDD5-BDF11E33C58D}" type="slidenum">
              <a:rPr lang="en-GB"/>
              <a:pPr/>
              <a:t>43</a:t>
            </a:fld>
            <a:endParaRPr lang="en-GB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424118"/>
            <a:ext cx="3836988" cy="383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5715000" y="4502150"/>
            <a:ext cx="18097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01" tIns="45701" rIns="91401" bIns="45701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Applications – Medical Imaging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Levoy, M. 1998. Display of surfaces from volume data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E61A9CB-CB25-4C4E-9A9C-3C20EE5A23A3}" type="slidenum">
              <a:rPr lang="en-GB"/>
              <a:pPr/>
              <a:t>44</a:t>
            </a:fld>
            <a:endParaRPr lang="en-GB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7" y="2178050"/>
            <a:ext cx="4386263" cy="438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 sz="4200"/>
              <a:t>Applications – Information Visualization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idx="1"/>
          </p:nvPr>
        </p:nvSpPr>
        <p:spPr>
          <a:xfrm>
            <a:off x="503242" y="1765300"/>
            <a:ext cx="9070975" cy="4992688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Creates images of data which do not have a </a:t>
            </a:r>
            <a:r>
              <a:rPr lang="ja-JP" altLang="en-GB">
                <a:latin typeface="Arial"/>
              </a:rPr>
              <a:t>“</a:t>
            </a:r>
            <a:r>
              <a:rPr lang="en-GB"/>
              <a:t>natural</a:t>
            </a:r>
            <a:r>
              <a:rPr lang="ja-JP" altLang="en-GB">
                <a:latin typeface="Arial"/>
              </a:rPr>
              <a:t>”</a:t>
            </a:r>
            <a:r>
              <a:rPr lang="en-GB"/>
              <a:t> visual depiction</a:t>
            </a:r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Finding patterns in data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8919-5F80-E943-97B7-133E3447B15D}" type="slidenum">
              <a:rPr lang="en-GB"/>
              <a:pPr/>
              <a:t>45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 sz="4200"/>
              <a:t>Applications – Information Visualization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munterbund.de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DCA3-00FC-B341-BA45-C98DE4CF2B42}" type="slidenum">
              <a:rPr lang="en-GB"/>
              <a:pPr/>
              <a:t>46</a:t>
            </a:fld>
            <a:endParaRPr lang="en-GB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87" y="2081213"/>
            <a:ext cx="5072063" cy="507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 sz="4200"/>
              <a:t>Applications – Information Visualization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1F8-387A-8C44-8157-859DAF491B9B}" type="slidenum">
              <a:rPr lang="en-GB"/>
              <a:pPr/>
              <a:t>47</a:t>
            </a:fld>
            <a:endParaRPr lang="en-GB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2" y="1963741"/>
            <a:ext cx="6627813" cy="5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 sz="4200"/>
              <a:t>Applications – Information Visualization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Robert J. Vanderbei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25DE-12AD-AF4B-844D-309C3D677581}" type="slidenum">
              <a:rPr lang="en-GB"/>
              <a:pPr/>
              <a:t>48</a:t>
            </a:fld>
            <a:endParaRPr lang="en-GB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2068515"/>
            <a:ext cx="7088188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Graphics Area – Modeling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Shutterbug Image Series - Pixar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474EDA3-00F1-D142-92ED-F22EE7FE5360}" type="slidenum">
              <a:rPr lang="en-GB"/>
              <a:pPr/>
              <a:t>5</a:t>
            </a:fld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7" y="2282825"/>
            <a:ext cx="7205663" cy="480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Graphics Areas – Rendering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503242" y="1765300"/>
            <a:ext cx="9070975" cy="4992688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Term inherited from art – create shaded images from computer models</a:t>
            </a:r>
          </a:p>
          <a:p>
            <a:pPr lvl="1"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Many techniques</a:t>
            </a:r>
          </a:p>
          <a:p>
            <a:pPr lvl="1"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GB"/>
              <a:t>Many styles of rendering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31A4-755A-4F42-A452-5B402195ED59}" type="slidenum">
              <a:rPr lang="en-GB"/>
              <a:pPr/>
              <a:t>6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Graphics Areas – Rendering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J*sola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AD12756-570B-7B47-99D3-BAC0965E53BF}" type="slidenum">
              <a:rPr lang="en-GB"/>
              <a:pPr/>
              <a:t>7</a:t>
            </a:fld>
            <a:endParaRPr lang="en-GB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2016125"/>
            <a:ext cx="6656388" cy="49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Graphics Areas – Rendering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Finlay McWalter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66793DC-10CD-5E4A-A47B-BEF4C7176888}" type="slidenum">
              <a:rPr lang="en-GB"/>
              <a:pPr/>
              <a:t>8</a:t>
            </a:fld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7" y="2016125"/>
            <a:ext cx="6164263" cy="49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/>
              <a:t>Graphics Areas – Rendering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Policarpo, F., Oliveira, M. M., and Comba, J. L. 2005. Real-time relief mapping on arbitrary polygonal surfaces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5DF633C-9B19-814E-BE43-76DDABB7473A}" type="slidenum">
              <a:rPr lang="en-GB"/>
              <a:pPr/>
              <a:t>9</a:t>
            </a:fld>
            <a:endParaRPr lang="en-GB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2016125"/>
            <a:ext cx="8027988" cy="49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759</Words>
  <Application>Microsoft Macintosh PowerPoint</Application>
  <PresentationFormat>Custom</PresentationFormat>
  <Paragraphs>232</Paragraphs>
  <Slides>48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1_Office Theme</vt:lpstr>
      <vt:lpstr>Office Theme</vt:lpstr>
      <vt:lpstr>Computer Graphics</vt:lpstr>
      <vt:lpstr>Graphics Areas</vt:lpstr>
      <vt:lpstr>Graphics Areas – Modeling</vt:lpstr>
      <vt:lpstr>Graphics Areas – Modeling</vt:lpstr>
      <vt:lpstr>Graphics Area – Modeling</vt:lpstr>
      <vt:lpstr>Graphics Areas – Rendering</vt:lpstr>
      <vt:lpstr>Graphics Areas – Rendering</vt:lpstr>
      <vt:lpstr>Graphics Areas – Rendering</vt:lpstr>
      <vt:lpstr>Graphics Areas – Rendering</vt:lpstr>
      <vt:lpstr>Graphics Areas – Rendering</vt:lpstr>
      <vt:lpstr>Graphics Areas – Rendering</vt:lpstr>
      <vt:lpstr>Graphics Areas – Rendering</vt:lpstr>
      <vt:lpstr>Graphics Areas – Rendering</vt:lpstr>
      <vt:lpstr>Graphics Areas – Rendering</vt:lpstr>
      <vt:lpstr>Graphics Areas – Rendering</vt:lpstr>
      <vt:lpstr>Graphics Areas – Animation</vt:lpstr>
      <vt:lpstr>Graphics Areas – User Interaction</vt:lpstr>
      <vt:lpstr>Graphics Areas – User Interaction </vt:lpstr>
      <vt:lpstr>Graphics Areas – Virtual Reality</vt:lpstr>
      <vt:lpstr>Graphics Areas – Virtual Reality</vt:lpstr>
      <vt:lpstr>Graphics Areas – Visualization</vt:lpstr>
      <vt:lpstr>Graphics Areas – Image Processing</vt:lpstr>
      <vt:lpstr>Graphics Areas – 3D Scanning</vt:lpstr>
      <vt:lpstr>Graphics Areas – 3D Scanning</vt:lpstr>
      <vt:lpstr>Major Applications</vt:lpstr>
      <vt:lpstr>Applications – Video Games</vt:lpstr>
      <vt:lpstr>Applications – Video Games</vt:lpstr>
      <vt:lpstr>Applications – Video Games</vt:lpstr>
      <vt:lpstr>Applications – Video Games</vt:lpstr>
      <vt:lpstr>Applications - Cartoons</vt:lpstr>
      <vt:lpstr>Applications – Animation</vt:lpstr>
      <vt:lpstr>Applications – Film Special Effects</vt:lpstr>
      <vt:lpstr>Applications – Film Special Effects</vt:lpstr>
      <vt:lpstr>Applications – Film Special Effects</vt:lpstr>
      <vt:lpstr>Applications - CAD/CAM</vt:lpstr>
      <vt:lpstr>Applications - CAD/CAM</vt:lpstr>
      <vt:lpstr>Applications - CAD/CAM</vt:lpstr>
      <vt:lpstr>Applications – Simulation</vt:lpstr>
      <vt:lpstr>Applications – Simulation</vt:lpstr>
      <vt:lpstr>Applications – Simulation</vt:lpstr>
      <vt:lpstr>Applications – Simulation</vt:lpstr>
      <vt:lpstr>Applications – Medical Imaging</vt:lpstr>
      <vt:lpstr>Applications – Medical Imaging</vt:lpstr>
      <vt:lpstr>Applications – Medical Imaging</vt:lpstr>
      <vt:lpstr>Applications – Information Visualization</vt:lpstr>
      <vt:lpstr>Applications – Information Visualization</vt:lpstr>
      <vt:lpstr>Applications – Information Visualization</vt:lpstr>
      <vt:lpstr>Applications – Information Visualization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Graphics Overview</dc:title>
  <dc:creator>Dan</dc:creator>
  <cp:lastModifiedBy>Marc Olano</cp:lastModifiedBy>
  <cp:revision>6</cp:revision>
  <dcterms:modified xsi:type="dcterms:W3CDTF">2012-11-09T00:43:50Z</dcterms:modified>
</cp:coreProperties>
</file>