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  <p:sldMasterId id="2147483669" r:id="rId2"/>
  </p:sldMasterIdLst>
  <p:notesMasterIdLst>
    <p:notesMasterId r:id="rId35"/>
  </p:notesMasterIdLst>
  <p:sldIdLst>
    <p:sldId id="256" r:id="rId3"/>
    <p:sldId id="272" r:id="rId4"/>
    <p:sldId id="273" r:id="rId5"/>
    <p:sldId id="274" r:id="rId6"/>
    <p:sldId id="282" r:id="rId7"/>
    <p:sldId id="27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4" r:id="rId21"/>
    <p:sldId id="286" r:id="rId22"/>
    <p:sldId id="275" r:id="rId23"/>
    <p:sldId id="276" r:id="rId24"/>
    <p:sldId id="278" r:id="rId25"/>
    <p:sldId id="279" r:id="rId26"/>
    <p:sldId id="280" r:id="rId27"/>
    <p:sldId id="281" r:id="rId28"/>
    <p:sldId id="289" r:id="rId29"/>
    <p:sldId id="290" r:id="rId30"/>
    <p:sldId id="287" r:id="rId31"/>
    <p:sldId id="288" r:id="rId32"/>
    <p:sldId id="292" r:id="rId33"/>
    <p:sldId id="293" r:id="rId34"/>
  </p:sldIdLst>
  <p:sldSz cx="10080625" cy="7559675"/>
  <p:notesSz cx="7772400" cy="10058400"/>
  <p:defaultTextStyle>
    <a:defPPr>
      <a:defRPr lang="en-GB"/>
    </a:defPPr>
    <a:lvl1pPr algn="l" defTabSz="457058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1pPr>
    <a:lvl2pPr marL="431665" indent="-215834" algn="l" defTabSz="457058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2pPr>
    <a:lvl3pPr marL="647499" indent="-215834" algn="l" defTabSz="457058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3pPr>
    <a:lvl4pPr marL="863332" indent="-215834" algn="l" defTabSz="457058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4pPr>
    <a:lvl5pPr marL="1079164" indent="-215834" algn="l" defTabSz="457058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5pPr>
    <a:lvl6pPr marL="2285289" algn="l" defTabSz="457058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6pPr>
    <a:lvl7pPr marL="2742347" algn="l" defTabSz="457058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7pPr>
    <a:lvl8pPr marL="3199405" algn="l" defTabSz="457058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8pPr>
    <a:lvl9pPr marL="3656462" algn="l" defTabSz="457058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2" d="100"/>
          <a:sy n="82" d="100"/>
        </p:scale>
        <p:origin x="-280" y="-9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fld id="{C766C94B-87C9-9945-9BC2-E0A76E41BA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335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+mn-ea"/>
        <a:cs typeface="+mn-cs"/>
      </a:defRPr>
    </a:lvl1pPr>
    <a:lvl2pPr marL="742719" indent="-285662"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+mn-ea"/>
        <a:cs typeface="+mn-cs"/>
      </a:defRPr>
    </a:lvl2pPr>
    <a:lvl3pPr marL="1142643" indent="-228529"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+mn-ea"/>
        <a:cs typeface="+mn-cs"/>
      </a:defRPr>
    </a:lvl3pPr>
    <a:lvl4pPr marL="1599702" indent="-228529"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+mn-ea"/>
        <a:cs typeface="+mn-cs"/>
      </a:defRPr>
    </a:lvl4pPr>
    <a:lvl5pPr marL="2056760" indent="-228529"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+mn-ea"/>
        <a:cs typeface="+mn-cs"/>
      </a:defRPr>
    </a:lvl5pPr>
    <a:lvl6pPr marL="2285289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5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5BB342-D587-E043-B54E-98A0A156A33A}" type="slidenum">
              <a:rPr lang="en-GB"/>
              <a:pPr/>
              <a:t>1</a:t>
            </a:fld>
            <a:endParaRPr lang="en-GB"/>
          </a:p>
        </p:txBody>
      </p:sp>
      <p:sp>
        <p:nvSpPr>
          <p:cNvPr id="37889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72B291-CF0C-1643-A6BD-B4E81B5AEE88}" type="slidenum">
              <a:rPr lang="en-GB"/>
              <a:pPr/>
              <a:t>10</a:t>
            </a:fld>
            <a:endParaRPr lang="en-GB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0F3C35-1865-8C4D-8E97-A0F8E19BDF63}" type="slidenum">
              <a:rPr lang="en-GB"/>
              <a:pPr/>
              <a:t>11</a:t>
            </a:fld>
            <a:endParaRPr lang="en-GB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64B878-A566-3843-9111-661BE449DE52}" type="slidenum">
              <a:rPr lang="en-GB"/>
              <a:pPr/>
              <a:t>12</a:t>
            </a:fld>
            <a:endParaRPr lang="en-GB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9A6F0B-7AC3-F54A-A4E7-0C80992B2644}" type="slidenum">
              <a:rPr lang="en-GB"/>
              <a:pPr/>
              <a:t>13</a:t>
            </a:fld>
            <a:endParaRPr lang="en-GB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0955A0-364F-5945-87BB-623E7D4EF1E9}" type="slidenum">
              <a:rPr lang="en-GB"/>
              <a:pPr/>
              <a:t>14</a:t>
            </a:fld>
            <a:endParaRPr lang="en-GB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55F367-6792-E547-9032-A8100E7C68CC}" type="slidenum">
              <a:rPr lang="en-GB"/>
              <a:pPr/>
              <a:t>15</a:t>
            </a:fld>
            <a:endParaRPr lang="en-GB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95EE42-E64F-3B4D-9416-43167D7B28B6}" type="slidenum">
              <a:rPr lang="en-GB"/>
              <a:pPr/>
              <a:t>16</a:t>
            </a:fld>
            <a:endParaRPr lang="en-GB"/>
          </a:p>
        </p:txBody>
      </p:sp>
      <p:sp>
        <p:nvSpPr>
          <p:cNvPr id="512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55D845-1857-C64D-84AC-E3CB4265DEDA}" type="slidenum">
              <a:rPr lang="en-GB"/>
              <a:pPr/>
              <a:t>17</a:t>
            </a:fld>
            <a:endParaRPr lang="en-GB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389932-0ACE-434B-B34C-9684E539FA6E}" type="slidenum">
              <a:rPr lang="en-GB"/>
              <a:pPr/>
              <a:t>18</a:t>
            </a:fld>
            <a:endParaRPr lang="en-GB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1362C1-87F6-DA4C-9D75-706F0391A0FE}" type="slidenum">
              <a:rPr lang="en-GB"/>
              <a:pPr/>
              <a:t>19</a:t>
            </a:fld>
            <a:endParaRPr lang="en-GB"/>
          </a:p>
        </p:txBody>
      </p:sp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33143-DCBC-2A4C-B29C-2984BE5DD89C}" type="slidenum">
              <a:rPr lang="en-GB"/>
              <a:pPr/>
              <a:t>2</a:t>
            </a:fld>
            <a:endParaRPr lang="en-GB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54A7BE-6DE6-B541-990E-E61B27231CA3}" type="slidenum">
              <a:rPr lang="en-GB"/>
              <a:pPr/>
              <a:t>20</a:t>
            </a:fld>
            <a:endParaRPr lang="en-GB"/>
          </a:p>
        </p:txBody>
      </p:sp>
      <p:sp>
        <p:nvSpPr>
          <p:cNvPr id="686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E8FAA7-6A5B-A243-8223-D98B16E2B3DD}" type="slidenum">
              <a:rPr lang="en-GB"/>
              <a:pPr/>
              <a:t>21</a:t>
            </a:fld>
            <a:endParaRPr lang="en-GB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ED82A6-F824-D144-8012-278D7171F8E2}" type="slidenum">
              <a:rPr lang="en-GB"/>
              <a:pPr/>
              <a:t>22</a:t>
            </a:fld>
            <a:endParaRPr lang="en-GB"/>
          </a:p>
        </p:txBody>
      </p:sp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414A3F-EBA9-0742-A15B-64316D527DC9}" type="slidenum">
              <a:rPr lang="en-GB"/>
              <a:pPr/>
              <a:t>23</a:t>
            </a:fld>
            <a:endParaRPr lang="en-GB"/>
          </a:p>
        </p:txBody>
      </p:sp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0C7745-B25D-BB4C-8E0E-7B283E08CFA9}" type="slidenum">
              <a:rPr lang="en-GB"/>
              <a:pPr/>
              <a:t>24</a:t>
            </a:fld>
            <a:endParaRPr lang="en-GB"/>
          </a:p>
        </p:txBody>
      </p:sp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008008-9454-DB41-BED6-541430BA81B1}" type="slidenum">
              <a:rPr lang="en-GB"/>
              <a:pPr/>
              <a:t>25</a:t>
            </a:fld>
            <a:endParaRPr lang="en-GB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55BC76-22AE-034D-B357-1FA6FAB8FC9A}" type="slidenum">
              <a:rPr lang="en-GB"/>
              <a:pPr/>
              <a:t>26</a:t>
            </a:fld>
            <a:endParaRPr lang="en-GB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A34C85-360B-4B43-AD1C-496EAF00C279}" type="slidenum">
              <a:rPr lang="en-GB"/>
              <a:pPr/>
              <a:t>29</a:t>
            </a:fld>
            <a:endParaRPr lang="en-GB"/>
          </a:p>
        </p:txBody>
      </p:sp>
      <p:sp>
        <p:nvSpPr>
          <p:cNvPr id="696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BFAD11-0E5C-AD4F-8B69-A452F86A2B0D}" type="slidenum">
              <a:rPr lang="en-GB"/>
              <a:pPr/>
              <a:t>30</a:t>
            </a:fld>
            <a:endParaRPr lang="en-GB"/>
          </a:p>
        </p:txBody>
      </p:sp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AFF519-6621-584D-A4B2-F7C0FBB48D65}" type="slidenum">
              <a:rPr lang="en-GB"/>
              <a:pPr/>
              <a:t>3</a:t>
            </a:fld>
            <a:endParaRPr lang="en-GB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98969D-3BA7-9542-A749-FC2B6B0184E1}" type="slidenum">
              <a:rPr lang="en-GB"/>
              <a:pPr/>
              <a:t>4</a:t>
            </a:fld>
            <a:endParaRPr lang="en-GB"/>
          </a:p>
        </p:txBody>
      </p:sp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5D1B79-64DA-8E4D-A22D-5A16586DBC51}" type="slidenum">
              <a:rPr lang="en-GB"/>
              <a:pPr/>
              <a:t>5</a:t>
            </a:fld>
            <a:endParaRPr lang="en-GB"/>
          </a:p>
        </p:txBody>
      </p:sp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2106FC-3AC2-A240-9621-B0158C6D29AE}" type="slidenum">
              <a:rPr lang="en-GB"/>
              <a:pPr/>
              <a:t>6</a:t>
            </a:fld>
            <a:endParaRPr lang="en-GB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8A7965-337A-5C4C-8BD0-9D62D846FA95}" type="slidenum">
              <a:rPr lang="en-GB"/>
              <a:pPr/>
              <a:t>7</a:t>
            </a:fld>
            <a:endParaRPr lang="en-GB"/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302206-63A5-984A-B855-F64E3426340C}" type="slidenum">
              <a:rPr lang="en-GB"/>
              <a:pPr/>
              <a:t>8</a:t>
            </a:fld>
            <a:endParaRPr lang="en-GB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C42290-DA9E-3748-ABB2-63A3CEDFE036}" type="slidenum">
              <a:rPr lang="en-GB"/>
              <a:pPr/>
              <a:t>9</a:t>
            </a:fld>
            <a:endParaRPr lang="en-GB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2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8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9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40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0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34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80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9780-82A8-004D-A996-B0E4344143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82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707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5EC3-AC03-2A4E-917E-3CCB5F2049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222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0FD9-D946-6544-A43F-8129621B3E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245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4374-A2CA-B64A-B8AD-0F061908E3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650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FAE1-B269-2D4F-89BD-1FA5972E9F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84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33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65DA-4B6A-D142-9D54-EE689F19941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82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714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99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39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9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34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4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6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7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6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4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3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2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9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70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7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7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22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24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82E-352B-FC43-A715-5BCBE75137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65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8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7" y="300990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5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33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868" indent="0">
              <a:buNone/>
              <a:defRPr sz="3100"/>
            </a:lvl2pPr>
            <a:lvl3pPr marL="1007734" indent="0">
              <a:buNone/>
              <a:defRPr sz="2600"/>
            </a:lvl3pPr>
            <a:lvl4pPr marL="1511602" indent="0">
              <a:buNone/>
              <a:defRPr sz="2200"/>
            </a:lvl4pPr>
            <a:lvl5pPr marL="2015468" indent="0">
              <a:buNone/>
              <a:defRPr sz="2200"/>
            </a:lvl5pPr>
            <a:lvl6pPr marL="2519335" indent="0">
              <a:buNone/>
              <a:defRPr sz="2200"/>
            </a:lvl6pPr>
            <a:lvl7pPr marL="3023201" indent="0">
              <a:buNone/>
              <a:defRPr sz="2200"/>
            </a:lvl7pPr>
            <a:lvl8pPr marL="3527069" indent="0">
              <a:buNone/>
              <a:defRPr sz="2200"/>
            </a:lvl8pPr>
            <a:lvl9pPr marL="4030936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71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72" tIns="50387" rIns="100772" bIns="5038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vert="horz" lIns="100772" tIns="50387" rIns="100772" bIns="503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1"/>
            <a:ext cx="2352146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1"/>
            <a:ext cx="3192198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82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defTabSz="50386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00" indent="-377900" algn="l" defTabSz="503868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784" indent="-314916" algn="l" defTabSz="503868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669" indent="-251934" algn="l" defTabSz="50386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534" indent="-251934" algn="l" defTabSz="50386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402" indent="-251934" algn="l" defTabSz="50386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269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136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003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870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68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34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02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468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335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201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069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936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83" tIns="50392" rIns="100783" bIns="503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6"/>
            <a:ext cx="9072563" cy="4989036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0"/>
            <a:ext cx="3192198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82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50392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0" indent="-377940" algn="l" defTabSz="503920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503920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99" indent="-251960" algn="l" defTabSz="50392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7" indent="-251960" algn="l" defTabSz="50392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37" indent="-251960" algn="l" defTabSz="50392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Display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CMSC 435/634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7B62-3268-C743-B6C1-505225F73091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Examples of Random Scan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00A4-127F-AE4F-A75D-8D21814D2A86}" type="slidenum">
              <a:rPr lang="en-GB"/>
              <a:pPr/>
              <a:t>10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925" y="2057403"/>
            <a:ext cx="6707188" cy="4838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Examples of Random Scan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0F7-CBB6-E64D-BDA4-9C1E1967A000}" type="slidenum">
              <a:rPr lang="en-GB"/>
              <a:pPr/>
              <a:t>11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1958978"/>
            <a:ext cx="7100888" cy="533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Examples of Random Scan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lasershows.ro / Manick Sorcar Productions</a:t>
            </a: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FA8A-1B29-F149-9F1B-DC4F0F0EEE29}" type="slidenum">
              <a:rPr lang="en-GB"/>
              <a:pPr/>
              <a:t>12</a:t>
            </a:fld>
            <a:endParaRPr lang="en-GB"/>
          </a:p>
        </p:txBody>
      </p:sp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392112" y="2908304"/>
            <a:ext cx="9294813" cy="3198813"/>
            <a:chOff x="247" y="1832"/>
            <a:chExt cx="5855" cy="2015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7" y="1832"/>
              <a:ext cx="2903" cy="20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47" y="1832"/>
              <a:ext cx="2655" cy="20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Raster Display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E9B-1046-6544-9A99-A65068CE4FE7}" type="slidenum">
              <a:rPr lang="en-GB"/>
              <a:pPr/>
              <a:t>13</a:t>
            </a:fld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2106617"/>
            <a:ext cx="7315200" cy="5138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Raster Display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503241" y="1765300"/>
            <a:ext cx="9070975" cy="490220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Each left-to-right trace is called a scan line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Each spot on the screen is called a pixel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Beam turned off to swipe back and up screen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Called a retrace or blanking interval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33BE-B539-EF45-8520-BC5A88D4FA71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Vector vs. Raster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7084-F054-AD47-8700-AFE152338AF9}" type="slidenum">
              <a:rPr lang="en-GB"/>
              <a:pPr/>
              <a:t>15</a:t>
            </a:fld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3400" y="1970088"/>
            <a:ext cx="6472238" cy="542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Interlacing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03241" y="1765300"/>
            <a:ext cx="9070975" cy="490220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Interlacing is a technique used to improve video quality without additional bandwidth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480i (standard TV) is 480 scan lines, interlaced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1080i HD is 1080 scan lines, interlaced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1080p HD is 1080 scan lines, non-interlaced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C44F-72E0-FA40-828F-36938A4228B6}" type="slidenum">
              <a:rPr lang="en-GB"/>
              <a:pPr/>
              <a:t>16</a:t>
            </a:fld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2" y="4637084"/>
            <a:ext cx="5719763" cy="23463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08250" y="6972297"/>
            <a:ext cx="115252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73" tIns="44986" rIns="89973" bIns="44986">
            <a:prstTxWarp prst="textNoShape">
              <a:avLst/>
            </a:prstTxWarp>
          </a:bodyPr>
          <a:lstStyle/>
          <a:p>
            <a:pPr>
              <a:tabLst>
                <a:tab pos="723675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Interlaced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264150" y="6972299"/>
            <a:ext cx="1654175" cy="61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73" tIns="44986" rIns="89973" bIns="44986">
            <a:prstTxWarp prst="textNoShape">
              <a:avLst/>
            </a:prstTxWarp>
          </a:bodyPr>
          <a:lstStyle/>
          <a:p>
            <a:pPr algn="ctr">
              <a:tabLst>
                <a:tab pos="723675" algn="l"/>
                <a:tab pos="1447347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Non-Interlaced</a:t>
            </a:r>
          </a:p>
          <a:p>
            <a:pPr algn="ctr">
              <a:tabLst>
                <a:tab pos="723675" algn="l"/>
                <a:tab pos="1447347" algn="l"/>
              </a:tabLst>
            </a:pPr>
            <a:r>
              <a:rPr lang="en-GB">
                <a:solidFill>
                  <a:srgbClr val="000000"/>
                </a:solidFill>
                <a:ea typeface="DejaVu Sans" charset="0"/>
                <a:cs typeface="DejaVu Sans" charset="0"/>
              </a:rPr>
              <a:t>(progressive)‏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Interlacing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5A81-3846-CA4E-A8A9-03899FF2E3F3}" type="slidenum">
              <a:rPr lang="en-GB"/>
              <a:pPr/>
              <a:t>17</a:t>
            </a:fld>
            <a:endParaRPr lang="en-GB"/>
          </a:p>
        </p:txBody>
      </p:sp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2144713" y="2865440"/>
            <a:ext cx="6076950" cy="2798763"/>
            <a:chOff x="318" y="1816"/>
            <a:chExt cx="3828" cy="1763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6" y="1816"/>
              <a:ext cx="1740" cy="11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8" y="1816"/>
              <a:ext cx="1740" cy="11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783" y="3326"/>
              <a:ext cx="790" cy="2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675" algn="l"/>
                </a:tabLst>
              </a:pPr>
              <a:r>
                <a:rPr lang="en-GB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Odd Fields</a:t>
              </a: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2772" y="3291"/>
              <a:ext cx="1008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>
                <a:tabLst>
                  <a:tab pos="723675" algn="l"/>
                  <a:tab pos="1447347" algn="l"/>
                </a:tabLst>
              </a:pPr>
              <a:r>
                <a:rPr lang="en-GB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Even Fields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Problems with Interlacing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1350-0F59-E443-8DBB-73A7D05D3A0E}" type="slidenum">
              <a:rPr lang="en-GB"/>
              <a:pPr/>
              <a:t>18</a:t>
            </a:fld>
            <a:endParaRPr lang="en-GB"/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342900" y="2495550"/>
            <a:ext cx="9393238" cy="4135438"/>
            <a:chOff x="216" y="1572"/>
            <a:chExt cx="5917" cy="2605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6" y="1680"/>
              <a:ext cx="3186" cy="23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28" y="1572"/>
              <a:ext cx="2606" cy="2606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Gamma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1BB5-3D7E-504C-B94C-AB4BFF92DFF4}" type="slidenum">
              <a:rPr lang="en-GB"/>
              <a:pPr/>
              <a:t>19</a:t>
            </a:fld>
            <a:endParaRPr lang="en-GB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1262" y="1970091"/>
            <a:ext cx="5116513" cy="511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Light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503241" y="1765304"/>
            <a:ext cx="9070975" cy="5133975"/>
          </a:xfrm>
          <a:ln/>
        </p:spPr>
        <p:txBody>
          <a:bodyPr>
            <a:normAutofit fontScale="92500" lnSpcReduction="10000"/>
          </a:bodyPr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Visible Range: 390-700nm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Luminance has large dynamic range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0.00003 Moonless overcast night sky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30. Sky on overcast day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30000. Sky on clear day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16,000. Snowy ground in full sunlight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Actual colors result from spectral curves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dominant wavelength, hue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brightness, lightness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purity, saturation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C8E2-8AB5-C84B-97FE-AA789C2346B3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Gamma Correction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F111-8155-A143-8550-FDE591066443}" type="slidenum">
              <a:rPr lang="en-GB"/>
              <a:pPr/>
              <a:t>20</a:t>
            </a:fld>
            <a:endParaRPr lang="en-GB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0738" y="2303463"/>
            <a:ext cx="3359150" cy="468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Color CRT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3237" y="1765300"/>
            <a:ext cx="4068763" cy="5164138"/>
          </a:xfrm>
          <a:ln/>
        </p:spPr>
        <p:txBody>
          <a:bodyPr>
            <a:normAutofit fontScale="92500" lnSpcReduction="10000"/>
          </a:bodyPr>
          <a:lstStyle/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Electron guns</a:t>
            </a:r>
          </a:p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Electron beams</a:t>
            </a:r>
          </a:p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Focusing coils</a:t>
            </a:r>
          </a:p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Deflection coils</a:t>
            </a:r>
          </a:p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Anode connection</a:t>
            </a:r>
          </a:p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Shadow mask</a:t>
            </a:r>
          </a:p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Phosphor with RGB zones</a:t>
            </a:r>
          </a:p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Phosphor /</a:t>
            </a:r>
            <a:br>
              <a:rPr lang="en-GB"/>
            </a:br>
            <a:r>
              <a:rPr lang="en-GB"/>
              <a:t>Mask </a:t>
            </a:r>
            <a:br>
              <a:rPr lang="en-GB"/>
            </a:br>
            <a:r>
              <a:rPr lang="en-GB"/>
              <a:t>close-up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Søren Peo Pedersen</a:t>
            </a: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AA04-EBE9-844D-A501-541FF492CB1E}" type="slidenum">
              <a:rPr lang="en-GB"/>
              <a:pPr/>
              <a:t>21</a:t>
            </a:fld>
            <a:endParaRPr lang="en-GB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75" y="1900240"/>
            <a:ext cx="6648450" cy="5318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Color CRT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503241" y="1765300"/>
            <a:ext cx="9070975" cy="490220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 dirty="0"/>
              <a:t>Uses triads of red, green &amp; blue at each pixel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 dirty="0"/>
              <a:t>Uses 3 electron guns – one for each </a:t>
            </a:r>
            <a:r>
              <a:rPr lang="en-GB" dirty="0" err="1"/>
              <a:t>color</a:t>
            </a:r>
            <a:endParaRPr lang="en-GB" dirty="0"/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 dirty="0"/>
              <a:t>Shadow mask used to make each kind of phosphor only visible from one gun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24B6-55A2-5D4D-8D69-539AE6929215}" type="slidenum">
              <a:rPr lang="en-GB"/>
              <a:pPr/>
              <a:t>22</a:t>
            </a:fld>
            <a:endParaRPr lang="en-GB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5781" y="4055290"/>
            <a:ext cx="3929063" cy="34583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Liquid Crystal Display (LCD)‏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idx="1"/>
          </p:nvPr>
        </p:nvSpPr>
        <p:spPr>
          <a:xfrm>
            <a:off x="503241" y="1765300"/>
            <a:ext cx="9070975" cy="490220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Light enters polarizer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Nematic crystals twist based on voltage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Allowing light to pass through to other polarizer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C6ED-4E61-014A-8E0B-DE55E05821DD}" type="slidenum">
              <a:rPr lang="en-GB"/>
              <a:pPr/>
              <a:t>23</a:t>
            </a:fld>
            <a:endParaRPr lang="en-GB"/>
          </a:p>
        </p:txBody>
      </p:sp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849312" y="3705225"/>
            <a:ext cx="8380413" cy="3427412"/>
            <a:chOff x="535" y="2227"/>
            <a:chExt cx="5279" cy="2159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5" y="2227"/>
              <a:ext cx="2400" cy="21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5" y="2227"/>
              <a:ext cx="2400" cy="21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Passive Matrix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03237" y="1765300"/>
            <a:ext cx="5211763" cy="5164138"/>
          </a:xfrm>
          <a:ln/>
        </p:spPr>
        <p:txBody>
          <a:bodyPr>
            <a:normAutofit fontScale="92500" lnSpcReduction="20000"/>
          </a:bodyPr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</a:tabLst>
            </a:pPr>
            <a:r>
              <a:rPr lang="en-GB"/>
              <a:t>Two glass layers 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</a:tabLst>
            </a:pPr>
            <a:r>
              <a:rPr lang="en-GB"/>
              <a:t>One layer is given vertical transparent conductive material, the other is given horizontal 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</a:tabLst>
            </a:pPr>
            <a:r>
              <a:rPr lang="en-GB"/>
              <a:t>Integrated circuit sends charge/ground activation to complete circuit at given row/column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</a:tabLst>
            </a:pPr>
            <a:r>
              <a:rPr lang="en-GB"/>
              <a:t>Simple, but slow response time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howstuffworks.com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11CE-F017-6D40-935D-305401E89858}" type="slidenum">
              <a:rPr lang="en-GB"/>
              <a:pPr/>
              <a:t>24</a:t>
            </a:fld>
            <a:endParaRPr lang="en-GB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3488" y="1828803"/>
            <a:ext cx="3060700" cy="529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Active Matrix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503241" y="1765300"/>
            <a:ext cx="9070975" cy="490220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Active matrix displays have a transistor at each cell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Thin film transistor (TFT)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Much faster crystal switching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214" y="7187354"/>
            <a:ext cx="3192198" cy="402483"/>
          </a:xfrm>
        </p:spPr>
        <p:txBody>
          <a:bodyPr/>
          <a:lstStyle/>
          <a:p>
            <a:r>
              <a:rPr lang="en-GB" smtClean="0"/>
              <a:t>Liam M Johnson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E059-72C8-0A40-8780-60A8C9F915A8}" type="slidenum">
              <a:rPr lang="en-GB"/>
              <a:pPr/>
              <a:t>25</a:t>
            </a:fld>
            <a:endParaRPr lang="en-GB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9150" y="3889377"/>
            <a:ext cx="3360738" cy="3360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Color LCD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C08D-21D0-BE43-91ED-E0F3B4483C2A}" type="slidenum">
              <a:rPr lang="en-GB"/>
              <a:pPr/>
              <a:t>26</a:t>
            </a:fld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9413" y="1927228"/>
            <a:ext cx="6781800" cy="538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DLP Projector</a:t>
            </a:r>
          </a:p>
        </p:txBody>
      </p:sp>
      <p:pic>
        <p:nvPicPr>
          <p:cNvPr id="342020" name="Picture 4" descr="dlp_projector.jpg                                              0000119Chome                           BF30B30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2" y="1843097"/>
            <a:ext cx="7418711" cy="4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69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DLP Projector</a:t>
            </a:r>
          </a:p>
        </p:txBody>
      </p:sp>
      <p:pic>
        <p:nvPicPr>
          <p:cNvPr id="343044" name="Picture 4" descr="dlp_mirror.gif                                                 0000119Chome                           BF30B30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2" y="2267906"/>
            <a:ext cx="8804796" cy="487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08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Laser Printer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C392-FCEB-4A4B-A751-C531F0E11159}" type="slidenum">
              <a:rPr lang="en-GB"/>
              <a:pPr/>
              <a:t>29</a:t>
            </a:fld>
            <a:endParaRPr lang="en-GB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0" y="2259015"/>
            <a:ext cx="7858125" cy="439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Physiology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503241" y="1765300"/>
            <a:ext cx="9070975" cy="490220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Rods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active at low light levels (scotopic vision)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only one wavelength sensitivity function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Cones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active at normal light levels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three types: sensitivity functions with different peaks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54B8-D8AA-3841-8635-413BC3916574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Ink Jet Printer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AE4B-270F-4E49-AB61-42A94385D6B5}" type="slidenum">
              <a:rPr lang="en-GB"/>
              <a:pPr/>
              <a:t>30</a:t>
            </a:fld>
            <a:endParaRPr lang="en-GB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185988"/>
            <a:ext cx="5257800" cy="491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Auto-stereo Display: Barrier</a:t>
            </a:r>
          </a:p>
        </p:txBody>
      </p:sp>
      <p:pic>
        <p:nvPicPr>
          <p:cNvPr id="345092" name="Picture 4" descr="autostereo2.gif                                                0000119Chome                           BF30B30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08" y="2183910"/>
            <a:ext cx="6961932" cy="49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417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Auto-stereo Display: Lenticular</a:t>
            </a:r>
          </a:p>
        </p:txBody>
      </p:sp>
      <p:pic>
        <p:nvPicPr>
          <p:cNvPr id="346116" name="Picture 4" descr="autostereo3.gif                                                0000119Chome                           BF30B30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0" y="2050912"/>
            <a:ext cx="8988557" cy="51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8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Spectral Sensitivity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32F9-957F-AB42-A8EA-0630E1556F30}" type="slidenum">
              <a:rPr lang="en-GB"/>
              <a:pPr/>
              <a:t>4</a:t>
            </a:fld>
            <a:endParaRPr lang="en-GB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8" y="2497142"/>
            <a:ext cx="8489950" cy="3875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 dirty="0" smtClean="0"/>
              <a:t>Gamut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84FD-C45E-D54E-B204-42E9D5CBAF44}" type="slidenum">
              <a:rPr lang="en-GB"/>
              <a:pPr/>
              <a:t>5</a:t>
            </a:fld>
            <a:endParaRPr lang="en-GB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3363" y="2057400"/>
            <a:ext cx="4533900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Additive Color Mixing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464-CE3C-4243-B74A-5D46AFABA3C3}" type="slidenum">
              <a:rPr lang="en-GB"/>
              <a:pPr/>
              <a:t>6</a:t>
            </a:fld>
            <a:endParaRPr lang="en-GB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7100" y="1828800"/>
            <a:ext cx="5686425" cy="528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 dirty="0" smtClean="0"/>
              <a:t>CRT</a:t>
            </a:r>
            <a:endParaRPr lang="en-GB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503241" y="1765300"/>
            <a:ext cx="9070975" cy="490220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Electrons fire off of heated cathode and shoot in direction of anode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Electrons strike phosphors and create light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Fluorescence (fraction of usec)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Phosphorescence (10-60 usec)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91E19-A1BE-BB42-9E4F-A2DF33091A8B}" type="slidenum">
              <a:rPr lang="en-GB"/>
              <a:pPr/>
              <a:t>7</a:t>
            </a:fld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2175" y="4114803"/>
            <a:ext cx="5754688" cy="312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Phosphors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503241" y="1765300"/>
            <a:ext cx="9070975" cy="490220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Have different color based on makeup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Red: europium yttrium vanadate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Green: zinc calcium sulfide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Blue: zinc sulfide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May also have different persistence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Image mush be refreshed to avoid flicker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Below 60Hz can be unpleasant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40D92-7126-7A4A-B048-BA13A383DE48}" type="slidenum">
              <a:rPr lang="en-GB"/>
              <a:pPr/>
              <a:t>8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Random/Vector Display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7311-A539-534F-B819-61CDFB615784}" type="slidenum">
              <a:rPr lang="en-GB"/>
              <a:pPr/>
              <a:t>9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2136775"/>
            <a:ext cx="7315200" cy="5138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514</Words>
  <Application>Microsoft Macintosh PowerPoint</Application>
  <PresentationFormat>Custom</PresentationFormat>
  <Paragraphs>154</Paragraphs>
  <Slides>32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1_Office Theme</vt:lpstr>
      <vt:lpstr>Office Theme</vt:lpstr>
      <vt:lpstr>Display</vt:lpstr>
      <vt:lpstr>Light</vt:lpstr>
      <vt:lpstr>Physiology</vt:lpstr>
      <vt:lpstr>Spectral Sensitivity</vt:lpstr>
      <vt:lpstr>Gamut</vt:lpstr>
      <vt:lpstr>Additive Color Mixing</vt:lpstr>
      <vt:lpstr>CRT</vt:lpstr>
      <vt:lpstr>Phosphors</vt:lpstr>
      <vt:lpstr>Random/Vector Display</vt:lpstr>
      <vt:lpstr>Examples of Random Scan</vt:lpstr>
      <vt:lpstr>Examples of Random Scan</vt:lpstr>
      <vt:lpstr>Examples of Random Scan</vt:lpstr>
      <vt:lpstr>Raster Display</vt:lpstr>
      <vt:lpstr>Raster Display</vt:lpstr>
      <vt:lpstr>Vector vs. Raster</vt:lpstr>
      <vt:lpstr>Interlacing</vt:lpstr>
      <vt:lpstr>Interlacing</vt:lpstr>
      <vt:lpstr>Problems with Interlacing</vt:lpstr>
      <vt:lpstr>Gamma</vt:lpstr>
      <vt:lpstr>Gamma Correction</vt:lpstr>
      <vt:lpstr>Color CRT</vt:lpstr>
      <vt:lpstr>Color CRT</vt:lpstr>
      <vt:lpstr>Liquid Crystal Display (LCD)‏</vt:lpstr>
      <vt:lpstr>Passive Matrix</vt:lpstr>
      <vt:lpstr>Active Matrix</vt:lpstr>
      <vt:lpstr>Color LCD</vt:lpstr>
      <vt:lpstr>DLP Projector</vt:lpstr>
      <vt:lpstr>DLP Projector</vt:lpstr>
      <vt:lpstr>Laser Printer</vt:lpstr>
      <vt:lpstr>Ink Jet Printer</vt:lpstr>
      <vt:lpstr>Auto-stereo Display: Barrier</vt:lpstr>
      <vt:lpstr>Auto-stereo Display: Lenticular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Display</dc:title>
  <dc:creator>Dan</dc:creator>
  <cp:lastModifiedBy>Marc Olano</cp:lastModifiedBy>
  <cp:revision>10</cp:revision>
  <dcterms:created xsi:type="dcterms:W3CDTF">2008-02-26T16:16:45Z</dcterms:created>
  <dcterms:modified xsi:type="dcterms:W3CDTF">2012-11-09T00:42:36Z</dcterms:modified>
</cp:coreProperties>
</file>