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9144000" cy="6858000" type="screen4x3"/>
  <p:notesSz cx="7772400" cy="10058400"/>
  <p:defaultTextStyle>
    <a:defPPr>
      <a:defRPr lang="en-GB"/>
    </a:defPPr>
    <a:lvl1pPr algn="l" defTabSz="414726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08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1pPr>
    <a:lvl2pPr marL="391686" indent="-195843" algn="l" defTabSz="414726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08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2pPr>
    <a:lvl3pPr marL="587529" indent="-195843" algn="l" defTabSz="414726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08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3pPr>
    <a:lvl4pPr marL="783372" indent="-195843" algn="l" defTabSz="414726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08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4pPr>
    <a:lvl5pPr marL="979214" indent="-195843" algn="l" defTabSz="414726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08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5pPr>
    <a:lvl6pPr marL="2073631" algn="l" defTabSz="414726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6pPr>
    <a:lvl7pPr marL="2488357" algn="l" defTabSz="414726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7pPr>
    <a:lvl8pPr marL="2903083" algn="l" defTabSz="414726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8pPr>
    <a:lvl9pPr marL="3317809" algn="l" defTabSz="414726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9" d="100"/>
          <a:sy n="69" d="100"/>
        </p:scale>
        <p:origin x="-112" y="-376"/>
      </p:cViewPr>
      <p:guideLst>
        <p:guide orient="horz" pos="1939"/>
        <p:guide pos="2585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fld id="{1693D472-DD7A-E14B-9335-8FCEEFC533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58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100" kern="1200">
        <a:solidFill>
          <a:srgbClr val="000000"/>
        </a:solidFill>
        <a:latin typeface="Times New Roman" pitchFamily="-108" charset="0"/>
        <a:ea typeface="+mn-ea"/>
        <a:cs typeface="+mn-cs"/>
      </a:defRPr>
    </a:lvl1pPr>
    <a:lvl2pPr marL="673930" indent="-259204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100" kern="1200">
        <a:solidFill>
          <a:srgbClr val="000000"/>
        </a:solidFill>
        <a:latin typeface="Times New Roman" pitchFamily="-108" charset="0"/>
        <a:ea typeface="+mn-ea"/>
        <a:cs typeface="+mn-cs"/>
      </a:defRPr>
    </a:lvl2pPr>
    <a:lvl3pPr marL="1036815" indent="-207363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100" kern="1200">
        <a:solidFill>
          <a:srgbClr val="000000"/>
        </a:solidFill>
        <a:latin typeface="Times New Roman" pitchFamily="-108" charset="0"/>
        <a:ea typeface="+mn-ea"/>
        <a:cs typeface="+mn-cs"/>
      </a:defRPr>
    </a:lvl3pPr>
    <a:lvl4pPr marL="1451541" indent="-207363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100" kern="1200">
        <a:solidFill>
          <a:srgbClr val="000000"/>
        </a:solidFill>
        <a:latin typeface="Times New Roman" pitchFamily="-108" charset="0"/>
        <a:ea typeface="+mn-ea"/>
        <a:cs typeface="+mn-cs"/>
      </a:defRPr>
    </a:lvl4pPr>
    <a:lvl5pPr marL="1866268" indent="-207363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100" kern="1200">
        <a:solidFill>
          <a:srgbClr val="000000"/>
        </a:solidFill>
        <a:latin typeface="Times New Roman" pitchFamily="-108" charset="0"/>
        <a:ea typeface="+mn-ea"/>
        <a:cs typeface="+mn-cs"/>
      </a:defRPr>
    </a:lvl5pPr>
    <a:lvl6pPr marL="2073631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82A1CA-2DB8-2448-A99C-5C4B61893108}" type="slidenum">
              <a:rPr lang="en-GB"/>
              <a:pPr/>
              <a:t>1</a:t>
            </a:fld>
            <a:endParaRPr lang="en-GB"/>
          </a:p>
        </p:txBody>
      </p:sp>
      <p:sp>
        <p:nvSpPr>
          <p:cNvPr id="40961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03CDB4-6327-484D-BDAC-55CB1F8DE514}" type="slidenum">
              <a:rPr lang="en-GB"/>
              <a:pPr/>
              <a:t>10</a:t>
            </a:fld>
            <a:endParaRPr lang="en-GB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993B16-2829-554F-A17C-769F7AD009E7}" type="slidenum">
              <a:rPr lang="en-GB"/>
              <a:pPr/>
              <a:t>11</a:t>
            </a:fld>
            <a:endParaRPr lang="en-GB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92EE4F-D8F9-F446-99B5-FDB73AADDEE5}" type="slidenum">
              <a:rPr lang="en-GB"/>
              <a:pPr/>
              <a:t>12</a:t>
            </a:fld>
            <a:endParaRPr lang="en-GB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35D4BF-539F-A14D-AF1D-985BA36A080E}" type="slidenum">
              <a:rPr lang="en-GB"/>
              <a:pPr/>
              <a:t>13</a:t>
            </a:fld>
            <a:endParaRPr lang="en-GB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FAE971-4112-814A-8D6E-45AA85533EBB}" type="slidenum">
              <a:rPr lang="en-GB"/>
              <a:pPr/>
              <a:t>14</a:t>
            </a:fld>
            <a:endParaRPr lang="en-GB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E072B2-F213-4349-8F09-E2B90A33FA92}" type="slidenum">
              <a:rPr lang="en-GB"/>
              <a:pPr/>
              <a:t>15</a:t>
            </a:fld>
            <a:endParaRPr lang="en-GB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04FB7C-6071-4247-A114-87790D3B91B4}" type="slidenum">
              <a:rPr lang="en-GB"/>
              <a:pPr/>
              <a:t>16</a:t>
            </a:fld>
            <a:endParaRPr lang="en-GB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6EC898-F980-404C-A5BA-43EC3505A69B}" type="slidenum">
              <a:rPr lang="en-GB"/>
              <a:pPr/>
              <a:t>17</a:t>
            </a:fld>
            <a:endParaRPr lang="en-GB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96B644-2A44-0E4D-AB73-F3F148E7A95D}" type="slidenum">
              <a:rPr lang="en-GB"/>
              <a:pPr/>
              <a:t>18</a:t>
            </a:fld>
            <a:endParaRPr lang="en-GB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D854BE-32C2-D443-9D89-BBD4E09A2D56}" type="slidenum">
              <a:rPr lang="en-GB"/>
              <a:pPr/>
              <a:t>19</a:t>
            </a:fld>
            <a:endParaRPr lang="en-GB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D6FFDD-426F-FA41-B4AC-2CEC82159774}" type="slidenum">
              <a:rPr lang="en-GB"/>
              <a:pPr/>
              <a:t>2</a:t>
            </a:fld>
            <a:endParaRPr lang="en-GB"/>
          </a:p>
        </p:txBody>
      </p:sp>
      <p:sp>
        <p:nvSpPr>
          <p:cNvPr id="4198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FA3EF3-E7F7-D94C-94D7-A5EE4F6084AE}" type="slidenum">
              <a:rPr lang="en-GB"/>
              <a:pPr/>
              <a:t>20</a:t>
            </a:fld>
            <a:endParaRPr lang="en-GB"/>
          </a:p>
        </p:txBody>
      </p:sp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BB785-2151-4B4D-B4A5-B776DD0BBCBF}" type="slidenum">
              <a:rPr lang="en-GB"/>
              <a:pPr/>
              <a:t>21</a:t>
            </a:fld>
            <a:endParaRPr lang="en-GB"/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7505F5-EAB5-DB44-AC80-76BD90CC5B3C}" type="slidenum">
              <a:rPr lang="en-GB"/>
              <a:pPr/>
              <a:t>22</a:t>
            </a:fld>
            <a:endParaRPr lang="en-GB"/>
          </a:p>
        </p:txBody>
      </p:sp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314C34-5B55-BC4F-858B-446CE813C8C0}" type="slidenum">
              <a:rPr lang="en-GB"/>
              <a:pPr/>
              <a:t>23</a:t>
            </a:fld>
            <a:endParaRPr lang="en-GB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43C9C2-88A9-1F41-99E2-AFBDB64E8299}" type="slidenum">
              <a:rPr lang="en-GB"/>
              <a:pPr/>
              <a:t>24</a:t>
            </a:fld>
            <a:endParaRPr lang="en-GB"/>
          </a:p>
        </p:txBody>
      </p:sp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49E033-690B-084F-A9B4-49D306915126}" type="slidenum">
              <a:rPr lang="en-GB"/>
              <a:pPr/>
              <a:t>25</a:t>
            </a:fld>
            <a:endParaRPr lang="en-GB"/>
          </a:p>
        </p:txBody>
      </p:sp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980E1F-ED49-CB4B-B725-0FC42116B8AC}" type="slidenum">
              <a:rPr lang="en-GB"/>
              <a:pPr/>
              <a:t>3</a:t>
            </a:fld>
            <a:endParaRPr lang="en-GB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3F9840-EC56-3440-91D1-5B33E1F5C02B}" type="slidenum">
              <a:rPr lang="en-GB"/>
              <a:pPr/>
              <a:t>4</a:t>
            </a:fld>
            <a:endParaRPr lang="en-GB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48BC93-7207-354A-8417-1DF89FAB15E2}" type="slidenum">
              <a:rPr lang="en-GB"/>
              <a:pPr/>
              <a:t>5</a:t>
            </a:fld>
            <a:endParaRPr lang="en-GB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E48292-5E50-394C-9286-780FE105CB0E}" type="slidenum">
              <a:rPr lang="en-GB"/>
              <a:pPr/>
              <a:t>6</a:t>
            </a:fld>
            <a:endParaRPr lang="en-GB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1F9973-878E-4448-862B-7E9E7F6EE7D7}" type="slidenum">
              <a:rPr lang="en-GB"/>
              <a:pPr/>
              <a:t>7</a:t>
            </a:fld>
            <a:endParaRPr lang="en-GB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BD64E8-4C5F-C94C-81FC-984DB4871BDA}" type="slidenum">
              <a:rPr lang="en-GB"/>
              <a:pPr/>
              <a:t>8</a:t>
            </a:fld>
            <a:endParaRPr lang="en-GB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9BEA75-733F-E34A-9721-3FE459599226}" type="slidenum">
              <a:rPr lang="en-GB"/>
              <a:pPr/>
              <a:t>9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7B5D17-3F0E-CE48-82B2-E74BAA7581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F32F13-D5A0-6643-A631-8330A92F96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9201" y="273629"/>
            <a:ext cx="2175840" cy="58556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360" y="273629"/>
            <a:ext cx="6393600" cy="58556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81292F2-7BCA-C843-93BB-E1772308D4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5C2694-4A7D-B04E-8A1E-E975FA74B2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7CF5198-3F6B-9145-8D22-28933AC831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6422E7-967F-E04D-937A-449EBCB806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4147636"/>
            <a:ext cx="4044960" cy="145023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4147636"/>
            <a:ext cx="4044960" cy="145023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30B83-07C9-2641-89A6-53D9EE3903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D009BE-68DF-7041-90CB-32F5AE8203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E3018F-8467-BA45-81F0-0CADF8DCDCE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FB1694-E968-E845-9ED0-A0FE7A6FEC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9DD388B-277B-D94B-B094-B8F4254C2E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DFA775-BFB5-C840-8663-B2594E2922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BE0B90-1430-2146-9C23-52DA74269A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F6A7E3-2DA6-8241-AC95-24C530B430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9201" y="2857261"/>
            <a:ext cx="2175840" cy="27406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360" y="2857261"/>
            <a:ext cx="6393600" cy="27406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A4C99E3-23DF-F847-9A1D-16210AD02EA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256997-CC0B-8045-9AAE-8E8A24D07BD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1448"/>
            <a:ext cx="4043520" cy="45278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1448"/>
            <a:ext cx="4044960" cy="45278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62FB59-B5EF-F542-8EF0-692BDF4703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236C84-1B8F-7E4B-B3EC-D62481D54B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5602BA-DFFE-834B-A345-04472104122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29FC01-859D-BC48-AD48-69CDB5B897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D3B367-845D-E74B-B1F9-ABD9424062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84D88D-3A48-944D-8093-E5E01DFC817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451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460314"/>
            <a:ext cx="9144000" cy="66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361" y="273629"/>
            <a:ext cx="870768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1448"/>
            <a:ext cx="8226720" cy="45278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252961" y="6545487"/>
            <a:ext cx="2128320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999999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22401" y="6316503"/>
            <a:ext cx="7898400" cy="4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 sz="700">
                <a:solidFill>
                  <a:srgbClr val="999999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294401" y="6316503"/>
            <a:ext cx="730080" cy="4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656650" algn="l"/>
              </a:tabLst>
              <a:defRPr sz="1100">
                <a:solidFill>
                  <a:srgbClr val="999999"/>
                </a:solidFill>
                <a:ea typeface="+mn-ea"/>
                <a:cs typeface="+mn-cs"/>
              </a:defRPr>
            </a:lvl1pPr>
          </a:lstStyle>
          <a:p>
            <a:fld id="{919D64C6-3D6D-E74C-A61C-D840ABA4C93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2pPr>
      <a:lvl3pPr marL="587529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3pPr>
      <a:lvl4pPr marL="783372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4pPr>
      <a:lvl5pPr marL="979214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5pPr>
      <a:lvl6pPr marL="1393941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6pPr>
      <a:lvl7pPr marL="1808667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7pPr>
      <a:lvl8pPr marL="2223393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8pPr>
      <a:lvl9pPr marL="2638119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pitchFamily="16" charset="0"/>
          <a:ea typeface="DejaVu Sans" charset="0"/>
          <a:cs typeface="DejaVu Sans" charset="0"/>
        </a:defRPr>
      </a:lvl9pPr>
    </p:titleStyle>
    <p:bodyStyle>
      <a:lvl1pPr marL="391686" indent="-293764" algn="l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buChar char="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8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-108" charset="2"/>
        <a:buChar char="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8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-108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8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-108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-108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-108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-108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-108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-108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7361" y="2857260"/>
            <a:ext cx="870768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4147636"/>
            <a:ext cx="8228160" cy="1450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Liberation Serif" pitchFamily="16" charset="0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6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Liberation Serif" pitchFamily="16" charset="0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4880" y="6247376"/>
            <a:ext cx="2128320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Liberation Serif" pitchFamily="16" charset="0"/>
                <a:ea typeface="+mn-ea"/>
                <a:cs typeface="+mn-cs"/>
              </a:defRPr>
            </a:lvl1pPr>
          </a:lstStyle>
          <a:p>
            <a:fld id="{57CEF7A6-FA58-294D-817E-68E506EDC79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289840"/>
            <a:ext cx="9144000" cy="663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2281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441" y="4578241"/>
            <a:ext cx="9144001" cy="2281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908571"/>
            <a:ext cx="9141120" cy="66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2pPr>
      <a:lvl3pPr marL="587529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3pPr>
      <a:lvl4pPr marL="783372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4pPr>
      <a:lvl5pPr marL="979214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5pPr>
      <a:lvl6pPr marL="1393941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6pPr>
      <a:lvl7pPr marL="1808667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7pPr>
      <a:lvl8pPr marL="2223393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8pPr>
      <a:lvl9pPr marL="2638119" indent="-195843" algn="ctr" defTabSz="4147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08" charset="2"/>
        <a:defRPr sz="4000">
          <a:solidFill>
            <a:srgbClr val="000000"/>
          </a:solidFill>
          <a:latin typeface="Liberation Sans" pitchFamily="16" charset="0"/>
          <a:ea typeface="DejaVu Sans" charset="0"/>
          <a:cs typeface="DejaVu Sans" charset="0"/>
        </a:defRPr>
      </a:lvl9pPr>
    </p:titleStyle>
    <p:bodyStyle>
      <a:lvl1pPr marL="391686" indent="-293764" algn="l" defTabSz="414726" rtl="0" fontAlgn="base" hangingPunct="0">
        <a:lnSpc>
          <a:spcPct val="83000"/>
        </a:lnSpc>
        <a:spcBef>
          <a:spcPct val="0"/>
        </a:spcBef>
        <a:spcAft>
          <a:spcPts val="1293"/>
        </a:spcAft>
        <a:buClr>
          <a:srgbClr val="000000"/>
        </a:buClr>
        <a:buSzPct val="45000"/>
        <a:buFont typeface="Wingdings" pitchFamily="-108" charset="2"/>
        <a:buChar char="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8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-108" charset="2"/>
        <a:buChar char="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8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-108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8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-108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-108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-108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-108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-108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-108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D2A0DE1-411B-9846-AC22-E226CA439F7C}" type="slidenum">
              <a:rPr lang="en-GB"/>
              <a:pPr/>
              <a:t>1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857260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Texturing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BEEF86-DE5A-334E-862A-16352271D64F}" type="slidenum">
              <a:rPr lang="en-GB"/>
              <a:pPr/>
              <a:t>10</a:t>
            </a:fld>
            <a:endParaRPr lang="en-GB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Planer Mapping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920" y="1866436"/>
            <a:ext cx="6788160" cy="4530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96281F8-8EF2-A443-B5CD-D0FE419FE6EF}" type="slidenum">
              <a:rPr lang="en-GB"/>
              <a:pPr/>
              <a:t>11</a:t>
            </a:fld>
            <a:endParaRPr lang="en-GB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Cylindrical Mapping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For cylinder with point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(</a:t>
            </a:r>
            <a:r>
              <a:rPr lang="en-GB" dirty="0" err="1"/>
              <a:t>r</a:t>
            </a:r>
            <a:r>
              <a:rPr lang="en-GB" dirty="0"/>
              <a:t> </a:t>
            </a:r>
            <a:r>
              <a:rPr lang="en-GB" dirty="0" err="1"/>
              <a:t>cos</a:t>
            </a:r>
            <a:r>
              <a:rPr lang="en-GB" dirty="0"/>
              <a:t> </a:t>
            </a:r>
            <a:r>
              <a:rPr lang="en-GB" dirty="0" err="1">
                <a:ea typeface="Liberation Sans" pitchFamily="16" charset="0"/>
                <a:cs typeface="Liberation Sans" pitchFamily="16" charset="0"/>
              </a:rPr>
              <a:t>Θ</a:t>
            </a:r>
            <a:r>
              <a:rPr lang="en-GB" dirty="0"/>
              <a:t>, </a:t>
            </a:r>
            <a:r>
              <a:rPr lang="en-GB" dirty="0" err="1"/>
              <a:t>r</a:t>
            </a:r>
            <a:r>
              <a:rPr lang="en-GB" dirty="0"/>
              <a:t> sin </a:t>
            </a:r>
            <a:r>
              <a:rPr lang="en-GB" dirty="0" err="1">
                <a:ea typeface="Liberation Sans" pitchFamily="16" charset="0"/>
                <a:cs typeface="Liberation Sans" pitchFamily="16" charset="0"/>
              </a:rPr>
              <a:t>Θ</a:t>
            </a:r>
            <a:r>
              <a:rPr lang="en-GB" dirty="0"/>
              <a:t>, </a:t>
            </a:r>
            <a:r>
              <a:rPr lang="en-GB" dirty="0" err="1"/>
              <a:t>h</a:t>
            </a:r>
            <a:r>
              <a:rPr lang="en-GB" dirty="0"/>
              <a:t> </a:t>
            </a:r>
            <a:r>
              <a:rPr lang="en-GB" dirty="0" err="1"/>
              <a:t>z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Texture coordinates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(</a:t>
            </a:r>
            <a:r>
              <a:rPr lang="en-GB" dirty="0" err="1"/>
              <a:t>u,v</a:t>
            </a:r>
            <a:r>
              <a:rPr lang="en-GB" dirty="0"/>
              <a:t>) =(</a:t>
            </a:r>
            <a:r>
              <a:rPr lang="en-GB" dirty="0">
                <a:ea typeface="Liberation Sans" pitchFamily="16" charset="0"/>
                <a:cs typeface="Liberation Sans" pitchFamily="16" charset="0"/>
              </a:rPr>
              <a:t>Θ</a:t>
            </a:r>
            <a:r>
              <a:rPr lang="en-GB" dirty="0"/>
              <a:t>/2</a:t>
            </a:r>
            <a:r>
              <a:rPr lang="en-GB" dirty="0">
                <a:ea typeface="Liberation Sans" pitchFamily="16" charset="0"/>
                <a:cs typeface="Liberation Sans" pitchFamily="16" charset="0"/>
              </a:rPr>
              <a:t>π</a:t>
            </a:r>
            <a:r>
              <a:rPr lang="en-GB" dirty="0"/>
              <a:t>, </a:t>
            </a:r>
            <a:r>
              <a:rPr lang="en-GB" dirty="0" err="1"/>
              <a:t>z</a:t>
            </a:r>
            <a:r>
              <a:rPr lang="en-GB" dirty="0"/>
              <a:t>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800" y="3407398"/>
            <a:ext cx="4838400" cy="3228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9A98BC-F9FE-0C4B-8CBD-AC2F5A2377F4}" type="slidenum">
              <a:rPr lang="en-GB"/>
              <a:pPr/>
              <a:t>12</a:t>
            </a:fld>
            <a:endParaRPr lang="en-GB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Cylindrical Mapping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7840" y="1866437"/>
            <a:ext cx="6806880" cy="45436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99BB423-ED08-FA4C-A487-5EE21D753ECD}" type="slidenum">
              <a:rPr lang="en-GB"/>
              <a:pPr/>
              <a:t>13</a:t>
            </a:fld>
            <a:endParaRPr lang="en-GB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Spherical Mapping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For sphere with point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(</a:t>
            </a:r>
            <a:r>
              <a:rPr lang="en-GB" dirty="0" err="1"/>
              <a:t>r</a:t>
            </a:r>
            <a:r>
              <a:rPr lang="en-GB" dirty="0"/>
              <a:t> </a:t>
            </a:r>
            <a:r>
              <a:rPr lang="en-GB" dirty="0" err="1"/>
              <a:t>cos</a:t>
            </a:r>
            <a:r>
              <a:rPr lang="en-GB" dirty="0"/>
              <a:t> </a:t>
            </a:r>
            <a:r>
              <a:rPr lang="en-GB" dirty="0" err="1">
                <a:ea typeface="Liberation Sans" pitchFamily="16" charset="0"/>
                <a:cs typeface="Liberation Sans" pitchFamily="16" charset="0"/>
              </a:rPr>
              <a:t>Θ</a:t>
            </a:r>
            <a:r>
              <a:rPr lang="en-GB" dirty="0"/>
              <a:t> sin </a:t>
            </a:r>
            <a:r>
              <a:rPr lang="en-GB" dirty="0" err="1">
                <a:ea typeface="Liberation Sans" pitchFamily="16" charset="0"/>
                <a:cs typeface="Liberation Sans" pitchFamily="16" charset="0"/>
              </a:rPr>
              <a:t>Φ</a:t>
            </a:r>
            <a:r>
              <a:rPr lang="en-GB" dirty="0"/>
              <a:t>, </a:t>
            </a:r>
            <a:r>
              <a:rPr lang="en-GB" dirty="0" err="1"/>
              <a:t>r</a:t>
            </a:r>
            <a:r>
              <a:rPr lang="en-GB" dirty="0"/>
              <a:t> sin </a:t>
            </a:r>
            <a:r>
              <a:rPr lang="en-GB" dirty="0" err="1">
                <a:ea typeface="Liberation Sans" pitchFamily="16" charset="0"/>
                <a:cs typeface="Liberation Sans" pitchFamily="16" charset="0"/>
              </a:rPr>
              <a:t>Θ</a:t>
            </a:r>
            <a:r>
              <a:rPr lang="en-GB" dirty="0"/>
              <a:t> sin </a:t>
            </a:r>
            <a:r>
              <a:rPr lang="en-GB" dirty="0" err="1">
                <a:ea typeface="Liberation Sans" pitchFamily="16" charset="0"/>
                <a:cs typeface="Liberation Sans" pitchFamily="16" charset="0"/>
              </a:rPr>
              <a:t>Φ</a:t>
            </a:r>
            <a:r>
              <a:rPr lang="en-GB" dirty="0"/>
              <a:t>, </a:t>
            </a:r>
            <a:r>
              <a:rPr lang="en-GB" dirty="0" err="1"/>
              <a:t>r</a:t>
            </a:r>
            <a:r>
              <a:rPr lang="en-GB" dirty="0"/>
              <a:t> </a:t>
            </a:r>
            <a:r>
              <a:rPr lang="en-GB" dirty="0" err="1"/>
              <a:t>cos</a:t>
            </a:r>
            <a:r>
              <a:rPr lang="en-GB" dirty="0"/>
              <a:t> </a:t>
            </a:r>
            <a:r>
              <a:rPr lang="en-GB" dirty="0" err="1">
                <a:ea typeface="Liberation Sans" pitchFamily="16" charset="0"/>
                <a:cs typeface="Liberation Sans" pitchFamily="16" charset="0"/>
              </a:rPr>
              <a:t>Φ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Texture coordinates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881" y="2903345"/>
            <a:ext cx="3163680" cy="701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5600" y="3691108"/>
            <a:ext cx="4491360" cy="29983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C1906A-698C-1D48-94D0-355EDE731844}" type="slidenum">
              <a:rPr lang="en-GB"/>
              <a:pPr/>
              <a:t>14</a:t>
            </a:fld>
            <a:endParaRPr lang="en-GB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Spherical Mapping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200" y="1866436"/>
            <a:ext cx="7040160" cy="4699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9E777E-0C94-3B44-8FD9-E73252F11689}" type="slidenum">
              <a:rPr lang="en-GB"/>
              <a:pPr/>
              <a:t>15</a:t>
            </a:fld>
            <a:endParaRPr lang="en-GB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Mapping onto Parametric Patches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Use scaled surface </a:t>
            </a:r>
            <a:r>
              <a:rPr lang="en-GB" dirty="0" err="1"/>
              <a:t>u,v</a:t>
            </a:r>
            <a:r>
              <a:rPr lang="en-GB" dirty="0"/>
              <a:t> parameters for texture </a:t>
            </a:r>
            <a:r>
              <a:rPr lang="en-GB" dirty="0" err="1"/>
              <a:t>u,v</a:t>
            </a:r>
            <a:endParaRPr lang="en-GB" dirty="0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34080" y="3110727"/>
            <a:ext cx="8475840" cy="2792454"/>
            <a:chOff x="232" y="2160"/>
            <a:chExt cx="5886" cy="1939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2" y="2169"/>
              <a:ext cx="2882" cy="19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7" y="2160"/>
              <a:ext cx="2882" cy="19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49CECE4-B541-334E-8E2E-E8182A432F63}" type="slidenum">
              <a:rPr lang="en-GB"/>
              <a:pPr/>
              <a:t>16</a:t>
            </a:fld>
            <a:endParaRPr lang="en-GB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Mapping onto Parametric Patches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560" y="1866436"/>
            <a:ext cx="6914880" cy="4615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C2B1DD1-67C6-4141-A3E1-74EE78E4D50C}" type="slidenum">
              <a:rPr lang="en-GB"/>
              <a:pPr/>
              <a:t>17</a:t>
            </a:fld>
            <a:endParaRPr lang="en-GB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Mapping onto Polygons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Like parametric surfaces, but use explicit vertex texture coordinates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Screen-space Interpolation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Interpolate </a:t>
            </a:r>
            <a:r>
              <a:rPr lang="en-GB" dirty="0" err="1"/>
              <a:t>u,v</a:t>
            </a: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Nonlinearity and errors from lack of rotational invariance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Use small polygons to minimize </a:t>
            </a:r>
            <a:r>
              <a:rPr lang="en-GB" dirty="0" err="1"/>
              <a:t>artifacts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Correct solution: per-pixel projection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Interpolate (</a:t>
            </a:r>
            <a:r>
              <a:rPr lang="en-GB" dirty="0" err="1"/>
              <a:t>u/w</a:t>
            </a:r>
            <a:r>
              <a:rPr lang="en-GB" dirty="0"/>
              <a:t>, </a:t>
            </a:r>
            <a:r>
              <a:rPr lang="en-GB" dirty="0" err="1"/>
              <a:t>v/w</a:t>
            </a:r>
            <a:r>
              <a:rPr lang="en-GB" dirty="0"/>
              <a:t>, 1/w); divide to get pixel (</a:t>
            </a:r>
            <a:r>
              <a:rPr lang="en-GB" dirty="0" err="1"/>
              <a:t>u,v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A06ACE5-36E6-024F-A3CC-FA7CA26E9738}" type="slidenum">
              <a:rPr lang="en-GB"/>
              <a:pPr/>
              <a:t>18</a:t>
            </a:fld>
            <a:endParaRPr lang="en-GB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Mapping onto Polygons</a:t>
            </a:r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17440" y="2560589"/>
            <a:ext cx="8707680" cy="2861581"/>
            <a:chOff x="151" y="1778"/>
            <a:chExt cx="6047" cy="1987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1" y="1781"/>
              <a:ext cx="2979" cy="19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20" y="1778"/>
              <a:ext cx="2979" cy="1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150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447187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Mapping need not be linear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8690680-90C8-5846-81E7-F4C808D1C9FD}" type="slidenum">
              <a:rPr lang="en-GB"/>
              <a:pPr/>
              <a:t>19</a:t>
            </a:fld>
            <a:endParaRPr lang="en-GB"/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Texture Aliasing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Undersampling</a:t>
            </a:r>
            <a:r>
              <a:rPr lang="en-GB" dirty="0"/>
              <a:t> of texture map leads to texture aliasing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Oversampling can show limited texture resolution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99520" y="3503889"/>
            <a:ext cx="8543520" cy="2795333"/>
            <a:chOff x="208" y="2433"/>
            <a:chExt cx="5933" cy="1941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8" y="2433"/>
              <a:ext cx="2910" cy="1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2" y="2433"/>
              <a:ext cx="2910" cy="1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D7EC47F-C36B-EE44-ACA4-05AF7FA1BE4F}" type="slidenum">
              <a:rPr lang="en-GB"/>
              <a:pPr/>
              <a:t>2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What is Texturing?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4000" y="2409374"/>
            <a:ext cx="6694560" cy="3102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D21926-FAEA-444E-8A89-1910962F56E9}" type="slidenum">
              <a:rPr lang="en-GB"/>
              <a:pPr/>
              <a:t>20</a:t>
            </a:fld>
            <a:endParaRPr lang="en-GB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/>
              <a:t>Supersampling</a:t>
            </a:r>
            <a:endParaRPr lang="en-GB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Sample texture multiple times per pixel and reconstruct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320" y="2488582"/>
            <a:ext cx="6255360" cy="4174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EE6F1BE-C8F7-B740-ADFF-7B1C9128684A}" type="slidenum">
              <a:rPr lang="en-GB"/>
              <a:pPr/>
              <a:t>21</a:t>
            </a:fld>
            <a:endParaRPr lang="en-GB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Filtering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Basic method (</a:t>
            </a:r>
            <a:r>
              <a:rPr lang="en-GB" dirty="0" err="1"/>
              <a:t>Catmull</a:t>
            </a:r>
            <a:r>
              <a:rPr lang="en-GB" dirty="0"/>
              <a:t> 78)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Project pixel polygon onto texture map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Average </a:t>
            </a:r>
            <a:r>
              <a:rPr lang="en-GB" dirty="0" err="1"/>
              <a:t>color</a:t>
            </a:r>
            <a:r>
              <a:rPr lang="en-GB" dirty="0"/>
              <a:t> over projected area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282240" y="3248981"/>
            <a:ext cx="8578080" cy="2805415"/>
            <a:chOff x="196" y="2256"/>
            <a:chExt cx="5957" cy="1948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" y="2256"/>
              <a:ext cx="2921" cy="19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3" y="2256"/>
              <a:ext cx="2921" cy="19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B3BE203-C111-B449-8438-964940EA1F1E}" type="slidenum">
              <a:rPr lang="en-GB"/>
              <a:pPr/>
              <a:t>22</a:t>
            </a:fld>
            <a:endParaRPr lang="en-GB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Filtering Types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Direct Convolution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Average multiple samples from texture (usually selected in texture space)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Prefiltering</a:t>
            </a: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Construct multi-resolution copies of texture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Fourier filtering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Low pass filter texture in frequency space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8CAFE95-9890-C64C-BFBC-0C2C7EF41311}" type="slidenum">
              <a:rPr lang="en-GB"/>
              <a:pPr/>
              <a:t>23</a:t>
            </a:fld>
            <a:endParaRPr lang="en-GB"/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/>
              <a:t>Mipmappng</a:t>
            </a:r>
            <a:endParaRPr lang="en-GB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Precalculate</a:t>
            </a:r>
            <a:r>
              <a:rPr lang="en-GB" dirty="0"/>
              <a:t> filtered maps at a range of resolutions (Williams 83)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Higher memory requirements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760" y="3014237"/>
            <a:ext cx="5459040" cy="3643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B490B7F-AC94-E445-80BA-08EB85DC4F60}" type="slidenum">
              <a:rPr lang="en-GB"/>
              <a:pPr/>
              <a:t>24</a:t>
            </a:fld>
            <a:endParaRPr lang="en-GB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/>
              <a:t>Mipmapping</a:t>
            </a:r>
            <a:r>
              <a:rPr lang="en-GB" dirty="0"/>
              <a:t> Process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0" y="1601448"/>
            <a:ext cx="401472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/>
              <a:t>Compute pixel area in </a:t>
            </a:r>
            <a:r>
              <a:rPr lang="en-GB" dirty="0" err="1"/>
              <a:t>mipmap</a:t>
            </a:r>
            <a:endParaRPr lang="en-GB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1360" y="1601448"/>
            <a:ext cx="4014720" cy="4447187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/>
              <a:t>Average from two closest maps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293760" y="2749250"/>
            <a:ext cx="8555040" cy="2802534"/>
            <a:chOff x="204" y="1909"/>
            <a:chExt cx="5941" cy="1946"/>
          </a:xfrm>
        </p:grpSpPr>
        <p:pic>
          <p:nvPicPr>
            <p:cNvPr id="3891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1909"/>
              <a:ext cx="2918" cy="19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28" y="1909"/>
              <a:ext cx="2918" cy="19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446F8E0-67CD-FE4D-9DF8-76B5C1B1B2F0}" type="slidenum">
              <a:rPr lang="en-GB"/>
              <a:pPr/>
              <a:t>25</a:t>
            </a:fld>
            <a:endParaRPr lang="en-GB"/>
          </a:p>
        </p:txBody>
      </p:sp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Comparison of Techniques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Anti-aliasing: none, </a:t>
            </a:r>
            <a:r>
              <a:rPr lang="en-GB" dirty="0" err="1"/>
              <a:t>mipmapped</a:t>
            </a:r>
            <a:r>
              <a:rPr lang="en-GB" dirty="0"/>
              <a:t>, </a:t>
            </a:r>
            <a:r>
              <a:rPr lang="en-GB" dirty="0" err="1"/>
              <a:t>supersampled</a:t>
            </a:r>
            <a:r>
              <a:rPr lang="en-GB" dirty="0"/>
              <a:t>, </a:t>
            </a:r>
            <a:r>
              <a:rPr lang="en-GB" dirty="0" err="1"/>
              <a:t>supersampling</a:t>
            </a:r>
            <a:r>
              <a:rPr lang="en-GB" dirty="0"/>
              <a:t> and </a:t>
            </a:r>
            <a:r>
              <a:rPr lang="en-GB" dirty="0" err="1"/>
              <a:t>mipmapping</a:t>
            </a:r>
            <a:endParaRPr lang="en-GB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320" y="2488581"/>
            <a:ext cx="6325920" cy="4222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AEAB6BB-948B-FE48-A2A0-DB5A8D38ACE2}" type="slidenum">
              <a:rPr lang="en-GB"/>
              <a:pPr/>
              <a:t>3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Texture Mapping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Definition: mapping a function onto a surface; function can be: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1, 2, or 3D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sampled (image) or mathematical function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AB4DC21-6376-454F-B799-1EAA8AE00C40}" type="slidenum">
              <a:rPr lang="en-GB"/>
              <a:pPr/>
              <a:t>4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Mapped Parameters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Surface </a:t>
            </a:r>
            <a:r>
              <a:rPr lang="en-GB" dirty="0" err="1"/>
              <a:t>color</a:t>
            </a:r>
            <a:r>
              <a:rPr lang="en-GB" dirty="0"/>
              <a:t> (</a:t>
            </a:r>
            <a:r>
              <a:rPr lang="en-GB" dirty="0" err="1"/>
              <a:t>Catmull</a:t>
            </a:r>
            <a:r>
              <a:rPr lang="en-GB" dirty="0"/>
              <a:t> 74)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Specular reflection (</a:t>
            </a:r>
            <a:r>
              <a:rPr lang="en-GB" dirty="0" err="1"/>
              <a:t>Blinn</a:t>
            </a:r>
            <a:r>
              <a:rPr lang="en-GB" dirty="0"/>
              <a:t> and Newell 76)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Normal vector perturbation (</a:t>
            </a:r>
            <a:r>
              <a:rPr lang="en-GB" dirty="0" err="1"/>
              <a:t>Blinn</a:t>
            </a:r>
            <a:r>
              <a:rPr lang="en-GB" dirty="0"/>
              <a:t> 78)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Specularity</a:t>
            </a:r>
            <a:r>
              <a:rPr lang="en-GB" dirty="0"/>
              <a:t> (</a:t>
            </a:r>
            <a:r>
              <a:rPr lang="en-GB" dirty="0" err="1"/>
              <a:t>Blinn</a:t>
            </a:r>
            <a:r>
              <a:rPr lang="en-GB" dirty="0"/>
              <a:t> 78)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Transparency (Gardner 85)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Diffuse Reflection (Miller and Hoffman 84)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Shadows, displacements, etc (Cook 84)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Local </a:t>
            </a:r>
            <a:r>
              <a:rPr lang="en-GB" dirty="0" err="1"/>
              <a:t>coord</a:t>
            </a:r>
            <a:r>
              <a:rPr lang="en-GB" dirty="0"/>
              <a:t> system (</a:t>
            </a:r>
            <a:r>
              <a:rPr lang="en-GB" dirty="0" err="1"/>
              <a:t>Kajiya</a:t>
            </a:r>
            <a:r>
              <a:rPr lang="en-GB" dirty="0"/>
              <a:t> 85)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682597F-FDEB-A741-ACCB-92B0434C2F5C}" type="slidenum">
              <a:rPr lang="en-GB"/>
              <a:pPr/>
              <a:t>5</a:t>
            </a:fld>
            <a:endParaRPr lang="en-GB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Map Indices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Surface parameters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Ray direction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Reflection/environment mapping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Surface normal direction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Diffuse reflection mapping</a:t>
            </a:r>
            <a:endParaRPr lang="en-GB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Transparency</a:t>
            </a:r>
            <a:r>
              <a:rPr lang="en-GB" dirty="0"/>
              <a:t>/refraction mapping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4022AC8-19CC-C14D-B170-EF66F02DEE9F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Key Challenges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Mapping function determination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Resolution issues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Texture design/capture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61E609-22A4-C945-B934-32F7089FB009}" type="slidenum">
              <a:rPr lang="en-GB"/>
              <a:pPr/>
              <a:t>7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Mapping Functions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Standard projecting functions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planar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cylindrical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spherical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Mechanism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Two-stage mapping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Reverse projection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Arbitrary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E40146B-53E6-3C4B-82BC-A7924A67A8FF}" type="slidenum">
              <a:rPr lang="en-GB"/>
              <a:pPr/>
              <a:t>8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Two-stage Mapping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S-mapping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map to simple 3D shape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intermediate surfs: plane, cylinder, cube, sphere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O-mapping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map 3D texture onto surface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map entities: reflected view ray, surface normal,    line through </a:t>
            </a:r>
            <a:r>
              <a:rPr lang="en-GB" dirty="0" err="1"/>
              <a:t>centroid</a:t>
            </a:r>
            <a:r>
              <a:rPr lang="en-GB" dirty="0"/>
              <a:t>, intermediate surface normal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E44C90-6D72-A544-977A-878B8CB992D3}" type="slidenum">
              <a:rPr lang="en-GB"/>
              <a:pPr/>
              <a:t>9</a:t>
            </a:fld>
            <a:endParaRPr lang="en-GB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Planar Mapping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For </a:t>
            </a:r>
            <a:r>
              <a:rPr lang="en-GB" dirty="0" err="1"/>
              <a:t>xy</a:t>
            </a:r>
            <a:r>
              <a:rPr lang="en-GB" dirty="0"/>
              <a:t> aligned plane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Reverse projection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5201" y="3853845"/>
            <a:ext cx="4027680" cy="2680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160" y="2073818"/>
            <a:ext cx="5113440" cy="1013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iberation Sans"/>
        <a:ea typeface="DejaVu Sans"/>
        <a:cs typeface="DejaVu Sans"/>
      </a:majorFont>
      <a:minorFont>
        <a:latin typeface="Liberation San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08" charset="2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Liberation San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08" charset="2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Liberation Sans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iberation Sans"/>
        <a:ea typeface="DejaVu Sans"/>
        <a:cs typeface="DejaVu Sans"/>
      </a:majorFont>
      <a:minorFont>
        <a:latin typeface="Liberation San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08" charset="2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Liberation San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08" charset="2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Liberation Sans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520</Words>
  <Application>Microsoft Macintosh PowerPoint</Application>
  <PresentationFormat>On-screen Show (4:3)</PresentationFormat>
  <Paragraphs>147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Office Theme</vt:lpstr>
      <vt:lpstr>Texturing</vt:lpstr>
      <vt:lpstr>What is Texturing?</vt:lpstr>
      <vt:lpstr>Texture Mapping</vt:lpstr>
      <vt:lpstr>Mapped Parameters</vt:lpstr>
      <vt:lpstr>Map Indices</vt:lpstr>
      <vt:lpstr>Key Challenges</vt:lpstr>
      <vt:lpstr>Mapping Functions</vt:lpstr>
      <vt:lpstr>Two-stage Mapping</vt:lpstr>
      <vt:lpstr>Planar Mapping</vt:lpstr>
      <vt:lpstr>Planer Mapping</vt:lpstr>
      <vt:lpstr>Cylindrical Mapping</vt:lpstr>
      <vt:lpstr>Cylindrical Mapping</vt:lpstr>
      <vt:lpstr>Spherical Mapping</vt:lpstr>
      <vt:lpstr>Spherical Mapping</vt:lpstr>
      <vt:lpstr>Mapping onto Parametric Patches</vt:lpstr>
      <vt:lpstr>Mapping onto Parametric Patches</vt:lpstr>
      <vt:lpstr>Mapping onto Polygons</vt:lpstr>
      <vt:lpstr>Mapping onto Polygons</vt:lpstr>
      <vt:lpstr>Texture Aliasing</vt:lpstr>
      <vt:lpstr>Supersampling</vt:lpstr>
      <vt:lpstr>Filtering</vt:lpstr>
      <vt:lpstr>Filtering Types</vt:lpstr>
      <vt:lpstr>Mipmappng</vt:lpstr>
      <vt:lpstr>Mipmapping Process</vt:lpstr>
      <vt:lpstr>Comparison of Techniques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Texturing</dc:title>
  <dc:creator>Dan</dc:creator>
  <cp:lastModifiedBy>Marc Olano</cp:lastModifiedBy>
  <cp:revision>4</cp:revision>
  <dcterms:created xsi:type="dcterms:W3CDTF">2008-05-11T20:22:29Z</dcterms:created>
  <dcterms:modified xsi:type="dcterms:W3CDTF">2011-11-17T19:01:10Z</dcterms:modified>
</cp:coreProperties>
</file>