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3"/>
  </p:notesMasterIdLst>
  <p:sldIdLst>
    <p:sldId id="256" r:id="rId3"/>
    <p:sldId id="264" r:id="rId4"/>
    <p:sldId id="265" r:id="rId5"/>
    <p:sldId id="266" r:id="rId6"/>
    <p:sldId id="267" r:id="rId7"/>
    <p:sldId id="270" r:id="rId8"/>
    <p:sldId id="272" r:id="rId9"/>
    <p:sldId id="273" r:id="rId10"/>
    <p:sldId id="274" r:id="rId11"/>
    <p:sldId id="279" r:id="rId12"/>
    <p:sldId id="298" r:id="rId13"/>
    <p:sldId id="276" r:id="rId14"/>
    <p:sldId id="277" r:id="rId15"/>
    <p:sldId id="278" r:id="rId16"/>
    <p:sldId id="280" r:id="rId17"/>
    <p:sldId id="281" r:id="rId18"/>
    <p:sldId id="283" r:id="rId19"/>
    <p:sldId id="284" r:id="rId20"/>
    <p:sldId id="282" r:id="rId21"/>
    <p:sldId id="286" r:id="rId22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1pPr>
    <a:lvl2pPr marL="431800" indent="-215900" algn="l" defTabSz="45720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2pPr>
    <a:lvl3pPr marL="647700" indent="-215900" algn="l" defTabSz="45720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3pPr>
    <a:lvl4pPr marL="863600" indent="-215900" algn="l" defTabSz="45720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4pPr>
    <a:lvl5pPr marL="1079500" indent="-215900" algn="l" defTabSz="457200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0"/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Liberation Sans" charset="0"/>
        <a:ea typeface="ＭＳ Ｐゴシック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06" autoAdjust="0"/>
    <p:restoredTop sz="90929"/>
  </p:normalViewPr>
  <p:slideViewPr>
    <p:cSldViewPr>
      <p:cViewPr varScale="1">
        <p:scale>
          <a:sx n="87" d="100"/>
          <a:sy n="87" d="100"/>
        </p:scale>
        <p:origin x="-144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fld id="{55AA6C62-FD0A-8D4B-87B1-15467818E1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99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6A68F3-C3DA-6343-9295-D7A296A8554B}" type="slidenum">
              <a:rPr lang="en-GB"/>
              <a:pPr/>
              <a:t>1</a:t>
            </a:fld>
            <a:endParaRPr lang="en-GB"/>
          </a:p>
        </p:txBody>
      </p:sp>
      <p:sp>
        <p:nvSpPr>
          <p:cNvPr id="6758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9C789-3086-A14F-AA6C-ABA8BF006C3E}" type="slidenum">
              <a:rPr lang="en-US"/>
              <a:pPr/>
              <a:t>10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DC915-2F2E-0A44-B33B-0974494E3510}" type="slidenum">
              <a:rPr lang="en-US"/>
              <a:pPr/>
              <a:t>12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53B54-F500-9448-93EE-0CD49C0F42FA}" type="slidenum">
              <a:rPr lang="en-US"/>
              <a:pPr/>
              <a:t>13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4B8C0-D510-7044-A732-80ACC58872A2}" type="slidenum">
              <a:rPr lang="en-US"/>
              <a:pPr/>
              <a:t>14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F2AFE-5434-114C-B9C8-F9181E62C31F}" type="slidenum">
              <a:rPr lang="en-US"/>
              <a:pPr/>
              <a:t>15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18605-FC5E-1B4A-8C81-2D0608E743FA}" type="slidenum">
              <a:rPr lang="en-US"/>
              <a:pPr/>
              <a:t>16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94893-EF6D-E14F-A32D-BD1D133A8826}" type="slidenum">
              <a:rPr lang="en-US"/>
              <a:pPr/>
              <a:t>17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9B97B-1627-9144-B629-CDD022E7904D}" type="slidenum">
              <a:rPr lang="en-US"/>
              <a:pPr/>
              <a:t>18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73F87-FBE5-1C4C-9563-65A2DB0853BE}" type="slidenum">
              <a:rPr lang="en-US"/>
              <a:pPr/>
              <a:t>19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6B4BB-8418-3742-A089-4492DF7ED913}" type="slidenum">
              <a:rPr lang="en-US"/>
              <a:pPr/>
              <a:t>20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6320" y="4777740"/>
            <a:ext cx="5699760" cy="45262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529BF-74F4-5246-A5F0-B60EC70F6672}" type="slidenum">
              <a:rPr lang="en-US"/>
              <a:pPr/>
              <a:t>2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676A6-6EAF-0447-A905-16ADF418C03B}" type="slidenum">
              <a:rPr lang="en-US"/>
              <a:pPr/>
              <a:t>3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DC248-3E37-E44F-8194-DFC3C74ACD81}" type="slidenum">
              <a:rPr lang="en-US"/>
              <a:pPr/>
              <a:t>4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F1FB9-CB94-5F4B-946E-757323EC9845}" type="slidenum">
              <a:rPr lang="en-US"/>
              <a:pPr/>
              <a:t>5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9C839-3806-3D4F-BE08-65DBA0BC00CF}" type="slidenum">
              <a:rPr lang="en-US"/>
              <a:pPr/>
              <a:t>6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36D0B-4B41-4D40-8082-7076302BB5F2}" type="slidenum">
              <a:rPr lang="en-US"/>
              <a:pPr/>
              <a:t>7</a:t>
            </a:fld>
            <a:endParaRPr lang="en-US"/>
          </a:p>
        </p:txBody>
      </p:sp>
      <p:sp>
        <p:nvSpPr>
          <p:cNvPr id="544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4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3B09C-B446-B14F-BFB5-5F4F61976200}" type="slidenum">
              <a:rPr lang="en-US"/>
              <a:pPr/>
              <a:t>8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2E022-AA89-2944-AE22-2B362D35D594}" type="slidenum">
              <a:rPr lang="en-US"/>
              <a:pPr/>
              <a:t>9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97535E-4500-4546-9561-DC0853AE5C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65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9E1CFE-9C91-314B-931E-5C0E3DCAE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1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301625"/>
            <a:ext cx="2398713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1625"/>
            <a:ext cx="7048500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061EEA-2A4D-694B-805B-BA54434660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9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625"/>
            <a:ext cx="9599613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3238" y="1765300"/>
            <a:ext cx="4457700" cy="4991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5300"/>
            <a:ext cx="4459287" cy="499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3586163" y="7215188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134938" y="6962775"/>
            <a:ext cx="8707437" cy="4714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9144000" y="6962775"/>
            <a:ext cx="804863" cy="471488"/>
          </a:xfrm>
        </p:spPr>
        <p:txBody>
          <a:bodyPr/>
          <a:lstStyle>
            <a:lvl1pPr>
              <a:defRPr/>
            </a:lvl1pPr>
          </a:lstStyle>
          <a:p>
            <a:fld id="{CBCA4328-5134-9241-9451-55A9172F225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72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625"/>
            <a:ext cx="9599613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3238" y="1765300"/>
            <a:ext cx="9069387" cy="49911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586163" y="7215188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134938" y="6962775"/>
            <a:ext cx="8707437" cy="4714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9144000" y="6962775"/>
            <a:ext cx="804863" cy="471488"/>
          </a:xfrm>
        </p:spPr>
        <p:txBody>
          <a:bodyPr/>
          <a:lstStyle>
            <a:lvl1pPr>
              <a:defRPr/>
            </a:lvl1pPr>
          </a:lstStyle>
          <a:p>
            <a:fld id="{1E6859A1-482F-AF4A-8275-34C2800545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7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FA02D0-0C72-1E4D-AD42-0EB5F9A57E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664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572176-F279-454F-988E-CB11DC4CE5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77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BECDEF-DB03-1D4C-8B6B-5D8DC78564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768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4572000"/>
            <a:ext cx="4459287" cy="159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4572000"/>
            <a:ext cx="4459288" cy="159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DA7F3F-B8B2-734C-87F8-4846A7B887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587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DEBD42-61E7-E242-9091-7B40CA4949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4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57C4FC-31E5-5B45-AC15-B17A1D0CAF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50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3133C93-FEA5-C949-8F91-65BC3E8ABD9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93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EFC8A1-30F2-5847-8767-7225C08A79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125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D0F464-A3D6-9748-8E02-83F7B4AD80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586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BF56FF-B7DE-C542-A741-DF797225AF4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731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FC35F2-C50E-B84F-AF67-81C4520CEC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95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3149600"/>
            <a:ext cx="2398713" cy="3021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149600"/>
            <a:ext cx="7048500" cy="3021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00F433-E6ED-2C45-838D-EA140BC590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6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F4116B-DBDE-AF45-9E7A-A54A72B9BF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9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5300"/>
            <a:ext cx="445770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5300"/>
            <a:ext cx="4459287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A09B64-1572-B94E-A0BA-D43E4C8A787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8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1586C9-3D15-8B48-A658-BE732F56C6B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6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B4BBCE-D7CE-6C46-B9A0-E11833B298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56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73F3ED-5CEB-554C-9678-4895758C83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9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5FEE72-1D88-2043-8A76-7B191A6B34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84CCFB-B05C-E848-8D76-CF03CBBFC7D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01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100806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1625"/>
            <a:ext cx="959961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5300"/>
            <a:ext cx="9069387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586163" y="7215188"/>
            <a:ext cx="23463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34938" y="6962775"/>
            <a:ext cx="870743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800">
                <a:solidFill>
                  <a:srgbClr val="999999"/>
                </a:solidFill>
              </a:defRPr>
            </a:lvl1pPr>
          </a:lstStyle>
          <a:p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9144000" y="6962775"/>
            <a:ext cx="80486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</a:tabLst>
              <a:defRPr sz="1200">
                <a:solidFill>
                  <a:srgbClr val="999999"/>
                </a:solidFill>
              </a:defRPr>
            </a:lvl1pPr>
          </a:lstStyle>
          <a:p>
            <a:fld id="{332C9518-03F2-4B4F-9C99-BF595CE08B7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</p:sldLayoutIdLst>
  <p:txStyles>
    <p:titleStyle>
      <a:lvl1pPr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marL="4318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charset="0"/>
          <a:ea typeface="ＭＳ Ｐゴシック" charset="0"/>
          <a:cs typeface="DejaVu Sans" charset="0"/>
        </a:defRPr>
      </a:lvl2pPr>
      <a:lvl3pPr marL="6477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charset="0"/>
          <a:ea typeface="ＭＳ Ｐゴシック" charset="0"/>
          <a:cs typeface="DejaVu Sans" charset="0"/>
        </a:defRPr>
      </a:lvl3pPr>
      <a:lvl4pPr marL="8636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charset="0"/>
          <a:ea typeface="ＭＳ Ｐゴシック" charset="0"/>
          <a:cs typeface="DejaVu Sans" charset="0"/>
        </a:defRPr>
      </a:lvl4pPr>
      <a:lvl5pPr marL="10795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charset="0"/>
          <a:ea typeface="ＭＳ Ｐゴシック" charset="0"/>
          <a:cs typeface="DejaVu Sans" charset="0"/>
        </a:defRPr>
      </a:lvl5pPr>
      <a:lvl6pPr marL="15367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charset="0"/>
          <a:ea typeface="ＭＳ Ｐゴシック" charset="0"/>
          <a:cs typeface="DejaVu Sans" charset="0"/>
        </a:defRPr>
      </a:lvl6pPr>
      <a:lvl7pPr marL="19939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charset="0"/>
          <a:ea typeface="ＭＳ Ｐゴシック" charset="0"/>
          <a:cs typeface="DejaVu Sans" charset="0"/>
        </a:defRPr>
      </a:lvl7pPr>
      <a:lvl8pPr marL="24511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charset="0"/>
          <a:ea typeface="ＭＳ Ｐゴシック" charset="0"/>
          <a:cs typeface="DejaVu Sans" charset="0"/>
        </a:defRPr>
      </a:lvl8pPr>
      <a:lvl9pPr marL="29083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Liberation Sans" charset="0"/>
          <a:ea typeface="ＭＳ Ｐゴシック" charset="0"/>
          <a:cs typeface="DejaVu Sans" charset="0"/>
        </a:defRPr>
      </a:lvl9pPr>
    </p:titleStyle>
    <p:bodyStyle>
      <a:lvl1pPr marL="431800" indent="-323850" algn="l" defTabSz="457200" rtl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75000"/>
        <a:buFont typeface="Symbol" charset="0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fontAlgn="base" hangingPunct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45000"/>
        <a:buFont typeface="Wingdings" charset="0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fontAlgn="base" hangingPunct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75000"/>
        <a:buFont typeface="Symbol" charset="0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fontAlgn="base" hangingPunct="0">
        <a:lnSpc>
          <a:spcPct val="100000"/>
        </a:lnSpc>
        <a:spcBef>
          <a:spcPct val="0"/>
        </a:spcBef>
        <a:spcAft>
          <a:spcPts val="0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149600"/>
            <a:ext cx="959961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572000"/>
            <a:ext cx="9070975" cy="1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Liberation Serif" charset="0"/>
              </a:defRPr>
            </a:lvl1pPr>
          </a:lstStyle>
          <a:p>
            <a:fld id="{15544B74-917A-D84B-955D-E8F6FE6E0E4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25"/>
            <a:ext cx="100806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046663"/>
            <a:ext cx="1008062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8475"/>
            <a:ext cx="10077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Liberation Sans" charset="0"/>
          <a:ea typeface="ＭＳ Ｐゴシック" charset="0"/>
          <a:cs typeface="DejaVu Sans" charset="0"/>
        </a:defRPr>
      </a:lvl2pPr>
      <a:lvl3pPr marL="6477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Liberation Sans" charset="0"/>
          <a:ea typeface="ＭＳ Ｐゴシック" charset="0"/>
          <a:cs typeface="DejaVu Sans" charset="0"/>
        </a:defRPr>
      </a:lvl3pPr>
      <a:lvl4pPr marL="8636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Liberation Sans" charset="0"/>
          <a:ea typeface="ＭＳ Ｐゴシック" charset="0"/>
          <a:cs typeface="DejaVu Sans" charset="0"/>
        </a:defRPr>
      </a:lvl4pPr>
      <a:lvl5pPr marL="10795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Liberation Sans" charset="0"/>
          <a:ea typeface="ＭＳ Ｐゴシック" charset="0"/>
          <a:cs typeface="DejaVu Sans" charset="0"/>
        </a:defRPr>
      </a:lvl5pPr>
      <a:lvl6pPr marL="15367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Liberation Sans" charset="0"/>
          <a:ea typeface="ＭＳ Ｐゴシック" charset="0"/>
          <a:cs typeface="DejaVu Sans" charset="0"/>
        </a:defRPr>
      </a:lvl6pPr>
      <a:lvl7pPr marL="19939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Liberation Sans" charset="0"/>
          <a:ea typeface="ＭＳ Ｐゴシック" charset="0"/>
          <a:cs typeface="DejaVu Sans" charset="0"/>
        </a:defRPr>
      </a:lvl7pPr>
      <a:lvl8pPr marL="24511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Liberation Sans" charset="0"/>
          <a:ea typeface="ＭＳ Ｐゴシック" charset="0"/>
          <a:cs typeface="DejaVu Sans" charset="0"/>
        </a:defRPr>
      </a:lvl8pPr>
      <a:lvl9pPr marL="2908300" indent="-215900" algn="ctr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0"/>
        <a:defRPr sz="4400">
          <a:solidFill>
            <a:srgbClr val="000000"/>
          </a:solidFill>
          <a:latin typeface="Liberation Sans" charset="0"/>
          <a:ea typeface="ＭＳ Ｐゴシック" charset="0"/>
          <a:cs typeface="DejaVu Sans" charset="0"/>
        </a:defRPr>
      </a:lvl9pPr>
    </p:titleStyle>
    <p:bodyStyle>
      <a:lvl1pPr marL="431800" indent="-323850" algn="l" defTabSz="457200" rtl="0" fontAlgn="base" hangingPunct="0">
        <a:lnSpc>
          <a:spcPct val="8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charset="0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fontAlgn="base" hangingPunct="0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charset="0"/>
        <a:buChar char="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fontAlgn="base" hangingPunct="0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charset="0"/>
        <a:buChar char="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fontAlgn="base" hangingPunct="0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charset="0"/>
        <a:buChar char="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0"/>
        <a:buChar char="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149600"/>
            <a:ext cx="9601200" cy="1263650"/>
          </a:xfrm>
          <a:ln/>
        </p:spPr>
        <p:txBody>
          <a:bodyPr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 smtClean="0"/>
              <a:t>Basic Ray Tracing</a:t>
            </a:r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54272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Intersection of ray with </a:t>
            </a:r>
            <a:r>
              <a:rPr lang="en-US" sz="2600" dirty="0" err="1"/>
              <a:t>barycentric</a:t>
            </a:r>
            <a:r>
              <a:rPr lang="en-US" sz="2600" dirty="0"/>
              <a:t> </a:t>
            </a:r>
            <a:r>
              <a:rPr lang="en-US" sz="2600" dirty="0" smtClean="0"/>
              <a:t>triangle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In </a:t>
            </a:r>
            <a:r>
              <a:rPr lang="en-US" sz="2200" dirty="0"/>
              <a:t>triangle if </a:t>
            </a:r>
            <a:r>
              <a:rPr lang="en-US" sz="2200" dirty="0">
                <a:sym typeface="Symbol" charset="0"/>
              </a:rPr>
              <a:t> &gt; 0,  &gt; 0, +  &lt; 1</a:t>
            </a:r>
          </a:p>
          <a:p>
            <a:pPr lvl="1">
              <a:lnSpc>
                <a:spcPct val="90000"/>
              </a:lnSpc>
            </a:pPr>
            <a:endParaRPr lang="en-US" sz="2200" dirty="0">
              <a:sym typeface="Symbo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err="1">
                <a:latin typeface="Courier" charset="0"/>
              </a:rPr>
              <a:t>boolean</a:t>
            </a:r>
            <a:r>
              <a:rPr lang="en-US" sz="2000" dirty="0">
                <a:latin typeface="Courier" charset="0"/>
              </a:rPr>
              <a:t> </a:t>
            </a:r>
            <a:r>
              <a:rPr lang="en-US" sz="2000" dirty="0" err="1">
                <a:latin typeface="Courier" charset="0"/>
              </a:rPr>
              <a:t>raytri</a:t>
            </a:r>
            <a:r>
              <a:rPr lang="en-US" sz="2000" dirty="0">
                <a:latin typeface="Courier" charset="0"/>
              </a:rPr>
              <a:t> (ray r, vector </a:t>
            </a:r>
            <a:r>
              <a:rPr lang="en-US" sz="2000" dirty="0" smtClean="0">
                <a:latin typeface="Courier" charset="0"/>
              </a:rPr>
              <a:t>p0, </a:t>
            </a:r>
            <a:r>
              <a:rPr lang="en-US" sz="2000" dirty="0">
                <a:latin typeface="Courier" charset="0"/>
              </a:rPr>
              <a:t>vector </a:t>
            </a:r>
            <a:r>
              <a:rPr lang="en-US" sz="2000" dirty="0" smtClean="0">
                <a:latin typeface="Courier" charset="0"/>
              </a:rPr>
              <a:t>p1, </a:t>
            </a:r>
            <a:r>
              <a:rPr lang="en-US" sz="2000" dirty="0">
                <a:latin typeface="Courier" charset="0"/>
              </a:rPr>
              <a:t>vector </a:t>
            </a:r>
            <a:r>
              <a:rPr lang="en-US" sz="2000" dirty="0" smtClean="0">
                <a:latin typeface="Courier" charset="0"/>
              </a:rPr>
              <a:t>p2, </a:t>
            </a:r>
            <a:r>
              <a:rPr lang="en-US" sz="2000" dirty="0">
                <a:latin typeface="Courier" charset="0"/>
              </a:rPr>
              <a:t>interval [t</a:t>
            </a:r>
            <a:r>
              <a:rPr lang="en-US" sz="2000" baseline="-25000" dirty="0">
                <a:latin typeface="Courier" charset="0"/>
              </a:rPr>
              <a:t>0</a:t>
            </a:r>
            <a:r>
              <a:rPr lang="en-US" sz="2000" dirty="0">
                <a:latin typeface="Courier" charset="0"/>
              </a:rPr>
              <a:t>,t</a:t>
            </a:r>
            <a:r>
              <a:rPr lang="en-US" sz="2000" baseline="-25000" dirty="0">
                <a:latin typeface="Courier" charset="0"/>
              </a:rPr>
              <a:t>1</a:t>
            </a:r>
            <a:r>
              <a:rPr lang="en-US" sz="2000" dirty="0">
                <a:latin typeface="Courier" charset="0"/>
              </a:rPr>
              <a:t>] ) {</a:t>
            </a:r>
            <a:r>
              <a:rPr lang="en-US" sz="2000" dirty="0">
                <a:solidFill>
                  <a:schemeClr val="tx2"/>
                </a:solidFill>
                <a:latin typeface="Courier" charset="0"/>
              </a:rPr>
              <a:t>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compute 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if (( t &lt; t</a:t>
            </a:r>
            <a:r>
              <a:rPr lang="en-US" sz="2000" baseline="-25000" dirty="0">
                <a:latin typeface="Courier" charset="0"/>
              </a:rPr>
              <a:t>0</a:t>
            </a:r>
            <a:r>
              <a:rPr lang="en-US" sz="2000" dirty="0">
                <a:latin typeface="Courier" charset="0"/>
              </a:rPr>
              <a:t> ) or (t &gt; t</a:t>
            </a:r>
            <a:r>
              <a:rPr lang="en-US" sz="2000" baseline="-25000" dirty="0">
                <a:latin typeface="Courier" charset="0"/>
              </a:rPr>
              <a:t>1</a:t>
            </a:r>
            <a:r>
              <a:rPr lang="en-US" sz="2000" dirty="0">
                <a:latin typeface="Courier" charset="0"/>
              </a:rPr>
              <a:t>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  return ( false 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compute </a:t>
            </a:r>
            <a:r>
              <a:rPr lang="en-US" sz="2000" dirty="0">
                <a:latin typeface="Courier" charset="0"/>
                <a:sym typeface="Symbol" charset="0"/>
              </a:rPr>
              <a:t>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if ((</a:t>
            </a:r>
            <a:r>
              <a:rPr lang="en-US" sz="2000" dirty="0">
                <a:latin typeface="Courier" charset="0"/>
                <a:sym typeface="Symbol" charset="0"/>
              </a:rPr>
              <a:t></a:t>
            </a:r>
            <a:r>
              <a:rPr lang="en-US" sz="2000" dirty="0">
                <a:latin typeface="Courier" charset="0"/>
              </a:rPr>
              <a:t> &lt; 0 ) or (</a:t>
            </a:r>
            <a:r>
              <a:rPr lang="en-US" sz="2000" dirty="0">
                <a:latin typeface="Courier" charset="0"/>
                <a:sym typeface="Symbol" charset="0"/>
              </a:rPr>
              <a:t></a:t>
            </a:r>
            <a:r>
              <a:rPr lang="en-US" sz="2000" dirty="0">
                <a:latin typeface="Courier" charset="0"/>
              </a:rPr>
              <a:t> &gt; 1))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  return ( false 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compute </a:t>
            </a:r>
            <a:r>
              <a:rPr lang="en-US" sz="2000" dirty="0">
                <a:latin typeface="Courier" charset="0"/>
                <a:sym typeface="Symbol" charset="0"/>
              </a:rPr>
              <a:t>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if ((</a:t>
            </a:r>
            <a:r>
              <a:rPr lang="en-US" sz="2000" dirty="0">
                <a:latin typeface="Courier" charset="0"/>
                <a:sym typeface="Symbol" charset="0"/>
              </a:rPr>
              <a:t></a:t>
            </a:r>
            <a:r>
              <a:rPr lang="en-US" sz="2000" dirty="0">
                <a:latin typeface="Courier" charset="0"/>
              </a:rPr>
              <a:t> &lt; 0 ) or (</a:t>
            </a:r>
            <a:r>
              <a:rPr lang="en-US" sz="2000" dirty="0">
                <a:latin typeface="Courier" charset="0"/>
                <a:sym typeface="Symbol" charset="0"/>
              </a:rPr>
              <a:t></a:t>
            </a:r>
            <a:r>
              <a:rPr lang="en-US" sz="2000" dirty="0">
                <a:latin typeface="Courier" charset="0"/>
              </a:rPr>
              <a:t> &gt; 1))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        return ( false )</a:t>
            </a:r>
            <a:r>
              <a:rPr lang="en-US" sz="2200" dirty="0">
                <a:latin typeface="Courier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>
                <a:latin typeface="Courier" charset="0"/>
              </a:rPr>
              <a:t>   return true</a:t>
            </a:r>
            <a:endParaRPr lang="en-US" sz="2000" dirty="0">
              <a:latin typeface="Courier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Courier" charset="0"/>
              </a:rPr>
              <a:t>}</a:t>
            </a:r>
          </a:p>
          <a:p>
            <a:pPr lvl="1">
              <a:lnSpc>
                <a:spcPct val="90000"/>
              </a:lnSpc>
            </a:pPr>
            <a:endParaRPr lang="en-US" sz="2200" dirty="0">
              <a:sym typeface="Symbol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2103437"/>
            <a:ext cx="455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4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Ray-Polygon 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ray and plane containing polygon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What is ray/plane intersection?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Is intersection point inside polygon</a:t>
            </a:r>
          </a:p>
          <a:p>
            <a:pPr lvl="1"/>
            <a:r>
              <a:rPr lang="en-US" dirty="0" smtClean="0"/>
              <a:t>Is point inside all edges? (convex polygons only)</a:t>
            </a:r>
          </a:p>
          <a:p>
            <a:pPr lvl="1"/>
            <a:r>
              <a:rPr lang="en-US" dirty="0" smtClean="0"/>
              <a:t>Count edge crossings from point to infinity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2" y="3627437"/>
            <a:ext cx="4076700" cy="419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16" y="4135437"/>
            <a:ext cx="2057400" cy="711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2713037"/>
            <a:ext cx="2921000" cy="355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2259207"/>
            <a:ext cx="1714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2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in Polygon?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P in polygon?</a:t>
            </a:r>
          </a:p>
          <a:p>
            <a:r>
              <a:rPr lang="en-US" dirty="0"/>
              <a:t>Cast ray from P to infinity</a:t>
            </a:r>
          </a:p>
          <a:p>
            <a:pPr lvl="1"/>
            <a:r>
              <a:rPr lang="en-US" dirty="0" smtClean="0"/>
              <a:t>1 crossing = </a:t>
            </a:r>
            <a:r>
              <a:rPr lang="en-US" dirty="0"/>
              <a:t>inside</a:t>
            </a:r>
          </a:p>
          <a:p>
            <a:pPr lvl="1"/>
            <a:r>
              <a:rPr lang="en-US" dirty="0"/>
              <a:t>0</a:t>
            </a:r>
            <a:r>
              <a:rPr lang="en-US" dirty="0" smtClean="0"/>
              <a:t>, 2 crossings = </a:t>
            </a:r>
            <a:r>
              <a:rPr lang="en-US" dirty="0"/>
              <a:t>outside</a:t>
            </a:r>
          </a:p>
        </p:txBody>
      </p:sp>
      <p:pic>
        <p:nvPicPr>
          <p:cNvPr id="3" name="Content Placeholder 2" descr="tri-ray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02" r="-261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98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/>
      <p:bldP spid="3747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in Polygon?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P in concave polygon?</a:t>
            </a:r>
          </a:p>
          <a:p>
            <a:r>
              <a:rPr lang="en-US" dirty="0"/>
              <a:t>Cast ray from P to infinity</a:t>
            </a:r>
          </a:p>
          <a:p>
            <a:pPr lvl="1"/>
            <a:r>
              <a:rPr lang="en-US" dirty="0"/>
              <a:t>Odd crossings </a:t>
            </a:r>
            <a:r>
              <a:rPr lang="en-US" dirty="0" smtClean="0"/>
              <a:t>= inside</a:t>
            </a:r>
            <a:endParaRPr lang="en-US" dirty="0"/>
          </a:p>
          <a:p>
            <a:pPr lvl="1"/>
            <a:r>
              <a:rPr lang="en-US" dirty="0"/>
              <a:t>Even crossings </a:t>
            </a:r>
            <a:r>
              <a:rPr lang="en-US" dirty="0" smtClean="0"/>
              <a:t>= outside</a:t>
            </a:r>
            <a:endParaRPr lang="en-US" dirty="0"/>
          </a:p>
        </p:txBody>
      </p:sp>
      <p:pic>
        <p:nvPicPr>
          <p:cNvPr id="3" name="Content Placeholder 2" descr="poly-ray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02" r="-261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073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/>
      <p:bldP spid="536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happens?</a:t>
            </a:r>
          </a:p>
        </p:txBody>
      </p:sp>
      <p:pic>
        <p:nvPicPr>
          <p:cNvPr id="2" name="Content Placeholder 1" descr="star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78" r="-33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439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 Characteristics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Good</a:t>
            </a:r>
          </a:p>
          <a:p>
            <a:pPr lvl="1"/>
            <a:r>
              <a:rPr lang="en-US"/>
              <a:t>Simple to implement</a:t>
            </a:r>
          </a:p>
          <a:p>
            <a:pPr lvl="1"/>
            <a:r>
              <a:rPr lang="en-US"/>
              <a:t>Minimal memory required</a:t>
            </a:r>
          </a:p>
          <a:p>
            <a:pPr lvl="1"/>
            <a:r>
              <a:rPr lang="en-US"/>
              <a:t>Easy to extend</a:t>
            </a:r>
          </a:p>
          <a:p>
            <a:r>
              <a:rPr lang="en-US"/>
              <a:t>Bad</a:t>
            </a:r>
          </a:p>
          <a:p>
            <a:pPr lvl="1"/>
            <a:r>
              <a:rPr lang="en-US"/>
              <a:t>Aliasing</a:t>
            </a:r>
          </a:p>
          <a:p>
            <a:pPr lvl="1"/>
            <a:r>
              <a:rPr lang="en-US"/>
              <a:t>Computationally intensive</a:t>
            </a:r>
          </a:p>
          <a:p>
            <a:pPr lvl="2"/>
            <a:r>
              <a:rPr lang="en-US"/>
              <a:t>Intersections expensive (75-90% of rendering time)</a:t>
            </a:r>
          </a:p>
          <a:p>
            <a:pPr lvl="2"/>
            <a:r>
              <a:rPr lang="en-US"/>
              <a:t>Lots of rays</a:t>
            </a:r>
          </a:p>
        </p:txBody>
      </p:sp>
    </p:spTree>
    <p:extLst>
      <p:ext uri="{BB962C8B-B14F-4D97-AF65-F5344CB8AC3E}">
        <p14:creationId xmlns:p14="http://schemas.microsoft.com/office/powerpoint/2010/main" val="117939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Concepts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Terms</a:t>
            </a:r>
          </a:p>
          <a:p>
            <a:pPr lvl="1"/>
            <a:r>
              <a:rPr lang="en-US"/>
              <a:t>Illumination: calculating light intensity at a point (object space; equation) based loosely on physical laws</a:t>
            </a:r>
          </a:p>
          <a:p>
            <a:pPr lvl="1"/>
            <a:r>
              <a:rPr lang="en-US"/>
              <a:t>Shading: algorithm for calculating intensities at pixels (image space; algorithm) </a:t>
            </a:r>
          </a:p>
          <a:p>
            <a:r>
              <a:rPr lang="en-US"/>
              <a:t>Objects</a:t>
            </a:r>
          </a:p>
          <a:p>
            <a:pPr lvl="1"/>
            <a:r>
              <a:rPr lang="en-US"/>
              <a:t>Light sources: light-emitting</a:t>
            </a:r>
          </a:p>
          <a:p>
            <a:pPr lvl="1"/>
            <a:r>
              <a:rPr lang="en-US"/>
              <a:t>Other objects: light-reflecting</a:t>
            </a:r>
          </a:p>
          <a:p>
            <a:r>
              <a:rPr lang="en-US"/>
              <a:t>Light sources</a:t>
            </a:r>
          </a:p>
          <a:p>
            <a:pPr lvl="1"/>
            <a:r>
              <a:rPr lang="en-US"/>
              <a:t>Point (special case: at infinity)</a:t>
            </a:r>
          </a:p>
          <a:p>
            <a:pPr lvl="1"/>
            <a:r>
              <a:rPr lang="en-US"/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131775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Lambert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Intensity of reflected light related to orientation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lambe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12" y="2713037"/>
            <a:ext cx="22098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8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Lambert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Specifically: the radiant energy from any small surface area </a:t>
            </a:r>
            <a:r>
              <a:rPr lang="en-US" dirty="0" err="1"/>
              <a:t>dA</a:t>
            </a:r>
            <a:r>
              <a:rPr lang="en-US" dirty="0"/>
              <a:t> in any direction </a:t>
            </a:r>
            <a:r>
              <a:rPr lang="en-US" dirty="0">
                <a:sym typeface="Symbol" charset="0"/>
              </a:rPr>
              <a:t></a:t>
            </a:r>
            <a:r>
              <a:rPr lang="en-US" dirty="0"/>
              <a:t> relative to the surface normal is proportional to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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68325" name="Rectangle 5"/>
          <p:cNvSpPr>
            <a:spLocks noChangeArrowheads="1"/>
          </p:cNvSpPr>
          <p:nvPr/>
        </p:nvSpPr>
        <p:spPr bwMode="auto">
          <a:xfrm>
            <a:off x="9343830" y="3198863"/>
            <a:ext cx="203557" cy="33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/>
          <a:p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12" y="3779837"/>
            <a:ext cx="2679700" cy="762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12" y="4618037"/>
            <a:ext cx="3111500" cy="355600"/>
          </a:xfrm>
          <a:prstGeom prst="rect">
            <a:avLst/>
          </a:prstGeom>
        </p:spPr>
      </p:pic>
      <p:pic>
        <p:nvPicPr>
          <p:cNvPr id="4" name="Picture 3" descr="lambert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2" y="4118571"/>
            <a:ext cx="5338810" cy="27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3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Ambient light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>
          <a:xfrm>
            <a:off x="773112" y="5608637"/>
            <a:ext cx="8568531" cy="1600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     = </a:t>
            </a:r>
            <a:r>
              <a:rPr lang="en-US" dirty="0"/>
              <a:t>intensity of ambient </a:t>
            </a:r>
            <a:r>
              <a:rPr lang="en-US" dirty="0" smtClean="0"/>
              <a:t>light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  = </a:t>
            </a:r>
            <a:r>
              <a:rPr lang="en-US" dirty="0"/>
              <a:t>reflection coefficient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                      = </a:t>
            </a:r>
            <a:r>
              <a:rPr lang="en-US" dirty="0"/>
              <a:t>reflected intensity</a:t>
            </a:r>
          </a:p>
        </p:txBody>
      </p:sp>
      <p:pic>
        <p:nvPicPr>
          <p:cNvPr id="5642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73" y="1679928"/>
            <a:ext cx="7896490" cy="34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42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0" t="56544" r="24942" b="18848"/>
          <a:stretch>
            <a:fillRect/>
          </a:stretch>
        </p:blipFill>
        <p:spPr bwMode="auto">
          <a:xfrm>
            <a:off x="3444214" y="3779838"/>
            <a:ext cx="3706730" cy="8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83" y="5706973"/>
            <a:ext cx="419100" cy="4445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2" y="6142037"/>
            <a:ext cx="609600" cy="444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2" y="6536657"/>
            <a:ext cx="2476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3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Visibility Problem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Rendering: converting a model to an </a:t>
            </a:r>
            <a:r>
              <a:rPr lang="en-US" dirty="0" smtClean="0"/>
              <a:t>image</a:t>
            </a:r>
          </a:p>
          <a:p>
            <a:r>
              <a:rPr lang="en-US" dirty="0" smtClean="0"/>
              <a:t>Visibility</a:t>
            </a:r>
            <a:r>
              <a:rPr lang="en-US" dirty="0"/>
              <a:t>: deciding which objects (or parts) will appear in the image</a:t>
            </a:r>
          </a:p>
          <a:p>
            <a:pPr lvl="1"/>
            <a:r>
              <a:rPr lang="en-US" dirty="0"/>
              <a:t>Object-order</a:t>
            </a:r>
          </a:p>
          <a:p>
            <a:pPr lvl="1"/>
            <a:r>
              <a:rPr lang="en-US" dirty="0"/>
              <a:t>Image-order </a:t>
            </a:r>
          </a:p>
        </p:txBody>
      </p:sp>
    </p:spTree>
    <p:extLst>
      <p:ext uri="{BB962C8B-B14F-4D97-AF65-F5344CB8AC3E}">
        <p14:creationId xmlns:p14="http://schemas.microsoft.com/office/powerpoint/2010/main" val="281350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Combined Model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Adding </a:t>
            </a:r>
            <a:r>
              <a:rPr lang="en-US" dirty="0" smtClean="0">
                <a:sym typeface="Symbol" charset="0"/>
              </a:rPr>
              <a:t>color:</a:t>
            </a: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endParaRPr lang="en-US" dirty="0" smtClean="0">
              <a:sym typeface="Symbol" charset="0"/>
            </a:endParaRPr>
          </a:p>
          <a:p>
            <a:pPr>
              <a:buFontTx/>
              <a:buNone/>
            </a:pPr>
            <a:endParaRPr lang="en-US" dirty="0">
              <a:sym typeface="Symbol" charset="0"/>
            </a:endParaRPr>
          </a:p>
          <a:p>
            <a:pPr>
              <a:buFontTx/>
              <a:buNone/>
            </a:pPr>
            <a:r>
              <a:rPr lang="en-US" dirty="0">
                <a:sym typeface="Symbol" charset="0"/>
              </a:rPr>
              <a:t>For any wavelength </a:t>
            </a:r>
            <a:r>
              <a:rPr lang="en-US" dirty="0" smtClean="0">
                <a:sym typeface="Symbol" charset="0"/>
              </a:rPr>
              <a:t>:</a:t>
            </a:r>
            <a:endParaRPr lang="en-US" dirty="0">
              <a:sym typeface="Symbol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2" y="1911237"/>
            <a:ext cx="6286500" cy="1003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3170237"/>
            <a:ext cx="6858000" cy="1600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5260366"/>
            <a:ext cx="6553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3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Scene</a:t>
            </a:r>
          </a:p>
          <a:p>
            <a:pPr lvl="1"/>
            <a:r>
              <a:rPr lang="en-US" dirty="0"/>
              <a:t>Viewpoint</a:t>
            </a:r>
          </a:p>
          <a:p>
            <a:pPr lvl="1"/>
            <a:r>
              <a:rPr lang="en-US" dirty="0" err="1"/>
              <a:t>Viewplane</a:t>
            </a:r>
            <a:endParaRPr lang="en-US" dirty="0"/>
          </a:p>
          <a:p>
            <a:r>
              <a:rPr lang="en-US" dirty="0"/>
              <a:t>Cast ray from viewpoint through pixels into scene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04" name="Picture 4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2" y="1722437"/>
            <a:ext cx="3892345" cy="259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05" name="Picture 5" descr="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2" y="4465637"/>
            <a:ext cx="388265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6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</a:t>
            </a:r>
            <a:endParaRPr lang="en-US" dirty="0"/>
          </a:p>
        </p:txBody>
      </p:sp>
      <p:pic>
        <p:nvPicPr>
          <p:cNvPr id="5" name="Content Placeholder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8" r="-106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0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 Algorithm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Given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    List of polygons { P</a:t>
            </a:r>
            <a:r>
              <a:rPr lang="en-US" sz="2200" baseline="-10000" dirty="0">
                <a:latin typeface="Courier" charset="0"/>
              </a:rPr>
              <a:t>1</a:t>
            </a:r>
            <a:r>
              <a:rPr lang="en-US" sz="2200" dirty="0">
                <a:latin typeface="Courier" charset="0"/>
              </a:rPr>
              <a:t>, P</a:t>
            </a:r>
            <a:r>
              <a:rPr lang="en-US" sz="2200" baseline="-10000" dirty="0">
                <a:latin typeface="Courier" charset="0"/>
              </a:rPr>
              <a:t>2</a:t>
            </a:r>
            <a:r>
              <a:rPr lang="en-US" sz="2200" dirty="0">
                <a:latin typeface="Courier" charset="0"/>
              </a:rPr>
              <a:t>, ..., </a:t>
            </a:r>
            <a:r>
              <a:rPr lang="en-US" sz="2200" dirty="0" err="1">
                <a:latin typeface="Courier" charset="0"/>
              </a:rPr>
              <a:t>P</a:t>
            </a:r>
            <a:r>
              <a:rPr lang="en-US" sz="2200" baseline="-10000" dirty="0" err="1">
                <a:latin typeface="Courier" charset="0"/>
              </a:rPr>
              <a:t>n</a:t>
            </a:r>
            <a:r>
              <a:rPr lang="en-US" sz="2200" dirty="0">
                <a:latin typeface="Courier" charset="0"/>
              </a:rPr>
              <a:t> }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    An array of </a:t>
            </a:r>
            <a:r>
              <a:rPr lang="en-US" sz="2200" dirty="0" smtClean="0">
                <a:latin typeface="Courier" charset="0"/>
              </a:rPr>
              <a:t>intensity[ </a:t>
            </a:r>
            <a:r>
              <a:rPr lang="en-US" sz="2200" dirty="0">
                <a:latin typeface="Courier" charset="0"/>
              </a:rPr>
              <a:t>x, y ]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{</a:t>
            </a:r>
          </a:p>
          <a:p>
            <a:pPr lvl="1">
              <a:buFontTx/>
              <a:buNone/>
            </a:pPr>
            <a:r>
              <a:rPr lang="en-US" sz="2200" dirty="0">
                <a:latin typeface="Courier" charset="0"/>
              </a:rPr>
              <a:t>For each pixel (x, y) {</a:t>
            </a:r>
          </a:p>
          <a:p>
            <a:pPr lvl="2">
              <a:buFontTx/>
              <a:buNone/>
            </a:pPr>
            <a:r>
              <a:rPr lang="en-US" dirty="0">
                <a:latin typeface="Courier" charset="0"/>
              </a:rPr>
              <a:t>form a ray R in object space through the camera position C and the pixel (x, y)</a:t>
            </a:r>
          </a:p>
          <a:p>
            <a:pPr lvl="2">
              <a:buFontTx/>
              <a:buNone/>
            </a:pPr>
            <a:r>
              <a:rPr lang="en-US" dirty="0" smtClean="0">
                <a:latin typeface="Courier" charset="0"/>
              </a:rPr>
              <a:t>Intensity[ </a:t>
            </a:r>
            <a:r>
              <a:rPr lang="en-US" dirty="0">
                <a:latin typeface="Courier" charset="0"/>
              </a:rPr>
              <a:t>x, y ] = trace ( R )</a:t>
            </a:r>
          </a:p>
          <a:p>
            <a:pPr lvl="2">
              <a:buFontTx/>
              <a:buNone/>
            </a:pPr>
            <a:r>
              <a:rPr lang="en-US" dirty="0">
                <a:latin typeface="Courier" charset="0"/>
              </a:rPr>
              <a:t>}</a:t>
            </a:r>
          </a:p>
          <a:p>
            <a:pPr lvl="1">
              <a:buFontTx/>
              <a:buNone/>
            </a:pPr>
            <a:r>
              <a:rPr lang="en-US" sz="2200" dirty="0">
                <a:latin typeface="Courier" charset="0"/>
              </a:rPr>
              <a:t>Display array Intensity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}</a:t>
            </a:r>
          </a:p>
          <a:p>
            <a:pPr>
              <a:buFontTx/>
              <a:buNone/>
            </a:pPr>
            <a:endParaRPr lang="en-US" sz="2200" dirty="0">
              <a:latin typeface="Courier" charset="0"/>
            </a:endParaRPr>
          </a:p>
          <a:p>
            <a:pPr>
              <a:buFontTx/>
              <a:buNone/>
            </a:pPr>
            <a:endParaRPr lang="en-US" sz="2200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Raytracing Algorithm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200" dirty="0" smtClean="0">
                <a:latin typeface="Courier" charset="0"/>
              </a:rPr>
              <a:t>Function </a:t>
            </a:r>
            <a:r>
              <a:rPr lang="en-US" sz="2200" dirty="0">
                <a:latin typeface="Courier" charset="0"/>
              </a:rPr>
              <a:t>trace ( Ray )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{</a:t>
            </a:r>
          </a:p>
          <a:p>
            <a:pPr lvl="1">
              <a:buFontTx/>
              <a:buNone/>
            </a:pPr>
            <a:r>
              <a:rPr lang="en-US" sz="2200" dirty="0">
                <a:latin typeface="Courier" charset="0"/>
              </a:rPr>
              <a:t>for each polygon P in the scene </a:t>
            </a:r>
          </a:p>
          <a:p>
            <a:pPr lvl="2">
              <a:buFontTx/>
              <a:buNone/>
            </a:pPr>
            <a:r>
              <a:rPr lang="en-US" dirty="0">
                <a:latin typeface="Courier" charset="0"/>
              </a:rPr>
              <a:t>c</a:t>
            </a:r>
            <a:r>
              <a:rPr lang="en-US" dirty="0" smtClean="0">
                <a:latin typeface="Courier" charset="0"/>
              </a:rPr>
              <a:t>alculate intersection </a:t>
            </a:r>
            <a:r>
              <a:rPr lang="en-US" dirty="0">
                <a:latin typeface="Courier" charset="0"/>
              </a:rPr>
              <a:t>of P and the ray R    </a:t>
            </a:r>
          </a:p>
          <a:p>
            <a:pPr lvl="1">
              <a:buFontTx/>
              <a:buNone/>
            </a:pPr>
            <a:r>
              <a:rPr lang="en-US" sz="2200" dirty="0">
                <a:latin typeface="Courier" charset="0"/>
              </a:rPr>
              <a:t>if ( The ray R hits no polygon ) 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        return ( background intensity )</a:t>
            </a:r>
          </a:p>
          <a:p>
            <a:pPr lvl="1">
              <a:buFontTx/>
              <a:buNone/>
            </a:pPr>
            <a:r>
              <a:rPr lang="en-US" sz="2200" dirty="0">
                <a:latin typeface="Courier" charset="0"/>
              </a:rPr>
              <a:t>else {</a:t>
            </a:r>
          </a:p>
          <a:p>
            <a:pPr lvl="2">
              <a:buFontTx/>
              <a:buNone/>
            </a:pPr>
            <a:r>
              <a:rPr lang="en-US" dirty="0">
                <a:latin typeface="Courier" charset="0"/>
              </a:rPr>
              <a:t>find the polygon P with the closest intersection</a:t>
            </a:r>
          </a:p>
          <a:p>
            <a:pPr lvl="2">
              <a:buFontTx/>
              <a:buNone/>
            </a:pPr>
            <a:r>
              <a:rPr lang="en-US" dirty="0">
                <a:latin typeface="Courier" charset="0"/>
              </a:rPr>
              <a:t>calculate intensity I at intersection point</a:t>
            </a:r>
          </a:p>
          <a:p>
            <a:pPr lvl="2">
              <a:buFontTx/>
              <a:buNone/>
            </a:pPr>
            <a:r>
              <a:rPr lang="en-US" dirty="0">
                <a:latin typeface="Courier" charset="0"/>
              </a:rPr>
              <a:t>return ( I ) // more to come here later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    }</a:t>
            </a:r>
          </a:p>
          <a:p>
            <a:pPr>
              <a:buFontTx/>
              <a:buNone/>
            </a:pPr>
            <a:r>
              <a:rPr lang="en-US" sz="2200" dirty="0">
                <a:latin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812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 Viewing Rays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Parametric ray</a:t>
            </a:r>
          </a:p>
          <a:p>
            <a:pPr marL="576262" lvl="1" indent="0">
              <a:lnSpc>
                <a:spcPct val="90000"/>
              </a:lnSpc>
              <a:buNone/>
            </a:pPr>
            <a:r>
              <a:rPr lang="en-US" sz="2200" b="1" dirty="0"/>
              <a:t> 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/>
              <a:t>Camera frame</a:t>
            </a:r>
          </a:p>
          <a:p>
            <a:pPr marL="576262" lvl="1" indent="0">
              <a:lnSpc>
                <a:spcPct val="90000"/>
              </a:lnSpc>
              <a:buNone/>
            </a:pPr>
            <a:r>
              <a:rPr lang="en-US" sz="2200" dirty="0" smtClean="0"/>
              <a:t>   : </a:t>
            </a:r>
            <a:r>
              <a:rPr lang="en-US" sz="2200" dirty="0"/>
              <a:t>eye point</a:t>
            </a:r>
          </a:p>
          <a:p>
            <a:pPr marL="576262" lvl="1" indent="0">
              <a:lnSpc>
                <a:spcPct val="9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: </a:t>
            </a:r>
            <a:r>
              <a:rPr lang="en-US" sz="2200" dirty="0"/>
              <a:t>basis </a:t>
            </a:r>
            <a:r>
              <a:rPr lang="en-US" sz="2200" dirty="0" smtClean="0"/>
              <a:t>vectors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right</a:t>
            </a:r>
            <a:r>
              <a:rPr lang="en-US" sz="2200" dirty="0"/>
              <a:t>, up, </a:t>
            </a:r>
            <a:r>
              <a:rPr lang="en-US" sz="2200" b="1" dirty="0" smtClean="0"/>
              <a:t>backward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Right hand rule!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600" dirty="0"/>
              <a:t>Screen position</a:t>
            </a:r>
          </a:p>
          <a:p>
            <a:pPr marL="576262" lvl="1" indent="0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</a:p>
          <a:p>
            <a:pPr marL="576262" lvl="1" indent="0">
              <a:lnSpc>
                <a:spcPct val="90000"/>
              </a:lnSpc>
              <a:buNone/>
            </a:pPr>
            <a:r>
              <a:rPr lang="en-US" sz="2400" b="1" dirty="0" smtClean="0"/>
              <a:t> </a:t>
            </a:r>
          </a:p>
          <a:p>
            <a:pPr marL="576262" lvl="1" indent="0">
              <a:lnSpc>
                <a:spcPct val="90000"/>
              </a:lnSpc>
              <a:buNone/>
            </a:pPr>
            <a:r>
              <a:rPr lang="en-US" b="1" dirty="0"/>
              <a:t> </a:t>
            </a:r>
            <a:endParaRPr lang="en-US" sz="2400" b="1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2117707"/>
            <a:ext cx="2235200" cy="304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2" y="2804755"/>
            <a:ext cx="190500" cy="241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3093301"/>
            <a:ext cx="800100" cy="2921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6" y="4293574"/>
            <a:ext cx="33147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6" y="4656137"/>
            <a:ext cx="3403600" cy="342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76" y="5011737"/>
            <a:ext cx="2921000" cy="292100"/>
          </a:xfrm>
          <a:prstGeom prst="rect">
            <a:avLst/>
          </a:prstGeom>
        </p:spPr>
      </p:pic>
      <p:pic>
        <p:nvPicPr>
          <p:cNvPr id="11" name="Content Placeholder 10" descr="rayview.pdf"/>
          <p:cNvPicPr>
            <a:picLocks noGrp="1" noChangeAspect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55" b="-18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021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Intersections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ray parametrically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marL="576262" lvl="1" indent="0">
              <a:buNone/>
            </a:pPr>
            <a:r>
              <a:rPr lang="en-US" dirty="0" smtClean="0"/>
              <a:t> </a:t>
            </a:r>
          </a:p>
          <a:p>
            <a:pPr marL="576262" lvl="1" indent="0">
              <a:buNone/>
            </a:pPr>
            <a:endParaRPr lang="en-US" dirty="0"/>
          </a:p>
          <a:p>
            <a:r>
              <a:rPr lang="en-US" dirty="0" smtClean="0"/>
              <a:t>If                  </a:t>
            </a:r>
            <a:r>
              <a:rPr lang="en-US" dirty="0"/>
              <a:t>is center of projection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center of pixel, </a:t>
            </a:r>
            <a:r>
              <a:rPr lang="en-US" dirty="0" smtClean="0"/>
              <a:t>then</a:t>
            </a:r>
          </a:p>
          <a:p>
            <a:pPr marL="576262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: </a:t>
            </a:r>
            <a:r>
              <a:rPr lang="en-US" dirty="0"/>
              <a:t>points between those locations </a:t>
            </a:r>
            <a:endParaRPr lang="en-US" dirty="0" smtClean="0"/>
          </a:p>
          <a:p>
            <a:pPr marL="576262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: </a:t>
            </a:r>
            <a:r>
              <a:rPr lang="en-US" dirty="0"/>
              <a:t>points behind viewer </a:t>
            </a:r>
            <a:endParaRPr lang="en-US" dirty="0" smtClean="0"/>
          </a:p>
          <a:p>
            <a:pPr marL="576262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: </a:t>
            </a:r>
            <a:r>
              <a:rPr lang="en-US" dirty="0"/>
              <a:t>points beyond view window 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3579777"/>
            <a:ext cx="1803400" cy="444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12" y="3565507"/>
            <a:ext cx="1803400" cy="444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5456237"/>
            <a:ext cx="800100" cy="292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5041847"/>
            <a:ext cx="812800" cy="2921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4618037"/>
            <a:ext cx="1447800" cy="3302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2332037"/>
            <a:ext cx="4965700" cy="4064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2727307"/>
            <a:ext cx="4813300" cy="4064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3155967"/>
            <a:ext cx="4762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5299"/>
            <a:ext cx="9069387" cy="5443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Sphere in vector form</a:t>
            </a:r>
          </a:p>
          <a:p>
            <a:pPr marL="576262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Ray</a:t>
            </a:r>
          </a:p>
          <a:p>
            <a:pPr marL="576262" lvl="1" indent="0">
              <a:buNone/>
            </a:pPr>
            <a:r>
              <a:rPr lang="en-US" b="1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Intersection with implicit surface f(t) when</a:t>
            </a:r>
          </a:p>
          <a:p>
            <a:pPr marL="576262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576262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576262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576262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Normal at intersection p</a:t>
            </a:r>
          </a:p>
          <a:p>
            <a:pPr marL="576262" lvl="1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2179637"/>
            <a:ext cx="4914900" cy="4572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2998717"/>
            <a:ext cx="2171700" cy="482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5256177"/>
            <a:ext cx="5270500" cy="927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4389437"/>
            <a:ext cx="6985000" cy="419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4859337"/>
            <a:ext cx="4267200" cy="368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4027557"/>
            <a:ext cx="1384300" cy="3556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2" y="6586308"/>
            <a:ext cx="1676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2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iberation Sans"/>
        <a:ea typeface="ＭＳ Ｐゴシック"/>
        <a:cs typeface="DejaVu Sans"/>
      </a:majorFont>
      <a:minorFont>
        <a:latin typeface="Liberation Sans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iberation Sans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iberation Sans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Liberation Sans"/>
        <a:ea typeface="ＭＳ Ｐゴシック"/>
        <a:cs typeface="DejaVu Sans"/>
      </a:majorFont>
      <a:minorFont>
        <a:latin typeface="Liberation Sans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iberation Sans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iberation Sans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639</Words>
  <Application>Microsoft Macintosh PowerPoint</Application>
  <PresentationFormat>Custom</PresentationFormat>
  <Paragraphs>169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Basic Ray Tracing</vt:lpstr>
      <vt:lpstr>Visibility Problem</vt:lpstr>
      <vt:lpstr>Raytracing</vt:lpstr>
      <vt:lpstr>View</vt:lpstr>
      <vt:lpstr>Raytracing Algorithm</vt:lpstr>
      <vt:lpstr>Raytracing Algorithm</vt:lpstr>
      <vt:lpstr>Computing  Viewing Rays</vt:lpstr>
      <vt:lpstr>Calculating Intersections</vt:lpstr>
      <vt:lpstr>Ray-Sphere Intersection</vt:lpstr>
      <vt:lpstr>Ray-Triangle Intersection</vt:lpstr>
      <vt:lpstr>Ray-Polygon Intersection</vt:lpstr>
      <vt:lpstr>Point in Polygon?</vt:lpstr>
      <vt:lpstr>Point in Polygon?</vt:lpstr>
      <vt:lpstr>What happens?</vt:lpstr>
      <vt:lpstr>Raytracing Characteristics</vt:lpstr>
      <vt:lpstr>Basic Concepts</vt:lpstr>
      <vt:lpstr>Lambert’s Law</vt:lpstr>
      <vt:lpstr>Lambert’s Law</vt:lpstr>
      <vt:lpstr>Ambient light</vt:lpstr>
      <vt:lpstr>Combined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 Overview</dc:title>
  <dc:creator>Dan</dc:creator>
  <cp:lastModifiedBy>Marc Olano</cp:lastModifiedBy>
  <cp:revision>27</cp:revision>
  <dcterms:modified xsi:type="dcterms:W3CDTF">2011-09-23T14:46:18Z</dcterms:modified>
</cp:coreProperties>
</file>