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FE591-CC93-D948-B284-3BB5B265E2F6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F0EDA-5354-9A4F-85FB-C06DA5BBE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1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782EC-C8B9-AC44-8B07-2C9735EA8539}" type="slidenum">
              <a:rPr lang="en-US"/>
              <a:pPr/>
              <a:t>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590AE-AFAC-3040-87E1-D55EFE8229ED}" type="slidenum">
              <a:rPr lang="en-US"/>
              <a:pPr/>
              <a:t>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3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1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5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4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7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EB2A-6C89-2E4E-95EA-7ECE68D97464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Light, Color &amp; Perception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CMSC 435/634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colors don’t look uniformly different</a:t>
            </a:r>
          </a:p>
          <a:p>
            <a:r>
              <a:rPr lang="en-US" dirty="0" smtClean="0"/>
              <a:t>Nonlinear Luminance</a:t>
            </a:r>
          </a:p>
          <a:p>
            <a:pPr lvl="1"/>
            <a:r>
              <a:rPr lang="en-US" dirty="0" smtClean="0"/>
              <a:t>Gamma (</a:t>
            </a:r>
            <a:r>
              <a:rPr lang="en-US" dirty="0" err="1" smtClean="0"/>
              <a:t>sRGB</a:t>
            </a:r>
            <a:r>
              <a:rPr lang="en-US" dirty="0" smtClean="0"/>
              <a:t>), L*</a:t>
            </a:r>
            <a:r>
              <a:rPr lang="en-US" dirty="0" err="1" smtClean="0"/>
              <a:t>uv</a:t>
            </a:r>
            <a:endParaRPr lang="en-US" dirty="0" smtClean="0"/>
          </a:p>
          <a:p>
            <a:r>
              <a:rPr lang="en-US" dirty="0" smtClean="0"/>
              <a:t>Nonlinear Luminance &amp; Color</a:t>
            </a:r>
          </a:p>
          <a:p>
            <a:pPr lvl="1"/>
            <a:r>
              <a:rPr lang="en-US" dirty="0" smtClean="0"/>
              <a:t>L*u*v*, L*a*b*</a:t>
            </a:r>
          </a:p>
          <a:p>
            <a:pPr lvl="1"/>
            <a:r>
              <a:rPr lang="en-US" dirty="0" smtClean="0"/>
              <a:t>Can measure color distances</a:t>
            </a:r>
          </a:p>
          <a:p>
            <a:r>
              <a:rPr lang="en-US" dirty="0" smtClean="0"/>
              <a:t>Nonlinear colors </a:t>
            </a:r>
            <a:r>
              <a:rPr lang="en-US" b="1" dirty="0" smtClean="0"/>
              <a:t>do not add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794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 point</a:t>
            </a:r>
          </a:p>
          <a:p>
            <a:pPr lvl="1"/>
            <a:r>
              <a:rPr lang="en-US" dirty="0" smtClean="0"/>
              <a:t>Measure as equivalent to black body </a:t>
            </a:r>
            <a:r>
              <a:rPr lang="en-US" dirty="0" smtClean="0">
                <a:latin typeface="Arial"/>
                <a:cs typeface="Arial"/>
              </a:rPr>
              <a:t>º</a:t>
            </a:r>
            <a:r>
              <a:rPr lang="en-US" dirty="0" smtClean="0"/>
              <a:t>K</a:t>
            </a:r>
          </a:p>
          <a:p>
            <a:pPr lvl="1"/>
            <a:r>
              <a:rPr lang="en-US" dirty="0" smtClean="0"/>
              <a:t>Red-Orange-Yellow-Blue-White</a:t>
            </a:r>
          </a:p>
          <a:p>
            <a:pPr lvl="1"/>
            <a:r>
              <a:rPr lang="en-US" dirty="0" smtClean="0"/>
              <a:t>Incandescent, </a:t>
            </a:r>
          </a:p>
          <a:p>
            <a:r>
              <a:rPr lang="en-US" dirty="0" smtClean="0"/>
              <a:t>Dynamic range (HDR)</a:t>
            </a:r>
          </a:p>
          <a:p>
            <a:pPr lvl="1"/>
            <a:r>
              <a:rPr lang="en-US" dirty="0" smtClean="0"/>
              <a:t>Dark room vs. Sunny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8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HDR to LDR</a:t>
            </a:r>
          </a:p>
          <a:p>
            <a:pPr lvl="1"/>
            <a:r>
              <a:rPr lang="en-US" dirty="0" smtClean="0"/>
              <a:t>Global intensity</a:t>
            </a:r>
          </a:p>
          <a:p>
            <a:pPr lvl="1"/>
            <a:r>
              <a:rPr lang="en-US" dirty="0" smtClean="0"/>
              <a:t>Local intensity</a:t>
            </a:r>
          </a:p>
          <a:p>
            <a:pPr lvl="1"/>
            <a:r>
              <a:rPr lang="en-US" dirty="0" smtClean="0"/>
              <a:t>Time</a:t>
            </a:r>
          </a:p>
          <a:p>
            <a:r>
              <a:rPr lang="en-US" dirty="0" smtClean="0"/>
              <a:t>Film exposure</a:t>
            </a:r>
          </a:p>
          <a:p>
            <a:pPr lvl="1"/>
            <a:r>
              <a:rPr lang="en-US" smtClean="0"/>
              <a:t>Aperture, </a:t>
            </a:r>
            <a:r>
              <a:rPr lang="en-US" dirty="0" smtClean="0"/>
              <a:t>shutter speed, ISO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4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Electromagnetic wave</a:t>
            </a:r>
          </a:p>
          <a:p>
            <a:pPr lvl="1"/>
            <a:r>
              <a:rPr lang="en-US" dirty="0" smtClean="0"/>
              <a:t>E &amp; M perpendicular to each other &amp; direction</a:t>
            </a:r>
          </a:p>
          <a:p>
            <a:r>
              <a:rPr lang="en-US" dirty="0" smtClean="0"/>
              <a:t>Photon wavelength 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, frequency f = c/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</a:p>
          <a:p>
            <a:pPr lvl="1"/>
            <a:r>
              <a:rPr lang="en-US" dirty="0" err="1" smtClean="0"/>
              <a:t>Visbile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 ≈ 380 nm (blue) to 720 nm (red)</a:t>
            </a:r>
          </a:p>
          <a:p>
            <a:r>
              <a:rPr lang="en-US" dirty="0" smtClean="0"/>
              <a:t>Photon energy q = h f = h c/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>
                <a:cs typeface="Symbol" charset="2"/>
              </a:rPr>
              <a:t> (in J)</a:t>
            </a:r>
            <a:endParaRPr lang="en-US" dirty="0" smtClean="0">
              <a:latin typeface="Symbol" charset="2"/>
              <a:cs typeface="Symbol" charset="2"/>
            </a:endParaRPr>
          </a:p>
          <a:p>
            <a:pPr lvl="1"/>
            <a:r>
              <a:rPr lang="en-US" dirty="0" smtClean="0"/>
              <a:t>h = Planck’s constant</a:t>
            </a:r>
          </a:p>
          <a:p>
            <a:r>
              <a:rPr lang="en-US" dirty="0" smtClean="0"/>
              <a:t>Spectral energy Q = J/nm</a:t>
            </a:r>
          </a:p>
          <a:p>
            <a:endParaRPr lang="en-US" dirty="0"/>
          </a:p>
        </p:txBody>
      </p:sp>
      <p:pic>
        <p:nvPicPr>
          <p:cNvPr id="4" name="Picture 3" descr="spectrum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5501507"/>
            <a:ext cx="8686800" cy="124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1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Radiometric Units</a:t>
            </a:r>
          </a:p>
        </p:txBody>
      </p:sp>
      <p:graphicFrame>
        <p:nvGraphicFramePr>
          <p:cNvPr id="2879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21583"/>
              </p:ext>
            </p:extLst>
          </p:nvPr>
        </p:nvGraphicFramePr>
        <p:xfrm>
          <a:off x="304800" y="2133600"/>
          <a:ext cx="8534400" cy="3202304"/>
        </p:xfrm>
        <a:graphic>
          <a:graphicData uri="http://schemas.openxmlformats.org/drawingml/2006/table">
            <a:tbl>
              <a:tblPr/>
              <a:tblGrid>
                <a:gridCol w="3657600"/>
                <a:gridCol w="2743200"/>
                <a:gridCol w="2133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Spectral Energy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J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Spectral Power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dQ/dt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 = J/s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Irradiance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E = 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W/m</a:t>
                      </a:r>
                      <a:r>
                        <a:rPr kumimoji="1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Radiance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L = 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/(d 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dA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W/(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m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Radiant Intensity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I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6150917"/>
            <a:ext cx="4807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/nm dropped by graphics convention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06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Infinite-dimensional function vector space</a:t>
            </a:r>
          </a:p>
          <a:p>
            <a:pPr lvl="1"/>
            <a:r>
              <a:rPr lang="en-US" dirty="0" smtClean="0"/>
              <a:t>spectrum(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Shine two lights on something adds energies</a:t>
            </a:r>
          </a:p>
          <a:p>
            <a:r>
              <a:rPr lang="en-US" dirty="0" smtClean="0"/>
              <a:t>Scale light energy, scales the intensity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9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Perception</a:t>
            </a:r>
            <a:endParaRPr lang="en-US" dirty="0"/>
          </a:p>
        </p:txBody>
      </p:sp>
      <p:pic>
        <p:nvPicPr>
          <p:cNvPr id="5" name="Content Placeholder 4" descr="cone-sensitivity_g.ep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37" b="-43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49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Cones = function dot product</a:t>
            </a:r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r>
              <a:rPr lang="en-US" dirty="0" smtClean="0"/>
              <a:t>Projects to a 3D subspace</a:t>
            </a:r>
          </a:p>
          <a:p>
            <a:r>
              <a:rPr lang="en-US" i="1" dirty="0" err="1" smtClean="0"/>
              <a:t>metamer</a:t>
            </a:r>
            <a:r>
              <a:rPr lang="en-US" dirty="0" smtClean="0"/>
              <a:t> = different spectrum, looks the same</a:t>
            </a:r>
          </a:p>
          <a:p>
            <a:r>
              <a:rPr lang="en-US" dirty="0" smtClean="0"/>
              <a:t>Can transform to any 3D linear basis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150" y="2292350"/>
            <a:ext cx="40132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4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Additive (light)</a:t>
            </a:r>
          </a:p>
          <a:p>
            <a:pPr lvl="1"/>
            <a:r>
              <a:rPr lang="en-US" dirty="0" err="1" smtClean="0"/>
              <a:t>Tristimulus</a:t>
            </a:r>
            <a:r>
              <a:rPr lang="en-US" dirty="0" smtClean="0"/>
              <a:t> (SLM cone response)</a:t>
            </a:r>
          </a:p>
          <a:p>
            <a:pPr lvl="1"/>
            <a:r>
              <a:rPr lang="en-US" dirty="0" smtClean="0"/>
              <a:t>CIE XYZ (from color matching experiments)</a:t>
            </a:r>
          </a:p>
          <a:p>
            <a:pPr lvl="1"/>
            <a:r>
              <a:rPr lang="en-US" dirty="0" smtClean="0"/>
              <a:t>RGB (different for each device)</a:t>
            </a:r>
          </a:p>
          <a:p>
            <a:pPr lvl="1"/>
            <a:r>
              <a:rPr lang="en-US" dirty="0" err="1" smtClean="0"/>
              <a:t>Yuv</a:t>
            </a:r>
            <a:r>
              <a:rPr lang="en-US" dirty="0" smtClean="0"/>
              <a:t>, </a:t>
            </a:r>
            <a:r>
              <a:rPr lang="en-US" dirty="0" err="1" smtClean="0"/>
              <a:t>YC</a:t>
            </a:r>
            <a:r>
              <a:rPr lang="en-US" baseline="-25000" dirty="0" err="1" smtClean="0"/>
              <a:t>r</a:t>
            </a:r>
            <a:r>
              <a:rPr lang="en-US" dirty="0" err="1" smtClean="0"/>
              <a:t>C</a:t>
            </a:r>
            <a:r>
              <a:rPr lang="en-US" baseline="-25000" dirty="0" err="1" smtClean="0"/>
              <a:t>b</a:t>
            </a:r>
            <a:r>
              <a:rPr lang="en-US" dirty="0" smtClean="0"/>
              <a:t>, …</a:t>
            </a:r>
            <a:endParaRPr lang="en-US" dirty="0"/>
          </a:p>
          <a:p>
            <a:r>
              <a:rPr lang="en-US" smtClean="0"/>
              <a:t>Subtractive </a:t>
            </a:r>
            <a:r>
              <a:rPr lang="en-US" dirty="0" smtClean="0"/>
              <a:t>(pigment)</a:t>
            </a:r>
          </a:p>
          <a:p>
            <a:pPr lvl="1"/>
            <a:r>
              <a:rPr lang="en-US" dirty="0" smtClean="0"/>
              <a:t>CMY = 1-RGB (grade school Blue, Red, Yellow)</a:t>
            </a:r>
          </a:p>
          <a:p>
            <a:pPr lvl="1"/>
            <a:r>
              <a:rPr lang="en-US" dirty="0" smtClean="0"/>
              <a:t>CMYK</a:t>
            </a:r>
          </a:p>
        </p:txBody>
      </p:sp>
    </p:spTree>
    <p:extLst>
      <p:ext uri="{BB962C8B-B14F-4D97-AF65-F5344CB8AC3E}">
        <p14:creationId xmlns:p14="http://schemas.microsoft.com/office/powerpoint/2010/main" val="87808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Photometric Units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intensity</a:t>
            </a:r>
          </a:p>
        </p:txBody>
      </p:sp>
      <p:graphicFrame>
        <p:nvGraphicFramePr>
          <p:cNvPr id="31791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238344"/>
              </p:ext>
            </p:extLst>
          </p:nvPr>
        </p:nvGraphicFramePr>
        <p:xfrm>
          <a:off x="304800" y="2562180"/>
          <a:ext cx="8534400" cy="3202304"/>
        </p:xfrm>
        <a:graphic>
          <a:graphicData uri="http://schemas.openxmlformats.org/drawingml/2006/table">
            <a:tbl>
              <a:tblPr/>
              <a:tblGrid>
                <a:gridCol w="3657600"/>
                <a:gridCol w="2743200"/>
                <a:gridCol w="2133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Luminous Energy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talbot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Lumens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dQ/dt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lm = talbot/s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Illuminance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</a:t>
                      </a: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(Lux)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E = 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lx = lm/m</a:t>
                      </a:r>
                      <a:r>
                        <a:rPr kumimoji="1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Luminance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L = 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/(d 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dA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lm/(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m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Candelas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I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cd = lm/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2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Color Picking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HSV: Cylindrical Coordinates</a:t>
            </a:r>
          </a:p>
          <a:p>
            <a:pPr lvl="1"/>
            <a:r>
              <a:rPr lang="en-US" dirty="0" smtClean="0"/>
              <a:t>Hue = angle</a:t>
            </a:r>
          </a:p>
          <a:p>
            <a:pPr lvl="1"/>
            <a:r>
              <a:rPr lang="en-US" dirty="0" smtClean="0"/>
              <a:t>Saturation = distance from central axis</a:t>
            </a:r>
          </a:p>
          <a:p>
            <a:pPr lvl="1"/>
            <a:r>
              <a:rPr lang="en-US" dirty="0" smtClean="0"/>
              <a:t>Value = distance along axis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3749675"/>
            <a:ext cx="3868738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8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427</Words>
  <Application>Microsoft Macintosh PowerPoint</Application>
  <PresentationFormat>On-screen Show (4:3)</PresentationFormat>
  <Paragraphs>100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Light, Color &amp; Perception</vt:lpstr>
      <vt:lpstr>Light</vt:lpstr>
      <vt:lpstr>Radiometric Units</vt:lpstr>
      <vt:lpstr>Light</vt:lpstr>
      <vt:lpstr>Color Perception</vt:lpstr>
      <vt:lpstr>Color Perception</vt:lpstr>
      <vt:lpstr>Linear Bases</vt:lpstr>
      <vt:lpstr>Photometric Units</vt:lpstr>
      <vt:lpstr>Nonlinear Color Picking</vt:lpstr>
      <vt:lpstr>Nonlinear Perception</vt:lpstr>
      <vt:lpstr>Adaptation</vt:lpstr>
      <vt:lpstr>Tone Mapping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Light, Color &amp; Perception</dc:title>
  <dc:creator>Marc Olano</dc:creator>
  <cp:lastModifiedBy>Marc Olano</cp:lastModifiedBy>
  <cp:revision>14</cp:revision>
  <dcterms:created xsi:type="dcterms:W3CDTF">2011-11-29T13:16:20Z</dcterms:created>
  <dcterms:modified xsi:type="dcterms:W3CDTF">2011-12-14T18:11:05Z</dcterms:modified>
</cp:coreProperties>
</file>