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</p:sldMasterIdLst>
  <p:notesMasterIdLst>
    <p:notesMasterId r:id="rId36"/>
  </p:notesMasterIdLst>
  <p:sldIdLst>
    <p:sldId id="256" r:id="rId3"/>
    <p:sldId id="272" r:id="rId4"/>
    <p:sldId id="273" r:id="rId5"/>
    <p:sldId id="274" r:id="rId6"/>
    <p:sldId id="282" r:id="rId7"/>
    <p:sldId id="277" r:id="rId8"/>
    <p:sldId id="283" r:id="rId9"/>
    <p:sldId id="260" r:id="rId10"/>
    <p:sldId id="261" r:id="rId11"/>
    <p:sldId id="284" r:id="rId12"/>
    <p:sldId id="286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5" r:id="rId24"/>
    <p:sldId id="276" r:id="rId25"/>
    <p:sldId id="278" r:id="rId26"/>
    <p:sldId id="279" r:id="rId27"/>
    <p:sldId id="280" r:id="rId28"/>
    <p:sldId id="281" r:id="rId29"/>
    <p:sldId id="289" r:id="rId30"/>
    <p:sldId id="290" r:id="rId31"/>
    <p:sldId id="287" r:id="rId32"/>
    <p:sldId id="288" r:id="rId33"/>
    <p:sldId id="292" r:id="rId34"/>
    <p:sldId id="293" r:id="rId35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12" charset="2"/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1pPr>
    <a:lvl2pPr marL="431800" indent="-215900" algn="l" defTabSz="457200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12" charset="2"/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2pPr>
    <a:lvl3pPr marL="647700" indent="-215900" algn="l" defTabSz="457200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12" charset="2"/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3pPr>
    <a:lvl4pPr marL="863600" indent="-215900" algn="l" defTabSz="457200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12" charset="2"/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4pPr>
    <a:lvl5pPr marL="1079500" indent="-215900" algn="l" defTabSz="457200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12" charset="2"/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89" d="100"/>
          <a:sy n="89" d="100"/>
        </p:scale>
        <p:origin x="-49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pitchFamily="16" charset="0"/>
                <a:ea typeface="DejaVu Sans" charset="0"/>
                <a:cs typeface="DejaVu Sans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pitchFamily="16" charset="0"/>
                <a:ea typeface="DejaVu Sans" charset="0"/>
                <a:cs typeface="DejaVu Sans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pitchFamily="16" charset="0"/>
                <a:ea typeface="DejaVu Sans" charset="0"/>
                <a:cs typeface="DejaVu Sans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pitchFamily="16" charset="0"/>
                <a:ea typeface="DejaVu Sans" charset="0"/>
                <a:cs typeface="DejaVu Sans" charset="0"/>
              </a:defRPr>
            </a:lvl1pPr>
          </a:lstStyle>
          <a:p>
            <a:fld id="{C766C94B-87C9-9945-9BC2-E0A76E41BA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335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-112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-112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-112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-112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-112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5BB342-D587-E043-B54E-98A0A156A33A}" type="slidenum">
              <a:rPr lang="en-GB"/>
              <a:pPr/>
              <a:t>1</a:t>
            </a:fld>
            <a:endParaRPr lang="en-GB"/>
          </a:p>
        </p:txBody>
      </p:sp>
      <p:sp>
        <p:nvSpPr>
          <p:cNvPr id="37889" name="Text Box 102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ext Box 102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1362C1-87F6-DA4C-9D75-706F0391A0FE}" type="slidenum">
              <a:rPr lang="en-GB"/>
              <a:pPr/>
              <a:t>10</a:t>
            </a:fld>
            <a:endParaRPr lang="en-GB"/>
          </a:p>
        </p:txBody>
      </p:sp>
      <p:sp>
        <p:nvSpPr>
          <p:cNvPr id="665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54A7BE-6DE6-B541-990E-E61B27231CA3}" type="slidenum">
              <a:rPr lang="en-GB"/>
              <a:pPr/>
              <a:t>11</a:t>
            </a:fld>
            <a:endParaRPr lang="en-GB"/>
          </a:p>
        </p:txBody>
      </p:sp>
      <p:sp>
        <p:nvSpPr>
          <p:cNvPr id="686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C42290-DA9E-3748-ABB2-63A3CEDFE036}" type="slidenum">
              <a:rPr lang="en-GB"/>
              <a:pPr/>
              <a:t>12</a:t>
            </a:fld>
            <a:endParaRPr lang="en-GB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72B291-CF0C-1643-A6BD-B4E81B5AEE88}" type="slidenum">
              <a:rPr lang="en-GB"/>
              <a:pPr/>
              <a:t>13</a:t>
            </a:fld>
            <a:endParaRPr lang="en-GB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0F3C35-1865-8C4D-8E97-A0F8E19BDF63}" type="slidenum">
              <a:rPr lang="en-GB"/>
              <a:pPr/>
              <a:t>14</a:t>
            </a:fld>
            <a:endParaRPr lang="en-GB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64B878-A566-3843-9111-661BE449DE52}" type="slidenum">
              <a:rPr lang="en-GB"/>
              <a:pPr/>
              <a:t>15</a:t>
            </a:fld>
            <a:endParaRPr lang="en-GB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9A6F0B-7AC3-F54A-A4E7-0C80992B2644}" type="slidenum">
              <a:rPr lang="en-GB"/>
              <a:pPr/>
              <a:t>16</a:t>
            </a:fld>
            <a:endParaRPr lang="en-GB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0955A0-364F-5945-87BB-623E7D4EF1E9}" type="slidenum">
              <a:rPr lang="en-GB"/>
              <a:pPr/>
              <a:t>17</a:t>
            </a:fld>
            <a:endParaRPr lang="en-GB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55F367-6792-E547-9032-A8100E7C68CC}" type="slidenum">
              <a:rPr lang="en-GB"/>
              <a:pPr/>
              <a:t>18</a:t>
            </a:fld>
            <a:endParaRPr lang="en-GB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95EE42-E64F-3B4D-9416-43167D7B28B6}" type="slidenum">
              <a:rPr lang="en-GB"/>
              <a:pPr/>
              <a:t>19</a:t>
            </a:fld>
            <a:endParaRPr lang="en-GB"/>
          </a:p>
        </p:txBody>
      </p:sp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A33143-DCBC-2A4C-B29C-2984BE5DD89C}" type="slidenum">
              <a:rPr lang="en-GB"/>
              <a:pPr/>
              <a:t>2</a:t>
            </a:fld>
            <a:endParaRPr lang="en-GB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55D845-1857-C64D-84AC-E3CB4265DEDA}" type="slidenum">
              <a:rPr lang="en-GB"/>
              <a:pPr/>
              <a:t>20</a:t>
            </a:fld>
            <a:endParaRPr lang="en-GB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389932-0ACE-434B-B34C-9684E539FA6E}" type="slidenum">
              <a:rPr lang="en-GB"/>
              <a:pPr/>
              <a:t>21</a:t>
            </a:fld>
            <a:endParaRPr lang="en-GB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E8FAA7-6A5B-A243-8223-D98B16E2B3DD}" type="slidenum">
              <a:rPr lang="en-GB"/>
              <a:pPr/>
              <a:t>22</a:t>
            </a:fld>
            <a:endParaRPr lang="en-GB"/>
          </a:p>
        </p:txBody>
      </p:sp>
      <p:sp>
        <p:nvSpPr>
          <p:cNvPr id="57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ED82A6-F824-D144-8012-278D7171F8E2}" type="slidenum">
              <a:rPr lang="en-GB"/>
              <a:pPr/>
              <a:t>23</a:t>
            </a:fld>
            <a:endParaRPr lang="en-GB"/>
          </a:p>
        </p:txBody>
      </p:sp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414A3F-EBA9-0742-A15B-64316D527DC9}" type="slidenum">
              <a:rPr lang="en-GB"/>
              <a:pPr/>
              <a:t>24</a:t>
            </a:fld>
            <a:endParaRPr lang="en-GB"/>
          </a:p>
        </p:txBody>
      </p:sp>
      <p:sp>
        <p:nvSpPr>
          <p:cNvPr id="604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0C7745-B25D-BB4C-8E0E-7B283E08CFA9}" type="slidenum">
              <a:rPr lang="en-GB"/>
              <a:pPr/>
              <a:t>25</a:t>
            </a:fld>
            <a:endParaRPr lang="en-GB"/>
          </a:p>
        </p:txBody>
      </p:sp>
      <p:sp>
        <p:nvSpPr>
          <p:cNvPr id="614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008008-9454-DB41-BED6-541430BA81B1}" type="slidenum">
              <a:rPr lang="en-GB"/>
              <a:pPr/>
              <a:t>26</a:t>
            </a:fld>
            <a:endParaRPr lang="en-GB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55BC76-22AE-034D-B357-1FA6FAB8FC9A}" type="slidenum">
              <a:rPr lang="en-GB"/>
              <a:pPr/>
              <a:t>27</a:t>
            </a:fld>
            <a:endParaRPr lang="en-GB"/>
          </a:p>
        </p:txBody>
      </p:sp>
      <p:sp>
        <p:nvSpPr>
          <p:cNvPr id="63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A34C85-360B-4B43-AD1C-496EAF00C279}" type="slidenum">
              <a:rPr lang="en-GB"/>
              <a:pPr/>
              <a:t>30</a:t>
            </a:fld>
            <a:endParaRPr lang="en-GB"/>
          </a:p>
        </p:txBody>
      </p:sp>
      <p:sp>
        <p:nvSpPr>
          <p:cNvPr id="696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BFAD11-0E5C-AD4F-8B69-A452F86A2B0D}" type="slidenum">
              <a:rPr lang="en-GB"/>
              <a:pPr/>
              <a:t>31</a:t>
            </a:fld>
            <a:endParaRPr lang="en-GB"/>
          </a:p>
        </p:txBody>
      </p:sp>
      <p:sp>
        <p:nvSpPr>
          <p:cNvPr id="706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AFF519-6621-584D-A4B2-F7C0FBB48D65}" type="slidenum">
              <a:rPr lang="en-GB"/>
              <a:pPr/>
              <a:t>3</a:t>
            </a:fld>
            <a:endParaRPr lang="en-GB"/>
          </a:p>
        </p:txBody>
      </p:sp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98969D-3BA7-9542-A749-FC2B6B0184E1}" type="slidenum">
              <a:rPr lang="en-GB"/>
              <a:pPr/>
              <a:t>4</a:t>
            </a:fld>
            <a:endParaRPr lang="en-GB"/>
          </a:p>
        </p:txBody>
      </p:sp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5D1B79-64DA-8E4D-A22D-5A16586DBC51}" type="slidenum">
              <a:rPr lang="en-GB"/>
              <a:pPr/>
              <a:t>5</a:t>
            </a:fld>
            <a:endParaRPr lang="en-GB"/>
          </a:p>
        </p:txBody>
      </p:sp>
      <p:sp>
        <p:nvSpPr>
          <p:cNvPr id="64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2106FC-3AC2-A240-9621-B0158C6D29AE}" type="slidenum">
              <a:rPr lang="en-GB"/>
              <a:pPr/>
              <a:t>6</a:t>
            </a:fld>
            <a:endParaRPr lang="en-GB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689AC1-197D-284D-AC20-3EDE57A4991E}" type="slidenum">
              <a:rPr lang="en-GB"/>
              <a:pPr/>
              <a:t>7</a:t>
            </a:fld>
            <a:endParaRPr lang="en-GB"/>
          </a:p>
        </p:txBody>
      </p:sp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8A7965-337A-5C4C-8BD0-9D62D846FA95}" type="slidenum">
              <a:rPr lang="en-GB"/>
              <a:pPr/>
              <a:t>8</a:t>
            </a:fld>
            <a:endParaRPr lang="en-GB"/>
          </a:p>
        </p:txBody>
      </p:sp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302206-63A5-984A-B855-F64E3426340C}" type="slidenum">
              <a:rPr lang="en-GB"/>
              <a:pPr/>
              <a:t>9</a:t>
            </a:fld>
            <a:endParaRPr lang="en-GB"/>
          </a:p>
        </p:txBody>
      </p:sp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CAD9780-82A8-004D-A996-B0E4344143E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5300"/>
            <a:ext cx="4457700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5300"/>
            <a:ext cx="4459287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2175EC3-AC03-2A4E-917E-3CCB5F20496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1690FD9-D946-6544-A43F-8129621B3E3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774374-A2CA-B64A-B8AD-0F061908E3F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9DDFAE1-B269-2D4F-89BD-1FA5972E9F2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4CA82E-352B-FC43-A715-5BCBE75137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F165DA-4B6A-D142-9D54-EE689F19941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0080625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609725"/>
            <a:ext cx="10080625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1625"/>
            <a:ext cx="9599613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5300"/>
            <a:ext cx="9069387" cy="499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586163" y="7215188"/>
            <a:ext cx="23463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999999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134938" y="6962775"/>
            <a:ext cx="8707437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800">
                <a:solidFill>
                  <a:srgbClr val="999999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9144000" y="6962775"/>
            <a:ext cx="804863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</a:tabLst>
              <a:defRPr sz="1200">
                <a:solidFill>
                  <a:srgbClr val="999999"/>
                </a:solidFill>
                <a:ea typeface="+mn-ea"/>
                <a:cs typeface="+mn-cs"/>
              </a:defRPr>
            </a:lvl1pPr>
          </a:lstStyle>
          <a:p>
            <a:fld id="{7099F7A6-D04C-B044-8024-33EC1E30047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44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marL="431800" indent="-2159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44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Liberation Sans" pitchFamily="16" charset="0"/>
          <a:ea typeface="DejaVu Sans" charset="0"/>
          <a:cs typeface="DejaVu Sans" charset="0"/>
        </a:defRPr>
      </a:lvl2pPr>
      <a:lvl3pPr marL="647700" indent="-2159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44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Liberation Sans" pitchFamily="16" charset="0"/>
          <a:ea typeface="DejaVu Sans" charset="0"/>
          <a:cs typeface="DejaVu Sans" charset="0"/>
        </a:defRPr>
      </a:lvl3pPr>
      <a:lvl4pPr marL="863600" indent="-2159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44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Liberation Sans" pitchFamily="16" charset="0"/>
          <a:ea typeface="DejaVu Sans" charset="0"/>
          <a:cs typeface="DejaVu Sans" charset="0"/>
        </a:defRPr>
      </a:lvl4pPr>
      <a:lvl5pPr marL="1079500" indent="-2159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44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Liberation Sans" pitchFamily="16" charset="0"/>
          <a:ea typeface="DejaVu Sans" charset="0"/>
          <a:cs typeface="DejaVu Sans" charset="0"/>
        </a:defRPr>
      </a:lvl5pPr>
      <a:lvl6pPr marL="1536700" indent="-2159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44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Liberation Sans" pitchFamily="16" charset="0"/>
          <a:ea typeface="DejaVu Sans" charset="0"/>
          <a:cs typeface="DejaVu Sans" charset="0"/>
        </a:defRPr>
      </a:lvl6pPr>
      <a:lvl7pPr marL="1993900" indent="-2159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44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Liberation Sans" pitchFamily="16" charset="0"/>
          <a:ea typeface="DejaVu Sans" charset="0"/>
          <a:cs typeface="DejaVu Sans" charset="0"/>
        </a:defRPr>
      </a:lvl7pPr>
      <a:lvl8pPr marL="2451100" indent="-2159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44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Liberation Sans" pitchFamily="16" charset="0"/>
          <a:ea typeface="DejaVu Sans" charset="0"/>
          <a:cs typeface="DejaVu Sans" charset="0"/>
        </a:defRPr>
      </a:lvl8pPr>
      <a:lvl9pPr marL="2908300" indent="-2159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44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Liberation Sans" pitchFamily="16" charset="0"/>
          <a:ea typeface="DejaVu Sans" charset="0"/>
          <a:cs typeface="DejaVu Sans" charset="0"/>
        </a:defRPr>
      </a:lvl9pPr>
    </p:titleStyle>
    <p:bodyStyle>
      <a:lvl1pPr marL="431800" indent="-323850" algn="l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8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itchFamily="-112" charset="2"/>
        <a:buChar char="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5400" indent="-215900" algn="l" defTabSz="457200" rtl="0" fontAlgn="base" hangingPunct="0">
        <a:lnSpc>
          <a:spcPct val="8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-112" charset="2"/>
        <a:buChar char="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7200" indent="-215900" algn="l" defTabSz="457200" rtl="0" fontAlgn="base" hangingPunct="0">
        <a:lnSpc>
          <a:spcPct val="8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-112" charset="2"/>
        <a:buChar char="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9000" indent="-215900" algn="l" defTabSz="457200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-112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6200" indent="-215900" algn="l" defTabSz="457200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-112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3400" indent="-215900" algn="l" defTabSz="457200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-112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30600" indent="-215900" algn="l" defTabSz="457200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-112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7800" indent="-215900" algn="l" defTabSz="457200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-112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149600"/>
            <a:ext cx="9599613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4572000"/>
            <a:ext cx="9070975" cy="1598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Liberation Serif" pitchFamily="16" charset="0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pitchFamily="16" charset="0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Liberation Serif" pitchFamily="16" charset="0"/>
                <a:ea typeface="+mn-ea"/>
                <a:cs typeface="+mn-cs"/>
              </a:defRPr>
            </a:lvl1pPr>
          </a:lstStyle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24125"/>
            <a:ext cx="10080625" cy="731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080625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588" y="5046663"/>
            <a:ext cx="10080626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4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308475"/>
            <a:ext cx="10077450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457200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4400">
          <a:solidFill>
            <a:srgbClr val="000000"/>
          </a:solidFill>
          <a:latin typeface="Liberation Sans" pitchFamily="16" charset="0"/>
          <a:ea typeface="DejaVu Sans" charset="0"/>
          <a:cs typeface="DejaVu Sans" charset="0"/>
        </a:defRPr>
      </a:lvl2pPr>
      <a:lvl3pPr algn="ctr" defTabSz="457200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4400">
          <a:solidFill>
            <a:srgbClr val="000000"/>
          </a:solidFill>
          <a:latin typeface="Liberation Sans" pitchFamily="16" charset="0"/>
          <a:ea typeface="DejaVu Sans" charset="0"/>
          <a:cs typeface="DejaVu Sans" charset="0"/>
        </a:defRPr>
      </a:lvl3pPr>
      <a:lvl4pPr algn="ctr" defTabSz="457200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4400">
          <a:solidFill>
            <a:srgbClr val="000000"/>
          </a:solidFill>
          <a:latin typeface="Liberation Sans" pitchFamily="16" charset="0"/>
          <a:ea typeface="DejaVu Sans" charset="0"/>
          <a:cs typeface="DejaVu Sans" charset="0"/>
        </a:defRPr>
      </a:lvl4pPr>
      <a:lvl5pPr algn="ctr" defTabSz="457200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4400">
          <a:solidFill>
            <a:srgbClr val="000000"/>
          </a:solidFill>
          <a:latin typeface="Liberation Sans" pitchFamily="16" charset="0"/>
          <a:ea typeface="DejaVu Sans" charset="0"/>
          <a:cs typeface="DejaVu Sans" charset="0"/>
        </a:defRPr>
      </a:lvl5pPr>
      <a:lvl6pPr marL="1536700" indent="-215900" algn="ctr" defTabSz="457200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4400">
          <a:solidFill>
            <a:srgbClr val="000000"/>
          </a:solidFill>
          <a:latin typeface="Liberation Sans" pitchFamily="16" charset="0"/>
          <a:ea typeface="DejaVu Sans" charset="0"/>
          <a:cs typeface="DejaVu Sans" charset="0"/>
        </a:defRPr>
      </a:lvl6pPr>
      <a:lvl7pPr marL="1993900" indent="-215900" algn="ctr" defTabSz="457200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4400">
          <a:solidFill>
            <a:srgbClr val="000000"/>
          </a:solidFill>
          <a:latin typeface="Liberation Sans" pitchFamily="16" charset="0"/>
          <a:ea typeface="DejaVu Sans" charset="0"/>
          <a:cs typeface="DejaVu Sans" charset="0"/>
        </a:defRPr>
      </a:lvl7pPr>
      <a:lvl8pPr marL="2451100" indent="-215900" algn="ctr" defTabSz="457200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4400">
          <a:solidFill>
            <a:srgbClr val="000000"/>
          </a:solidFill>
          <a:latin typeface="Liberation Sans" pitchFamily="16" charset="0"/>
          <a:ea typeface="DejaVu Sans" charset="0"/>
          <a:cs typeface="DejaVu Sans" charset="0"/>
        </a:defRPr>
      </a:lvl8pPr>
      <a:lvl9pPr marL="2908300" indent="-215900" algn="ctr" defTabSz="457200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4400">
          <a:solidFill>
            <a:srgbClr val="000000"/>
          </a:solidFill>
          <a:latin typeface="Liberation Sans" pitchFamily="16" charset="0"/>
          <a:ea typeface="DejaVu Sans" charset="0"/>
          <a:cs typeface="DejaVu Sans" charset="0"/>
        </a:defRPr>
      </a:lvl9pPr>
    </p:titleStyle>
    <p:bodyStyle>
      <a:lvl1pPr marL="431800" indent="-323850" algn="l" defTabSz="457200" rtl="0" eaLnBrk="1" fontAlgn="base" hangingPunct="1">
        <a:lnSpc>
          <a:spcPct val="83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itchFamily="-11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eaLnBrk="1" fontAlgn="base" hangingPunct="1">
        <a:lnSpc>
          <a:spcPct val="8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itchFamily="-112" charset="2"/>
        <a:buChar char="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5400" indent="-215900" algn="l" defTabSz="457200" rtl="0" eaLnBrk="1" fontAlgn="base" hangingPunct="1">
        <a:lnSpc>
          <a:spcPct val="8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-112" charset="2"/>
        <a:buChar char="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7200" indent="-215900" algn="l" defTabSz="457200" rtl="0" eaLnBrk="1" fontAlgn="base" hangingPunct="1">
        <a:lnSpc>
          <a:spcPct val="8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-112" charset="2"/>
        <a:buChar char="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9000" indent="-215900" algn="l" defTabSz="457200" rtl="0" eaLnBrk="1" fontAlgn="base" hangingPunct="1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-112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6200" indent="-215900" algn="l" defTabSz="457200" rtl="0" eaLnBrk="1" fontAlgn="base" hangingPunct="1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-112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3400" indent="-215900" algn="l" defTabSz="457200" rtl="0" eaLnBrk="1" fontAlgn="base" hangingPunct="1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-112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30600" indent="-215900" algn="l" defTabSz="457200" rtl="0" eaLnBrk="1" fontAlgn="base" hangingPunct="1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-112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7800" indent="-215900" algn="l" defTabSz="457200" rtl="0" eaLnBrk="1" fontAlgn="base" hangingPunct="1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-112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/>
              <a:t>Display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AAB7B62-3268-C743-B6C1-505225F73091}" type="slidenum">
              <a:rPr lang="en-GB"/>
              <a:pPr/>
              <a:t>1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ECD1BB5-3D7E-504C-B94C-AB4BFF92DFF4}" type="slidenum">
              <a:rPr lang="en-GB"/>
              <a:pPr/>
              <a:t>10</a:t>
            </a:fld>
            <a:endParaRPr lang="en-GB"/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46075"/>
            <a:ext cx="9601200" cy="11731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/>
              <a:t>Gamma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1263" y="1970088"/>
            <a:ext cx="5116512" cy="5116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605F111-8155-A143-8550-FDE591066443}" type="slidenum">
              <a:rPr lang="en-GB"/>
              <a:pPr/>
              <a:t>11</a:t>
            </a:fld>
            <a:endParaRPr lang="en-GB"/>
          </a:p>
        </p:txBody>
      </p:sp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46075"/>
            <a:ext cx="9601200" cy="11731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/>
              <a:t>Gamma Correction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0738" y="2303463"/>
            <a:ext cx="3359150" cy="468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3C87311-A539-534F-B819-61CDFB615784}" type="slidenum">
              <a:rPr lang="en-GB"/>
              <a:pPr/>
              <a:t>12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/>
              <a:t>Random/Vector Display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2713" y="2136775"/>
            <a:ext cx="7315200" cy="5138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D8800A4-127F-AE4F-A75D-8D21814D2A86}" type="slidenum">
              <a:rPr lang="en-GB"/>
              <a:pPr/>
              <a:t>13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46075"/>
            <a:ext cx="9601200" cy="11731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/>
              <a:t>Examples of Random Scan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5925" y="2057400"/>
            <a:ext cx="6707188" cy="4838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6C9C0F7-CBB6-E64D-BDA4-9C1E1967A000}" type="slidenum">
              <a:rPr lang="en-GB"/>
              <a:pPr/>
              <a:t>14</a:t>
            </a:fld>
            <a:endParaRPr lang="en-GB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46075"/>
            <a:ext cx="9601200" cy="11731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/>
              <a:t>Examples of Random Scan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075" y="1958975"/>
            <a:ext cx="7100888" cy="533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lasershows.ro / Manick Sorcar Productions</a:t>
            </a: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28AFA8A-1B29-F149-9F1B-DC4F0F0EEE29}" type="slidenum">
              <a:rPr lang="en-GB"/>
              <a:pPr/>
              <a:t>15</a:t>
            </a:fld>
            <a:endParaRPr lang="en-GB"/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46075"/>
            <a:ext cx="9601200" cy="11731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/>
              <a:t>Examples of Random Scan</a:t>
            </a:r>
          </a:p>
        </p:txBody>
      </p:sp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392113" y="2908300"/>
            <a:ext cx="9294812" cy="3198813"/>
            <a:chOff x="247" y="1832"/>
            <a:chExt cx="5855" cy="2015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7" y="1832"/>
              <a:ext cx="2903" cy="20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47" y="1832"/>
              <a:ext cx="2655" cy="20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497BE9B-1046-6544-9A99-A65068CE4FE7}" type="slidenum">
              <a:rPr lang="en-GB"/>
              <a:pPr/>
              <a:t>16</a:t>
            </a:fld>
            <a:endParaRPr lang="en-GB"/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/>
              <a:t>Raster Display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2713" y="2106613"/>
            <a:ext cx="7315200" cy="5138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98A33BE-B539-EF45-8520-BC5A88D4FA71}" type="slidenum">
              <a:rPr lang="en-GB"/>
              <a:pPr/>
              <a:t>17</a:t>
            </a:fld>
            <a:endParaRPr lang="en-GB"/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/>
              <a:t>Raster Display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5300"/>
            <a:ext cx="9070975" cy="490220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Each left-to-right trace is called a scan line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Each spot on the screen is called a pixel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Beam turned off to swipe back and up screen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Called a retrace or blanking interval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7387084-F054-AD47-8700-AFE152338AF9}" type="slidenum">
              <a:rPr lang="en-GB"/>
              <a:pPr/>
              <a:t>18</a:t>
            </a:fld>
            <a:endParaRPr lang="en-GB"/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/>
              <a:t>Vector vs. Raster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3400" y="1970088"/>
            <a:ext cx="6472238" cy="542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591C44F-72E0-FA40-828F-36938A4228B6}" type="slidenum">
              <a:rPr lang="en-GB"/>
              <a:pPr/>
              <a:t>19</a:t>
            </a:fld>
            <a:endParaRPr lang="en-GB"/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/>
              <a:t>Interlacing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438650"/>
            <a:ext cx="5719763" cy="2346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5300"/>
            <a:ext cx="9070975" cy="490220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Interlacing is a technique used to improve video quality without additional bandwidth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480i (standard TV) is 480 scan lines, interlaced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1080i HD is 1080 scan lines, interlaced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1080p HD is 1080 scan lines, non-interlaced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08250" y="6724650"/>
            <a:ext cx="115252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Interlaced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264150" y="6724650"/>
            <a:ext cx="1654175" cy="617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Non-Interlaced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(progressive)‏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479C8E2-8AB5-C84B-97FE-AA789C2346B3}" type="slidenum">
              <a:rPr lang="en-GB"/>
              <a:pPr/>
              <a:t>2</a:t>
            </a:fld>
            <a:endParaRPr lang="en-GB"/>
          </a:p>
        </p:txBody>
      </p:sp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46075"/>
            <a:ext cx="9601200" cy="11731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/>
              <a:t>Light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5300"/>
            <a:ext cx="9070975" cy="5133975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Visible Range: 390-700nm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Luminance has large dynamic range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0.00003 Moonless overcast night sky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30. Sky on overcast day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30000. Sky on clear day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16,000. Snowy ground in full sunlight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Actual colors result from spectral curves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dominant wavelength, hue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brightness, lightness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purity, saturation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BDB5A81-3846-CA4E-A8A9-03899FF2E3F3}" type="slidenum">
              <a:rPr lang="en-GB"/>
              <a:pPr/>
              <a:t>20</a:t>
            </a:fld>
            <a:endParaRPr lang="en-GB"/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/>
              <a:t>Interlacing</a:t>
            </a:r>
          </a:p>
        </p:txBody>
      </p:sp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2144712" y="2865437"/>
            <a:ext cx="6076950" cy="2798763"/>
            <a:chOff x="318" y="1816"/>
            <a:chExt cx="3828" cy="1763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6" y="1816"/>
              <a:ext cx="1740" cy="11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8" y="1816"/>
              <a:ext cx="1740" cy="11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783" y="3326"/>
              <a:ext cx="790" cy="2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5000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723900" algn="l"/>
                </a:tabLst>
              </a:pPr>
              <a:r>
                <a:rPr lang="en-GB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Odd Fields</a:t>
              </a:r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2772" y="3291"/>
              <a:ext cx="1008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723900" algn="l"/>
                  <a:tab pos="1447800" algn="l"/>
                </a:tabLst>
              </a:pPr>
              <a:r>
                <a:rPr lang="en-GB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Even Fields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E5C1350-0F59-E443-8DBB-73A7D05D3A0E}" type="slidenum">
              <a:rPr lang="en-GB"/>
              <a:pPr/>
              <a:t>21</a:t>
            </a:fld>
            <a:endParaRPr lang="en-GB"/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46075"/>
            <a:ext cx="9601200" cy="11731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/>
              <a:t>Problems with Interlacing</a:t>
            </a:r>
          </a:p>
        </p:txBody>
      </p:sp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342900" y="2495550"/>
            <a:ext cx="9393238" cy="4135438"/>
            <a:chOff x="216" y="1572"/>
            <a:chExt cx="5917" cy="2605"/>
          </a:xfrm>
        </p:grpSpPr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6" y="1680"/>
              <a:ext cx="3186" cy="23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28" y="1572"/>
              <a:ext cx="2606" cy="2606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Søren Peo Pedersen</a:t>
            </a:r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900AA04-EBE9-844D-A501-541FF492CB1E}" type="slidenum">
              <a:rPr lang="en-GB"/>
              <a:pPr/>
              <a:t>22</a:t>
            </a:fld>
            <a:endParaRPr lang="en-GB"/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/>
              <a:t>Color CRT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75" y="1900238"/>
            <a:ext cx="6648450" cy="531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5300"/>
            <a:ext cx="4068762" cy="5164138"/>
          </a:xfrm>
          <a:ln/>
        </p:spPr>
        <p:txBody>
          <a:bodyPr/>
          <a:lstStyle/>
          <a:p>
            <a:pPr marL="825500" indent="-609600">
              <a:buSzPct val="100000"/>
              <a:buFont typeface="Arial" pitchFamily="-112" charset="0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/>
              <a:t>Electron guns</a:t>
            </a:r>
          </a:p>
          <a:p>
            <a:pPr marL="825500" indent="-609600">
              <a:buSzPct val="100000"/>
              <a:buFont typeface="Arial" pitchFamily="-112" charset="0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/>
              <a:t>Electron beams</a:t>
            </a:r>
          </a:p>
          <a:p>
            <a:pPr marL="825500" indent="-609600">
              <a:buSzPct val="100000"/>
              <a:buFont typeface="Arial" pitchFamily="-112" charset="0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/>
              <a:t>Focusing coils</a:t>
            </a:r>
          </a:p>
          <a:p>
            <a:pPr marL="825500" indent="-609600">
              <a:buSzPct val="100000"/>
              <a:buFont typeface="Arial" pitchFamily="-112" charset="0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/>
              <a:t>Deflection coils</a:t>
            </a:r>
          </a:p>
          <a:p>
            <a:pPr marL="825500" indent="-609600">
              <a:buSzPct val="100000"/>
              <a:buFont typeface="Arial" pitchFamily="-112" charset="0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/>
              <a:t>Anode connection</a:t>
            </a:r>
          </a:p>
          <a:p>
            <a:pPr marL="825500" indent="-609600">
              <a:buSzPct val="100000"/>
              <a:buFont typeface="Arial" pitchFamily="-112" charset="0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/>
              <a:t>Shadow mask</a:t>
            </a:r>
          </a:p>
          <a:p>
            <a:pPr marL="825500" indent="-609600">
              <a:buSzPct val="100000"/>
              <a:buFont typeface="Arial" pitchFamily="-112" charset="0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/>
              <a:t>Phosphor with RGB zones</a:t>
            </a:r>
          </a:p>
          <a:p>
            <a:pPr marL="825500" indent="-609600">
              <a:buSzPct val="100000"/>
              <a:buFont typeface="Arial" pitchFamily="-112" charset="0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/>
              <a:t>Phosphor /</a:t>
            </a:r>
            <a:br>
              <a:rPr lang="en-GB"/>
            </a:br>
            <a:r>
              <a:rPr lang="en-GB"/>
              <a:t>Mask </a:t>
            </a:r>
            <a:br>
              <a:rPr lang="en-GB"/>
            </a:br>
            <a:r>
              <a:rPr lang="en-GB"/>
              <a:t>close-up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0CA24B6-55A2-5D4D-8D69-539AE6929215}" type="slidenum">
              <a:rPr lang="en-GB"/>
              <a:pPr/>
              <a:t>23</a:t>
            </a:fld>
            <a:endParaRPr lang="en-GB"/>
          </a:p>
        </p:txBody>
      </p:sp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46075"/>
            <a:ext cx="9601200" cy="11731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/>
              <a:t>Color CRT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5300"/>
            <a:ext cx="9070975" cy="490220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Uses triads of red, green &amp; blue at each pixel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Uses 3 electron guns – one for each color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Shadow mask used to make each kind of phosphor only visible from one gun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0050" y="3729038"/>
            <a:ext cx="4200525" cy="3697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26DC6ED-4E61-014A-8E0B-DE55E05821DD}" type="slidenum">
              <a:rPr lang="en-GB"/>
              <a:pPr/>
              <a:t>24</a:t>
            </a:fld>
            <a:endParaRPr lang="en-GB"/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/>
              <a:t>Liquid Crystal Display (LCD)‏</a:t>
            </a:r>
          </a:p>
        </p:txBody>
      </p:sp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849313" y="3535363"/>
            <a:ext cx="8380412" cy="3427412"/>
            <a:chOff x="535" y="2227"/>
            <a:chExt cx="5279" cy="2159"/>
          </a:xfrm>
        </p:grpSpPr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15" y="2227"/>
              <a:ext cx="2400" cy="21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5" y="2227"/>
              <a:ext cx="2400" cy="21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2662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5300"/>
            <a:ext cx="9070975" cy="490220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Light enters polarizer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Nematic crystals twist based on voltage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Allowing light to pass through to other polarizer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howstuffworks.com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AF111CE-F017-6D40-935D-305401E89858}" type="slidenum">
              <a:rPr lang="en-GB"/>
              <a:pPr/>
              <a:t>25</a:t>
            </a:fld>
            <a:endParaRPr lang="en-GB"/>
          </a:p>
        </p:txBody>
      </p:sp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/>
              <a:t>Passive Matrix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3488" y="1828800"/>
            <a:ext cx="3060700" cy="529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5300"/>
            <a:ext cx="5211762" cy="5164138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/>
              <a:t>Two glass layers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/>
              <a:t>One layer is given vertical transparent conductive material, the other is given horizontal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/>
              <a:t>Integrated circuit sends charge/ground activation to complete circuit at given row/column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/>
              <a:t>Simple, but slow response time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Liam M Johnson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230E059-72C8-0A40-8780-60A8C9F915A8}" type="slidenum">
              <a:rPr lang="en-GB"/>
              <a:pPr/>
              <a:t>26</a:t>
            </a:fld>
            <a:endParaRPr lang="en-GB"/>
          </a:p>
        </p:txBody>
      </p:sp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46075"/>
            <a:ext cx="9601200" cy="11731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/>
              <a:t>Active Matrix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5300"/>
            <a:ext cx="9070975" cy="490220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Active matrix displays have a transistor at each cell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Thin film transistor (TFT)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Much faster crystal switching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9150" y="3889375"/>
            <a:ext cx="3360738" cy="336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8AFC08D-21D0-BE43-91ED-E0F3B4483C2A}" type="slidenum">
              <a:rPr lang="en-GB"/>
              <a:pPr/>
              <a:t>27</a:t>
            </a:fld>
            <a:endParaRPr lang="en-GB"/>
          </a:p>
        </p:txBody>
      </p:sp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46075"/>
            <a:ext cx="9601200" cy="11731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/>
              <a:t>Color LCD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9413" y="1927225"/>
            <a:ext cx="6781800" cy="538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DLP Projector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2020" name="Picture 4" descr="dlp_projector.jpg                                              0000119Chome                           BF30B30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84" y="2267902"/>
            <a:ext cx="7418711" cy="4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69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DLP Projector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3044" name="Picture 4" descr="dlp_mirror.gif                                                 0000119Chome                           BF30B30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42" y="2267903"/>
            <a:ext cx="8804796" cy="487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708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3254B8-D8AA-3841-8635-413BC3916574}" type="slidenum">
              <a:rPr lang="en-GB"/>
              <a:pPr/>
              <a:t>3</a:t>
            </a:fld>
            <a:endParaRPr lang="en-GB"/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46075"/>
            <a:ext cx="9601200" cy="11731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/>
              <a:t>Physiology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5300"/>
            <a:ext cx="9070975" cy="490220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Rods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active at low light levels (scotopic vision)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only one wavelength sensitivity function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Cones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active at normal light levels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three types: sensitivity functions with different peaks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FC1C392-FCEB-4A4B-A751-C531F0E11159}" type="slidenum">
              <a:rPr lang="en-GB"/>
              <a:pPr/>
              <a:t>30</a:t>
            </a:fld>
            <a:endParaRPr lang="en-GB"/>
          </a:p>
        </p:txBody>
      </p:sp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46075"/>
            <a:ext cx="9601200" cy="11731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/>
              <a:t>Laser Printer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50" y="2259013"/>
            <a:ext cx="7858125" cy="4398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1C9AE4B-270F-4E49-AB61-42A94385D6B5}" type="slidenum">
              <a:rPr lang="en-GB"/>
              <a:pPr/>
              <a:t>31</a:t>
            </a:fld>
            <a:endParaRPr lang="en-GB"/>
          </a:p>
        </p:txBody>
      </p:sp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46075"/>
            <a:ext cx="9601200" cy="11731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/>
              <a:t>Ink Jet Printer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185988"/>
            <a:ext cx="5257800" cy="4918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Auto-stereo Display: Barrier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5092" name="Picture 4" descr="autostereo2.gif                                                0000119Chome                           BF30B30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05" y="2183906"/>
            <a:ext cx="6961932" cy="49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417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Auto-stereo Display: Lenticular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6116" name="Picture 4" descr="autostereo3.gif                                                0000119Chome                           BF30B30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37" y="2050912"/>
            <a:ext cx="8988557" cy="511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78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43A32F9-957F-AB42-A8EA-0630E1556F30}" type="slidenum">
              <a:rPr lang="en-GB"/>
              <a:pPr/>
              <a:t>4</a:t>
            </a:fld>
            <a:endParaRPr lang="en-GB"/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/>
              <a:t>Spectral Sensitivity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38" y="2497138"/>
            <a:ext cx="8489950" cy="3875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F7D84FD-C45E-D54E-B204-42E9D5CBAF44}" type="slidenum">
              <a:rPr lang="en-GB"/>
              <a:pPr/>
              <a:t>5</a:t>
            </a:fld>
            <a:endParaRPr lang="en-GB"/>
          </a:p>
        </p:txBody>
      </p:sp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 smtClean="0"/>
              <a:t>Gamut</a:t>
            </a:r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3363" y="2057400"/>
            <a:ext cx="4533900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1320464-CE3C-4243-B74A-5D46AFABA3C3}" type="slidenum">
              <a:rPr lang="en-GB"/>
              <a:pPr/>
              <a:t>6</a:t>
            </a:fld>
            <a:endParaRPr lang="en-GB"/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/>
              <a:t>Additive Color Mixing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7100" y="1828800"/>
            <a:ext cx="5686425" cy="528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858CCA8-7EAC-A943-A256-D3AC4905F6C2}" type="slidenum">
              <a:rPr lang="en-GB"/>
              <a:pPr/>
              <a:t>7</a:t>
            </a:fld>
            <a:endParaRPr lang="en-GB"/>
          </a:p>
        </p:txBody>
      </p:sp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46075"/>
            <a:ext cx="9601200" cy="11731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/>
              <a:t>Color Options</a:t>
            </a:r>
          </a:p>
        </p:txBody>
      </p:sp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631825" y="3108325"/>
            <a:ext cx="8815388" cy="2741613"/>
            <a:chOff x="398" y="1958"/>
            <a:chExt cx="5553" cy="1727"/>
          </a:xfrm>
        </p:grpSpPr>
        <p:pic>
          <p:nvPicPr>
            <p:cNvPr id="3174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8" y="1958"/>
              <a:ext cx="2592" cy="17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174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1" y="1958"/>
              <a:ext cx="2581" cy="17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A691E19-A1BE-BB42-9E4F-A2DF33091A8B}" type="slidenum">
              <a:rPr lang="en-GB"/>
              <a:pPr/>
              <a:t>8</a:t>
            </a:fld>
            <a:endParaRPr lang="en-GB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 smtClean="0"/>
              <a:t>CRT</a:t>
            </a:r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5300"/>
            <a:ext cx="9070975" cy="490220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Electrons fire off of heated cathode and shoot in direction of anode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Electrons strike phosphors and create light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Fluorescence (fraction of usec)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Phosphorescence (10-60 usec)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2175" y="4114800"/>
            <a:ext cx="5754688" cy="312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5A40D92-7126-7A4A-B048-BA13A383DE48}" type="slidenum">
              <a:rPr lang="en-GB"/>
              <a:pPr/>
              <a:t>9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46075"/>
            <a:ext cx="9601200" cy="11731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/>
              <a:t>Phosphors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5300"/>
            <a:ext cx="9070975" cy="490220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Have different color based on makeup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Red: europium yttrium vanadate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Green: zinc calcium sulfide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Blue: zinc sulfide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May also have different persistence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Image mush be refreshed to avoid flicker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Below 60Hz can be unpleasant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Liberation Sans"/>
        <a:ea typeface="DejaVu Sans"/>
        <a:cs typeface="DejaVu Sans"/>
      </a:majorFont>
      <a:minorFont>
        <a:latin typeface="Liberation Sans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-112" charset="2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Liberation Sans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-112" charset="2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Liberation Sans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Liberation Sans"/>
        <a:ea typeface="DejaVu Sans"/>
        <a:cs typeface="DejaVu Sans"/>
      </a:majorFont>
      <a:minorFont>
        <a:latin typeface="Liberation Sans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-112" charset="2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Liberation Sans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-112" charset="2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Liberation Sans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514</Words>
  <Application>Microsoft Macintosh PowerPoint</Application>
  <PresentationFormat>Custom</PresentationFormat>
  <Paragraphs>156</Paragraphs>
  <Slides>33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blue</vt:lpstr>
      <vt:lpstr>Display</vt:lpstr>
      <vt:lpstr>Light</vt:lpstr>
      <vt:lpstr>Physiology</vt:lpstr>
      <vt:lpstr>Spectral Sensitivity</vt:lpstr>
      <vt:lpstr>Gamut</vt:lpstr>
      <vt:lpstr>Additive Color Mixing</vt:lpstr>
      <vt:lpstr>Color Options</vt:lpstr>
      <vt:lpstr>CRT</vt:lpstr>
      <vt:lpstr>Phosphors</vt:lpstr>
      <vt:lpstr>Gamma</vt:lpstr>
      <vt:lpstr>Gamma Correction</vt:lpstr>
      <vt:lpstr>Random/Vector Display</vt:lpstr>
      <vt:lpstr>Examples of Random Scan</vt:lpstr>
      <vt:lpstr>Examples of Random Scan</vt:lpstr>
      <vt:lpstr>Examples of Random Scan</vt:lpstr>
      <vt:lpstr>Raster Display</vt:lpstr>
      <vt:lpstr>Raster Display</vt:lpstr>
      <vt:lpstr>Vector vs. Raster</vt:lpstr>
      <vt:lpstr>Interlacing</vt:lpstr>
      <vt:lpstr>Interlacing</vt:lpstr>
      <vt:lpstr>Problems with Interlacing</vt:lpstr>
      <vt:lpstr>Color CRT</vt:lpstr>
      <vt:lpstr>Color CRT</vt:lpstr>
      <vt:lpstr>Liquid Crystal Display (LCD)‏</vt:lpstr>
      <vt:lpstr>Passive Matrix</vt:lpstr>
      <vt:lpstr>Active Matrix</vt:lpstr>
      <vt:lpstr>Color LCD</vt:lpstr>
      <vt:lpstr>DLP Projector</vt:lpstr>
      <vt:lpstr>DLP Projector</vt:lpstr>
      <vt:lpstr>Laser Printer</vt:lpstr>
      <vt:lpstr>Ink Jet Printer</vt:lpstr>
      <vt:lpstr>Auto-stereo Display: Barrier</vt:lpstr>
      <vt:lpstr>Auto-stereo Display: Lenticular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Display</dc:title>
  <dc:creator>Dan</dc:creator>
  <cp:lastModifiedBy>Marc Olano</cp:lastModifiedBy>
  <cp:revision>6</cp:revision>
  <dcterms:created xsi:type="dcterms:W3CDTF">2008-02-26T16:16:45Z</dcterms:created>
  <dcterms:modified xsi:type="dcterms:W3CDTF">2011-09-08T15:20:32Z</dcterms:modified>
</cp:coreProperties>
</file>