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4" r:id="rId3"/>
    <p:sldId id="418" r:id="rId4"/>
    <p:sldId id="419" r:id="rId5"/>
    <p:sldId id="420" r:id="rId6"/>
    <p:sldId id="421" r:id="rId7"/>
    <p:sldId id="424" r:id="rId8"/>
    <p:sldId id="426" r:id="rId9"/>
    <p:sldId id="427" r:id="rId10"/>
    <p:sldId id="428" r:id="rId11"/>
    <p:sldId id="429" r:id="rId12"/>
    <p:sldId id="435" r:id="rId13"/>
    <p:sldId id="430" r:id="rId14"/>
    <p:sldId id="431" r:id="rId15"/>
    <p:sldId id="432" r:id="rId16"/>
    <p:sldId id="433" r:id="rId17"/>
    <p:sldId id="43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0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522D27B-E1D6-034E-98EB-3921059C4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F4B455-1C94-CF46-A735-2490D17B9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97829-884D-F943-9C42-A6338B8D353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E4E57-26D4-C44D-A1EC-EFC6A01514CA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1CD37-EF2A-814E-8B39-1C8D9C59DDFC}" type="slidenum">
              <a:rPr lang="en-GB" smtClean="0"/>
              <a:pPr>
                <a:defRPr/>
              </a:pPr>
              <a:t>11</a:t>
            </a:fld>
            <a:endParaRPr lang="en-GB" smtClean="0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E14203-5BCD-334F-BA8B-C74D5E62C952}" type="slidenum">
              <a:rPr lang="en-GB" smtClean="0"/>
              <a:pPr>
                <a:defRPr/>
              </a:pPr>
              <a:t>13</a:t>
            </a:fld>
            <a:endParaRPr lang="en-GB" smtClean="0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9CB4B-E2C9-874B-BF3D-9A5865453DB5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1E0BC5-37BB-C143-BEB3-61B6AA67802D}" type="slidenum">
              <a:rPr lang="en-GB" smtClean="0"/>
              <a:pPr>
                <a:defRPr/>
              </a:pPr>
              <a:t>15</a:t>
            </a:fld>
            <a:endParaRPr lang="en-GB" smtClean="0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E6E2B-C8AF-1A4A-8F62-E6DAA4964DF4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66B56-8DF0-8A45-B0A3-F6A7D8826F56}" type="slidenum">
              <a:rPr lang="en-GB" smtClean="0"/>
              <a:pPr>
                <a:defRPr/>
              </a:pPr>
              <a:t>17</a:t>
            </a:fld>
            <a:endParaRPr lang="en-GB" smtClean="0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DA33C-5496-F84F-9B17-E17E6FFEEB9A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44A93-6A28-CD4F-A060-73872AD59E5F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763DD-E49B-C34B-A2DD-74D1DB9DA7AF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53DC2-6243-4041-8E0C-8769A337A3EC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74B981-7F30-E043-907A-EAB2ACA1E73E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FB445-9039-8946-869A-7B21BAE3FA37}" type="slidenum">
              <a:rPr lang="en-GB" smtClean="0"/>
              <a:pPr>
                <a:defRPr/>
              </a:pPr>
              <a:t>8</a:t>
            </a:fld>
            <a:endParaRPr lang="en-GB" smtClean="0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A3166-521A-484C-914A-FCF3C8C902F6}" type="slidenum">
              <a:rPr lang="en-GB" smtClean="0"/>
              <a:pPr>
                <a:defRPr/>
              </a:pPr>
              <a:t>9</a:t>
            </a:fld>
            <a:endParaRPr lang="en-GB" smtClean="0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DC3E-2C6B-4943-9E0F-C7C176B2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49FF-A275-AA4A-9563-E73EADB9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3DE4-28D9-7946-A7E9-100B443F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1D2A-BBDB-FA49-83AE-824ACE95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A0E1-F21A-8949-AD18-49824E5C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AC15-F159-6C49-9A93-66C0B5D2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854B-6CAB-3742-A0F5-F87E246E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3768-59F8-A946-B737-93B6B2EF4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ABAC-A9C1-A34E-A299-2847FA96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BD67-ECBA-CA46-800C-E6A07B41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A1AD-1A0A-F142-8692-39A3090E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4BE4D8-135C-0E48-AE14-4EB8087D2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Graphics Pipeline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Clipping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Bit-Code Trivial Rejects and Accepts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both bit codes are zero – trivial accept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endpoints are both outside of same edge, they will share that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This can easily be computed as a logical </a:t>
            </a:r>
            <a:r>
              <a:rPr lang="en-GB" b="1">
                <a:latin typeface="Calibri" charset="0"/>
              </a:rPr>
              <a:t>and</a:t>
            </a:r>
            <a:r>
              <a:rPr lang="en-GB">
                <a:latin typeface="Calibri" charset="0"/>
              </a:rPr>
              <a:t> operation – trivial reject if non-zero result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not, then need to split line at clip edge, discard portion outside, continue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FF757-8BFE-434A-87B7-2FB3C9CF8E1C}" type="slidenum">
              <a:rPr lang="en-GB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60350"/>
            <a:ext cx="8709025" cy="117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>
                <a:ea typeface="+mj-ea"/>
                <a:cs typeface="+mj-cs"/>
              </a:rPr>
              <a:t>Cohen-Sutherland </a:t>
            </a:r>
            <a:br>
              <a:rPr lang="en-GB">
                <a:ea typeface="+mj-ea"/>
                <a:cs typeface="+mj-cs"/>
              </a:rPr>
            </a:br>
            <a:r>
              <a:rPr lang="en-GB">
                <a:ea typeface="+mj-ea"/>
                <a:cs typeface="+mj-cs"/>
              </a:rPr>
              <a:t>Line Clipping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DF3B-8E81-9F4D-894D-B0837C7A96C9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14338" y="1576388"/>
            <a:ext cx="8294687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500" i="1" dirty="0" smtClean="0"/>
              <a:t>code1</a:t>
            </a:r>
            <a:r>
              <a:rPr lang="en-GB" sz="2500" dirty="0" smtClean="0"/>
              <a:t> = </a:t>
            </a:r>
            <a:r>
              <a:rPr lang="en-GB" sz="2500" dirty="0" err="1" smtClean="0"/>
              <a:t>outcode</a:t>
            </a:r>
            <a:r>
              <a:rPr lang="en-GB" sz="2500" dirty="0" smtClean="0"/>
              <a:t> from endpoint1</a:t>
            </a:r>
          </a:p>
          <a:p>
            <a:pPr>
              <a:defRPr/>
            </a:pPr>
            <a:r>
              <a:rPr lang="en-GB" sz="2500" i="1" dirty="0" smtClean="0"/>
              <a:t>code2</a:t>
            </a:r>
            <a:r>
              <a:rPr lang="en-GB" sz="2500" dirty="0" smtClean="0"/>
              <a:t> = </a:t>
            </a:r>
            <a:r>
              <a:rPr lang="en-GB" sz="2500" dirty="0" err="1" smtClean="0"/>
              <a:t>outcode</a:t>
            </a:r>
            <a:r>
              <a:rPr lang="en-GB" sz="2500" dirty="0" smtClean="0"/>
              <a:t> from endpoint2</a:t>
            </a:r>
          </a:p>
          <a:p>
            <a:pPr>
              <a:defRPr/>
            </a:pPr>
            <a:r>
              <a:rPr lang="en-GB" sz="2500" b="1" dirty="0" smtClean="0"/>
              <a:t>if</a:t>
            </a:r>
            <a:r>
              <a:rPr lang="en-GB" sz="2500" dirty="0" smtClean="0"/>
              <a:t> (</a:t>
            </a:r>
            <a:r>
              <a:rPr lang="en-GB" sz="2500" i="1" dirty="0" smtClean="0"/>
              <a:t>code1</a:t>
            </a:r>
            <a:r>
              <a:rPr lang="en-GB" sz="2500" dirty="0" smtClean="0"/>
              <a:t> == 0 &amp;&amp; </a:t>
            </a:r>
            <a:r>
              <a:rPr lang="en-GB" sz="2500" i="1" dirty="0" smtClean="0"/>
              <a:t>code2</a:t>
            </a:r>
            <a:r>
              <a:rPr lang="en-GB" sz="2500" dirty="0" smtClean="0"/>
              <a:t> == 0)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dirty="0" err="1" smtClean="0"/>
              <a:t>trivial_accept</a:t>
            </a:r>
            <a:endParaRPr lang="en-GB" sz="2500" dirty="0" smtClean="0"/>
          </a:p>
          <a:p>
            <a:pPr>
              <a:defRPr/>
            </a:pPr>
            <a:r>
              <a:rPr lang="en-GB" sz="2500" b="1" dirty="0" smtClean="0"/>
              <a:t>else if</a:t>
            </a:r>
            <a:r>
              <a:rPr lang="en-GB" sz="2500" dirty="0" smtClean="0"/>
              <a:t> (</a:t>
            </a:r>
            <a:r>
              <a:rPr lang="en-GB" sz="2500" i="1" dirty="0" smtClean="0"/>
              <a:t>code1</a:t>
            </a:r>
            <a:r>
              <a:rPr lang="en-GB" sz="2500" dirty="0" smtClean="0"/>
              <a:t> &amp; </a:t>
            </a:r>
            <a:r>
              <a:rPr lang="en-GB" sz="2500" i="1" dirty="0" smtClean="0"/>
              <a:t>code2</a:t>
            </a:r>
            <a:r>
              <a:rPr lang="en-GB" sz="2500" dirty="0" smtClean="0"/>
              <a:t> != 0)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dirty="0" err="1" smtClean="0"/>
              <a:t>trivial_reject</a:t>
            </a:r>
            <a:endParaRPr lang="en-GB" sz="2500" dirty="0" smtClean="0"/>
          </a:p>
          <a:p>
            <a:pPr>
              <a:defRPr/>
            </a:pPr>
            <a:r>
              <a:rPr lang="en-GB" sz="2500" b="1" dirty="0" smtClean="0"/>
              <a:t>else</a:t>
            </a:r>
          </a:p>
          <a:p>
            <a:pPr>
              <a:defRPr/>
            </a:pPr>
            <a:r>
              <a:rPr lang="en-GB" sz="2500" dirty="0" smtClean="0"/>
              <a:t>	clip against left</a:t>
            </a:r>
          </a:p>
          <a:p>
            <a:pPr>
              <a:defRPr/>
            </a:pPr>
            <a:r>
              <a:rPr lang="en-GB" sz="2500" dirty="0" smtClean="0"/>
              <a:t>	clip against right</a:t>
            </a:r>
          </a:p>
          <a:p>
            <a:pPr>
              <a:defRPr/>
            </a:pPr>
            <a:r>
              <a:rPr lang="en-GB" sz="2500" dirty="0" smtClean="0"/>
              <a:t>	clip against bottom</a:t>
            </a:r>
          </a:p>
          <a:p>
            <a:pPr>
              <a:defRPr/>
            </a:pPr>
            <a:r>
              <a:rPr lang="en-GB" sz="2500" dirty="0" smtClean="0"/>
              <a:t>	clip against top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b="1" dirty="0" smtClean="0"/>
              <a:t>if </a:t>
            </a:r>
            <a:r>
              <a:rPr lang="en-GB" sz="2500" dirty="0" smtClean="0"/>
              <a:t>(anything is left)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	accept clipped segment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Homogeneous Clipping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Works for 3D planes</a:t>
            </a:r>
          </a:p>
          <a:p>
            <a:r>
              <a:rPr lang="en-US">
                <a:latin typeface="Calibri" charset="0"/>
              </a:rPr>
              <a:t>If point is inside clipping plane:</a:t>
            </a: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Point on line:</a:t>
            </a:r>
          </a:p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Intersection</a:t>
            </a:r>
          </a:p>
        </p:txBody>
      </p:sp>
      <p:pic>
        <p:nvPicPr>
          <p:cNvPr id="37891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06700"/>
            <a:ext cx="3721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8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0" y="4533900"/>
            <a:ext cx="4889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537200"/>
            <a:ext cx="2971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12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3384550"/>
            <a:ext cx="42799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Polygon Clipping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Many cases (new edges, discarded edges)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Multiple polygons may result after clipping a single polygon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69D68-8ECE-E243-8D32-9A7CE55A028A}" type="slidenum">
              <a:rPr lang="en-GB"/>
              <a:pPr>
                <a:defRPr/>
              </a:pPr>
              <a:t>13</a:t>
            </a:fld>
            <a:endParaRPr lang="en-GB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3684588"/>
            <a:ext cx="5545137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Divide and conquer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Simple problem is to clip polygon against a single infinite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Sequence of 4 clips against clipping rectangle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40689-6D70-4145-A89C-D91D150A291B}" type="slidenum">
              <a:rPr lang="en-GB"/>
              <a:pPr>
                <a:defRPr/>
              </a:pPr>
              <a:t>14</a:t>
            </a:fld>
            <a:endParaRPr lang="en-GB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4005263"/>
            <a:ext cx="4557712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Algorithm moves around the polygon from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  <a:r>
              <a:rPr lang="en-GB">
                <a:latin typeface="Calibri" charset="0"/>
              </a:rPr>
              <a:t>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1</a:t>
            </a:r>
            <a:r>
              <a:rPr lang="en-GB">
                <a:latin typeface="Calibri" charset="0"/>
              </a:rPr>
              <a:t> and then on back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Check (v</a:t>
            </a:r>
            <a:r>
              <a:rPr lang="en-GB" baseline="-25000">
                <a:latin typeface="Calibri" charset="0"/>
              </a:rPr>
              <a:t>i</a:t>
            </a:r>
            <a:r>
              <a:rPr lang="en-GB">
                <a:latin typeface="Calibri" charset="0"/>
              </a:rPr>
              <a:t> to v</a:t>
            </a:r>
            <a:r>
              <a:rPr lang="en-GB" baseline="-25000">
                <a:latin typeface="Calibri" charset="0"/>
              </a:rPr>
              <a:t>i+1</a:t>
            </a:r>
            <a:r>
              <a:rPr lang="en-GB">
                <a:latin typeface="Calibri" charset="0"/>
              </a:rPr>
              <a:t>) line against the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Add zero, one, or two vertices to the output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4FF87-A338-4B43-B760-9443CBDDDC60}" type="slidenum">
              <a:rPr lang="en-GB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step, 1 of 4 possible cases arises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1) Edge is completely inside clip boundary, so add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to the output list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2)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is output as vertex because it intersects with boundary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3) Both vertices are outside boundary, so neither is output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4)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and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both added to output list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3731D-A681-004A-AF82-2E3C34DB72DD}" type="slidenum">
              <a:rPr lang="en-GB"/>
              <a:pPr>
                <a:defRPr/>
              </a:pPr>
              <a:t>16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4395788"/>
            <a:ext cx="6888163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Sutherland-Hodgman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2B59C-C5B4-0A42-A8DF-029D0C1D0758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0675" y="1576388"/>
            <a:ext cx="8502650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Sutherland-Hodgman(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[ length(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) - 1 ]</a:t>
            </a:r>
          </a:p>
          <a:p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	for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j = 0 ; j &lt; length(array) ; j++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do</a:t>
            </a:r>
          </a:p>
          <a:p>
            <a:pPr lvl="2"/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[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 j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]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		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 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1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)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else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ComputeIntersection(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,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, clip plane ) 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)‏</a:t>
            </a:r>
          </a:p>
          <a:p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		else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Output( ComputeIntersection( P, S, clip plane ) 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else				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3 */</a:t>
            </a:r>
            <a:endParaRPr lang="en-GB" sz="1800" b="1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no op</a:t>
            </a:r>
          </a:p>
          <a:p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		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Object-order approach to rendering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Sequence of operations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Vertex processing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Transforms</a:t>
            </a:r>
            <a:endParaRPr lang="en-US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Vertex components of shading/texture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Clipping</a:t>
            </a:r>
            <a:endParaRPr lang="en-US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Find the visible parts of any primitives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Rasterization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Break primitives into fragments/pixels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Fragment processing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Fragment components of shading/texture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Visibility &amp; Blending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Which fragments can I see, how do they combine?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&amp; Culling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Cull: decide not to draw an object at all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Clip: slice to keep </a:t>
            </a:r>
            <a:r>
              <a:rPr lang="en-GB" b="1">
                <a:latin typeface="Calibri" charset="0"/>
              </a:rPr>
              <a:t>just</a:t>
            </a:r>
            <a:r>
              <a:rPr lang="en-GB">
                <a:latin typeface="Calibri" charset="0"/>
              </a:rPr>
              <a:t> the visible parts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Reject: Entirely off-screen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Accept: Entirely on screen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E3641-A3FC-7B42-8841-95E9E827A31A}" type="slidenum">
              <a:rPr lang="en-GB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Lines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Lines intersecting a rectangular clip region are always clipped into a single line segment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4E2E4-9DA2-C848-9CBE-1A821C1CA167}" type="slidenum">
              <a:rPr lang="en-GB"/>
              <a:pPr>
                <a:defRPr/>
              </a:pPr>
              <a:t>4</a:t>
            </a:fld>
            <a:endParaRPr lang="en-GB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88" y="3276600"/>
            <a:ext cx="3209925" cy="298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4114800"/>
            <a:ext cx="1198563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73050"/>
            <a:ext cx="8709025" cy="114617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Endpoints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 a point at (</a:t>
            </a:r>
            <a:r>
              <a:rPr lang="en-GB" i="1">
                <a:latin typeface="Calibri" charset="0"/>
              </a:rPr>
              <a:t>x</a:t>
            </a:r>
            <a:r>
              <a:rPr lang="en-GB">
                <a:latin typeface="Calibri" charset="0"/>
              </a:rPr>
              <a:t>,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) to be inside the clipping rectangle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585E5-6379-4F4A-98DD-6201CC2DB3B0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14638" y="2768600"/>
            <a:ext cx="34813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200" i="1" dirty="0" err="1" smtClean="0"/>
              <a:t>x</a:t>
            </a:r>
            <a:r>
              <a:rPr lang="en-GB" sz="2200" i="1" baseline="-33000" dirty="0" err="1" smtClean="0"/>
              <a:t>min</a:t>
            </a:r>
            <a:r>
              <a:rPr lang="en-GB" sz="2200" i="1" baseline="-33000" dirty="0" smtClean="0"/>
              <a:t>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x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x</a:t>
            </a:r>
            <a:r>
              <a:rPr lang="en-GB" sz="2200" i="1" baseline="-33000" dirty="0" err="1" smtClean="0"/>
              <a:t>max</a:t>
            </a:r>
            <a:r>
              <a:rPr lang="en-GB" sz="2200" i="1" dirty="0" smtClean="0"/>
              <a:t>, </a:t>
            </a:r>
            <a:r>
              <a:rPr lang="en-GB" sz="2200" i="1" dirty="0" err="1" smtClean="0"/>
              <a:t>y</a:t>
            </a:r>
            <a:r>
              <a:rPr lang="en-GB" sz="2200" i="1" baseline="-33000" dirty="0" err="1" smtClean="0"/>
              <a:t>min</a:t>
            </a:r>
            <a:r>
              <a:rPr lang="en-GB" sz="2200" i="1" baseline="-33000" dirty="0" smtClean="0"/>
              <a:t>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y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y</a:t>
            </a:r>
            <a:r>
              <a:rPr lang="en-GB" sz="2200" i="1" baseline="-33000" dirty="0" err="1" smtClean="0"/>
              <a:t>max</a:t>
            </a:r>
            <a:r>
              <a:rPr lang="en-GB" sz="2200" i="1" dirty="0" smtClean="0"/>
              <a:t>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519488"/>
            <a:ext cx="3987800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Conditions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endpoints are inside (AB)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One endpoint in, another end outside (CD)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outside (EF, GH, IJ)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May or may not be in, further calculations needed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1BBEB-9CE8-9049-9D91-232312C720BE}" type="slidenum">
              <a:rPr lang="en-GB"/>
              <a:pPr>
                <a:defRPr/>
              </a:pPr>
              <a:t>6</a:t>
            </a:fld>
            <a:endParaRPr lang="en-GB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63" y="4284663"/>
            <a:ext cx="2481262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Cohen-Sutherland Line Clipping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en-GB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First, endpoint pairs are checked for trivial acceptance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not, region checks are performed in order to trivially reject certain lines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x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lies outside (EF)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y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too lies outside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D959C-387C-1641-BBEE-D5B423E7FC82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325938"/>
            <a:ext cx="22606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 dirty="0" smtClean="0">
                <a:ea typeface="+mj-ea"/>
                <a:cs typeface="+mj-cs"/>
              </a:rPr>
              <a:t>Cohen-Sutherland Line Clipping</a:t>
            </a:r>
            <a:endParaRPr lang="en-GB" dirty="0">
              <a:ea typeface="+mj-ea"/>
              <a:cs typeface="+mj-cs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5216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  <a:cs typeface="+mn-cs"/>
              </a:rPr>
              <a:t>Create bit code for each </a:t>
            </a:r>
            <a:r>
              <a:rPr lang="en-GB" dirty="0" err="1" smtClean="0">
                <a:ea typeface="+mn-ea"/>
                <a:cs typeface="+mn-cs"/>
              </a:rPr>
              <a:t>endopint</a:t>
            </a:r>
            <a:endParaRPr lang="en-GB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  <a:cs typeface="+mn-cs"/>
              </a:rPr>
              <a:t>Each region is assigned a </a:t>
            </a:r>
            <a:r>
              <a:rPr lang="en-GB" dirty="0" smtClean="0">
                <a:ea typeface="+mn-ea"/>
                <a:cs typeface="+mn-cs"/>
              </a:rPr>
              <a:t>4-bit </a:t>
            </a:r>
            <a:r>
              <a:rPr lang="en-GB" dirty="0">
                <a:ea typeface="+mn-ea"/>
                <a:cs typeface="+mn-cs"/>
              </a:rPr>
              <a:t>code </a:t>
            </a:r>
            <a:r>
              <a:rPr lang="en-GB" dirty="0" smtClean="0">
                <a:ea typeface="+mn-ea"/>
                <a:cs typeface="+mn-cs"/>
              </a:rPr>
              <a:t>(</a:t>
            </a:r>
            <a:r>
              <a:rPr lang="en-GB" dirty="0" err="1" smtClean="0">
                <a:ea typeface="+mn-ea"/>
                <a:cs typeface="+mn-cs"/>
              </a:rPr>
              <a:t>outcode</a:t>
            </a:r>
            <a:r>
              <a:rPr lang="en-GB" dirty="0" smtClean="0">
                <a:ea typeface="+mn-ea"/>
                <a:cs typeface="+mn-cs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 1</a:t>
            </a:r>
            <a:r>
              <a:rPr lang="en-GB" baseline="33000" dirty="0" smtClean="0">
                <a:ea typeface="+mn-ea"/>
              </a:rPr>
              <a:t>st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above top edge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</a:t>
            </a:r>
            <a:r>
              <a:rPr lang="en-GB" dirty="0">
                <a:ea typeface="+mn-ea"/>
              </a:rPr>
              <a:t> &gt; </a:t>
            </a:r>
            <a:r>
              <a:rPr lang="en-GB" i="1" dirty="0" err="1" smtClean="0">
                <a:ea typeface="+mn-ea"/>
              </a:rPr>
              <a:t>y</a:t>
            </a:r>
            <a:r>
              <a:rPr lang="en-GB" i="1" baseline="-33000" dirty="0" err="1" smtClean="0">
                <a:ea typeface="+mn-ea"/>
              </a:rPr>
              <a:t>max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2</a:t>
            </a:r>
            <a:r>
              <a:rPr lang="en-GB" baseline="33000" dirty="0" smtClean="0">
                <a:ea typeface="+mn-ea"/>
              </a:rPr>
              <a:t>nd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below </a:t>
            </a:r>
            <a:r>
              <a:rPr lang="en-GB" dirty="0" smtClean="0">
                <a:ea typeface="+mn-ea"/>
              </a:rPr>
              <a:t>bottom edge </a:t>
            </a:r>
            <a:endParaRPr lang="en-GB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 &lt; </a:t>
            </a:r>
            <a:r>
              <a:rPr lang="en-GB" i="1" dirty="0" err="1" smtClean="0">
                <a:ea typeface="+mn-ea"/>
              </a:rPr>
              <a:t>y</a:t>
            </a:r>
            <a:r>
              <a:rPr lang="en-GB" i="1" baseline="-33000" dirty="0" err="1" smtClean="0">
                <a:ea typeface="+mn-ea"/>
              </a:rPr>
              <a:t>min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3</a:t>
            </a:r>
            <a:r>
              <a:rPr lang="en-GB" baseline="33000" dirty="0" smtClean="0">
                <a:ea typeface="+mn-ea"/>
              </a:rPr>
              <a:t>rd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right of right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&gt; </a:t>
            </a:r>
            <a:r>
              <a:rPr lang="en-GB" i="1" dirty="0" err="1" smtClean="0">
                <a:ea typeface="+mn-ea"/>
              </a:rPr>
              <a:t>x</a:t>
            </a:r>
            <a:r>
              <a:rPr lang="en-GB" i="1" baseline="-33000" dirty="0" err="1" smtClean="0">
                <a:ea typeface="+mn-ea"/>
              </a:rPr>
              <a:t>max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4</a:t>
            </a:r>
            <a:r>
              <a:rPr lang="en-GB" baseline="33000" dirty="0" smtClean="0">
                <a:ea typeface="+mn-ea"/>
              </a:rPr>
              <a:t>th</a:t>
            </a:r>
            <a:r>
              <a:rPr lang="en-GB" dirty="0" smtClean="0">
                <a:ea typeface="+mn-ea"/>
              </a:rPr>
              <a:t>  </a:t>
            </a:r>
            <a:r>
              <a:rPr lang="en-GB" dirty="0">
                <a:ea typeface="+mn-ea"/>
              </a:rPr>
              <a:t>bit – left of left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&lt; </a:t>
            </a:r>
            <a:r>
              <a:rPr lang="en-GB" i="1" dirty="0" err="1">
                <a:ea typeface="+mn-ea"/>
              </a:rPr>
              <a:t>x</a:t>
            </a:r>
            <a:r>
              <a:rPr lang="en-GB" i="1" baseline="-33000" dirty="0" err="1">
                <a:ea typeface="+mn-ea"/>
              </a:rPr>
              <a:t>min</a:t>
            </a:r>
            <a:endParaRPr lang="en-GB" i="1" baseline="-33000" dirty="0">
              <a:ea typeface="+mn-ea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C48DB-FF65-DF48-AC29-C68571AD5C7B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382963"/>
            <a:ext cx="34163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Efficient Computation of Bit-Code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Compute each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First bit is the sign bit of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Second bit is 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min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Third bit is the sign bit of x</a:t>
            </a:r>
            <a:r>
              <a:rPr lang="en-GB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x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Forth bit is x – x</a:t>
            </a:r>
            <a:r>
              <a:rPr lang="en-GB" baseline="-33000">
                <a:latin typeface="Calibri" charset="0"/>
              </a:rPr>
              <a:t>min</a:t>
            </a:r>
            <a:r>
              <a:rPr lang="en-GB">
                <a:latin typeface="Calibri" charset="0"/>
              </a:rPr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609E-7C73-9C40-AE16-CC4B63ECBF00}" type="slidenum">
              <a:rPr lang="en-GB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32697</TotalTime>
  <Words>636</Words>
  <Application>Microsoft Macintosh PowerPoint</Application>
  <PresentationFormat>On-screen Show (4:3)</PresentationFormat>
  <Paragraphs>145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Times New Roman</vt:lpstr>
      <vt:lpstr>ＭＳ Ｐゴシック</vt:lpstr>
      <vt:lpstr>Arial</vt:lpstr>
      <vt:lpstr>Calibri</vt:lpstr>
      <vt:lpstr>Liberation Sans</vt:lpstr>
      <vt:lpstr>DejaVu Sans</vt:lpstr>
      <vt:lpstr>Symbol</vt:lpstr>
      <vt:lpstr>Courier</vt:lpstr>
      <vt:lpstr>Office Theme</vt:lpstr>
      <vt:lpstr>Graphics Pipeline Clipping</vt:lpstr>
      <vt:lpstr>Graphics Pipeline</vt:lpstr>
      <vt:lpstr>Clipping &amp; Culling</vt:lpstr>
      <vt:lpstr>Clipping Lines</vt:lpstr>
      <vt:lpstr>Clipping Endpoints</vt:lpstr>
      <vt:lpstr>Clipping Conditions</vt:lpstr>
      <vt:lpstr>Cohen-Sutherland Line Clipping</vt:lpstr>
      <vt:lpstr>Cohen-Sutherland Line Clipping</vt:lpstr>
      <vt:lpstr>Efficient Computation of Bit-Code</vt:lpstr>
      <vt:lpstr>Bit-Code Trivial Rejects and Accepts</vt:lpstr>
      <vt:lpstr>Cohen-Sutherland  Line Clipping Algorithm</vt:lpstr>
      <vt:lpstr>Homogeneous Clipping</vt:lpstr>
      <vt:lpstr>Polygon Clipping</vt:lpstr>
      <vt:lpstr>Sutherland-Hodgman Polygon Clipping</vt:lpstr>
      <vt:lpstr>Sutherland-Hodgman Polygon Clipping</vt:lpstr>
      <vt:lpstr>Sutherland-Hodgman Polygon Clipping</vt:lpstr>
      <vt:lpstr>Sutherland-Hodgman Algorithm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180</cp:revision>
  <cp:lastPrinted>2010-10-04T14:32:16Z</cp:lastPrinted>
  <dcterms:created xsi:type="dcterms:W3CDTF">1996-09-30T18:28:10Z</dcterms:created>
  <dcterms:modified xsi:type="dcterms:W3CDTF">2011-10-11T12:52:16Z</dcterms:modified>
</cp:coreProperties>
</file>