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3" r:id="rId3"/>
    <p:sldId id="294" r:id="rId4"/>
    <p:sldId id="295" r:id="rId5"/>
    <p:sldId id="336" r:id="rId6"/>
    <p:sldId id="284" r:id="rId7"/>
    <p:sldId id="302" r:id="rId8"/>
    <p:sldId id="339" r:id="rId9"/>
    <p:sldId id="334" r:id="rId10"/>
    <p:sldId id="303" r:id="rId11"/>
    <p:sldId id="340" r:id="rId12"/>
    <p:sldId id="308" r:id="rId13"/>
    <p:sldId id="305" r:id="rId14"/>
    <p:sldId id="337" r:id="rId15"/>
    <p:sldId id="327" r:id="rId16"/>
    <p:sldId id="328" r:id="rId17"/>
    <p:sldId id="329" r:id="rId18"/>
    <p:sldId id="330" r:id="rId19"/>
    <p:sldId id="285" r:id="rId20"/>
    <p:sldId id="338" r:id="rId21"/>
    <p:sldId id="388" r:id="rId22"/>
    <p:sldId id="389" r:id="rId23"/>
    <p:sldId id="377" r:id="rId24"/>
    <p:sldId id="378" r:id="rId25"/>
    <p:sldId id="383" r:id="rId26"/>
    <p:sldId id="384" r:id="rId27"/>
    <p:sldId id="385" r:id="rId28"/>
    <p:sldId id="386" r:id="rId29"/>
    <p:sldId id="387" r:id="rId30"/>
    <p:sldId id="379" r:id="rId31"/>
    <p:sldId id="380" r:id="rId32"/>
    <p:sldId id="381" r:id="rId33"/>
    <p:sldId id="38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2" autoAdjust="0"/>
    <p:restoredTop sz="90929"/>
  </p:normalViewPr>
  <p:slideViewPr>
    <p:cSldViewPr>
      <p:cViewPr varScale="1">
        <p:scale>
          <a:sx n="96" d="100"/>
          <a:sy n="96" d="100"/>
        </p:scale>
        <p:origin x="-192" y="-104"/>
      </p:cViewPr>
      <p:guideLst>
        <p:guide orient="horz" pos="3354"/>
        <p:guide orient="horz" pos="383"/>
        <p:guide pos="2992"/>
        <p:guide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A55AD-FE72-EA4F-A750-A60973CC7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50954-FEAE-FC4F-9486-20184D80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ED0E7-D00A-5E4D-AE95-8FB5F4326905}" type="slidenum">
              <a:rPr lang="en-US"/>
              <a:pPr/>
              <a:t>1</a:t>
            </a:fld>
            <a:endParaRPr lang="en-US"/>
          </a:p>
        </p:txBody>
      </p:sp>
      <p:sp>
        <p:nvSpPr>
          <p:cNvPr id="420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8409-9B22-2849-B187-1C75B16838C8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6C6B-4D04-7843-8E7A-1A396D604556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82E4E-9703-6544-9178-6507A3ECF0E7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17304-4406-8F45-BD69-F0A16D8D5AD3}" type="slidenum">
              <a:rPr lang="en-US"/>
              <a:pPr/>
              <a:t>13</a:t>
            </a:fld>
            <a:endParaRPr lang="en-US"/>
          </a:p>
        </p:txBody>
      </p:sp>
      <p:sp>
        <p:nvSpPr>
          <p:cNvPr id="435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94F2-D80A-1E4D-9F80-7F504E99824F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36C8-BD62-7348-8B29-D2F03BEB1B21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34864-DEF1-5E4A-A072-BDA2763AAB12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93C5-3205-AF4F-B8D0-52EB4BB0362D}" type="slidenum">
              <a:rPr lang="en-US"/>
              <a:pPr/>
              <a:t>17</a:t>
            </a:fld>
            <a:endParaRPr lang="en-US"/>
          </a:p>
        </p:txBody>
      </p:sp>
      <p:sp>
        <p:nvSpPr>
          <p:cNvPr id="439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4F225-A8F6-554E-8733-B0042EF78EC8}" type="slidenum">
              <a:rPr lang="en-US"/>
              <a:pPr/>
              <a:t>19</a:t>
            </a:fld>
            <a:endParaRPr lang="en-US"/>
          </a:p>
        </p:txBody>
      </p:sp>
      <p:sp>
        <p:nvSpPr>
          <p:cNvPr id="441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664CB-E4EF-4647-A6C0-EC78F761D41D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482-A2C7-FC48-B367-EF30D2DB0DFD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9D770-6478-4041-B889-7680D924758A}" type="slidenum">
              <a:rPr lang="en-GB"/>
              <a:pPr/>
              <a:t>23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EC129-3EB9-254C-8AE2-6D7E14AE3C00}" type="slidenum">
              <a:rPr lang="en-GB"/>
              <a:pPr/>
              <a:t>24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468B5-6C8F-254D-89C7-70A9A25F35F3}" type="slidenum">
              <a:rPr lang="en-US"/>
              <a:pPr/>
              <a:t>25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6F174-BC79-0643-8DE7-6C95D668C19A}" type="slidenum">
              <a:rPr lang="en-US"/>
              <a:pPr/>
              <a:t>26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5572-6FB7-F042-BEE8-2F14ACD114D3}" type="slidenum">
              <a:rPr lang="en-US"/>
              <a:pPr/>
              <a:t>27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EE75-1733-6C45-A275-434D0D736512}" type="slidenum">
              <a:rPr lang="en-US"/>
              <a:pPr/>
              <a:t>28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9F1F-EDF2-A24C-8E5F-1C9463866A37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22756B-3B90-F443-A06F-DAB1B55D96DB}" type="slidenum">
              <a:rPr lang="en-GB"/>
              <a:pPr/>
              <a:t>30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E772E-A50D-6143-AD82-F5B2551F6CED}" type="slidenum">
              <a:rPr lang="en-GB"/>
              <a:pPr/>
              <a:t>31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0F93D-7927-5E4D-BF58-A332B9B8814D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56B29-DE83-2E44-85F6-932BF81E19DA}" type="slidenum">
              <a:rPr lang="en-GB"/>
              <a:pPr/>
              <a:t>32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5CDF5-21C0-124C-8A6C-89517F5321C0}" type="slidenum">
              <a:rPr lang="en-GB"/>
              <a:pPr/>
              <a:t>33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F3DF-6E07-0C46-9BBD-3C41894712C5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E69E-37DA-2045-85BD-A750C42D04A2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16C5-F6E9-1245-8170-49A023500890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BA6CA-3FF6-AB4F-ACC2-ACDF9BFB0FC0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390-DF2C-9B4B-9A47-087223562E83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E389-CCC2-644F-96A3-65C12D92FE16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6F1-5ABB-174F-BA0A-801B4213F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549-8F07-4B4B-A21E-BE10AFEB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5AF0-3DE2-0146-B2B8-CBD2467F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102-6AB6-A84E-BBEC-00C7E959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5BA1-7F8B-5B48-A7A7-B4BF157F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EECE-25E6-BB42-A1F1-1F7F62674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3C1A-40FC-404A-B46B-0C7BAA2C2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48-4263-0345-849E-C5C5670B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8E5D-9F6A-2E4D-B53B-24ACA8126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C538-ACC7-EE44-A4BF-D12D635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7BC0-7AF0-F749-871A-2448A107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C9EC-CD38-AB45-A280-8A467A412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Antialiasing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Detail</a:t>
            </a:r>
            <a:endParaRPr lang="en-US" dirty="0"/>
          </a:p>
        </p:txBody>
      </p:sp>
      <p:graphicFrame>
        <p:nvGraphicFramePr>
          <p:cNvPr id="2048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87550" y="2535238"/>
          <a:ext cx="51689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Microsoft Draw Drawing" r:id="rId4" imgW="5168900" imgH="2654300" progId="MSDraw.Drawing.8.1">
                  <p:embed/>
                </p:oleObj>
              </mc:Choice>
              <mc:Fallback>
                <p:oleObj name="Microsoft Draw Drawing" r:id="rId4" imgW="5168900" imgH="2654300" progId="MSDraw.Drawing.8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535238"/>
                        <a:ext cx="51689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Detail</a:t>
            </a:r>
            <a:endParaRPr lang="en-US" dirty="0"/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8818" r="2200" b="30981"/>
          <a:stretch/>
        </p:blipFill>
        <p:spPr>
          <a:xfrm>
            <a:off x="648182" y="2102142"/>
            <a:ext cx="7857557" cy="330805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 descr="48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1083"/>
              </p:ext>
            </p:extLst>
          </p:nvPr>
        </p:nvGraphicFramePr>
        <p:xfrm>
          <a:off x="2590800" y="31242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Microsoft Draw Drawing" r:id="rId4" imgW="5664200" imgH="4140200" progId="MSDraw.Drawing.8.1">
                  <p:embed/>
                </p:oleObj>
              </mc:Choice>
              <mc:Fallback>
                <p:oleObj name="Microsoft Draw Drawing" r:id="rId4" imgW="5664200" imgH="4140200" progId="MSDraw.Drawing.8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4412"/>
              </p:ext>
            </p:extLst>
          </p:nvPr>
        </p:nvGraphicFramePr>
        <p:xfrm>
          <a:off x="2590800" y="13716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0" name="Microsoft Draw Drawing" r:id="rId6" imgW="5664200" imgH="4140200" progId="MSDraw.Drawing.8.1">
                  <p:embed/>
                </p:oleObj>
              </mc:Choice>
              <mc:Fallback>
                <p:oleObj name="Microsoft Draw Drawing" r:id="rId6" imgW="5664200" imgH="4140200" progId="MSDraw.Drawing.8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Strobing</a:t>
            </a:r>
            <a:r>
              <a:rPr lang="en-US" dirty="0" smtClean="0"/>
              <a:t>/Popping</a:t>
            </a:r>
            <a:endParaRPr lang="en-US" dirty="0"/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325"/>
              </p:ext>
            </p:extLst>
          </p:nvPr>
        </p:nvGraphicFramePr>
        <p:xfrm>
          <a:off x="2590800" y="48768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1" name="Microsoft Draw Drawing" r:id="rId7" imgW="5664200" imgH="4140200" progId="MSDraw.Drawing.8.1">
                  <p:embed/>
                </p:oleObj>
              </mc:Choice>
              <mc:Fallback>
                <p:oleObj name="Microsoft Draw Drawing" r:id="rId7" imgW="5664200" imgH="4140200" progId="MSDraw.Drawing.8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743200" y="3429000"/>
            <a:ext cx="12192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2743200" y="5257800"/>
            <a:ext cx="13716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43200" y="1752600"/>
            <a:ext cx="9144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you fix aliasing?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9380" name="Picture 4" descr="39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813"/>
            <a:ext cx="8686800" cy="5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 descr="40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 descr="41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013"/>
            <a:ext cx="8763000" cy="58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2" name="Picture 4" descr="42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Shannon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sampling theory (1D):</a:t>
            </a:r>
          </a:p>
          <a:p>
            <a:pPr lvl="1"/>
            <a:r>
              <a:rPr lang="en-US"/>
              <a:t>A band limited signal f(t) with cut off frequency w</a:t>
            </a:r>
            <a:r>
              <a:rPr lang="en-US" baseline="-25000"/>
              <a:t>F</a:t>
            </a:r>
            <a:r>
              <a:rPr lang="en-US"/>
              <a:t> may be perfectly reconstructed from its samples f(nT</a:t>
            </a:r>
            <a:r>
              <a:rPr lang="en-US" baseline="-25000"/>
              <a:t>0</a:t>
            </a:r>
            <a:r>
              <a:rPr lang="en-US"/>
              <a:t>) if 2</a:t>
            </a:r>
            <a:r>
              <a:rPr lang="en-US">
                <a:latin typeface="Symbol" charset="0"/>
              </a:rPr>
              <a:t>p</a:t>
            </a:r>
            <a:r>
              <a:rPr lang="en-US"/>
              <a:t>/T</a:t>
            </a:r>
            <a:r>
              <a:rPr lang="en-US" baseline="-25000"/>
              <a:t>0</a:t>
            </a:r>
            <a:r>
              <a:rPr lang="en-US"/>
              <a:t> &gt;= 2w</a:t>
            </a:r>
            <a:r>
              <a:rPr lang="en-US" baseline="-25000"/>
              <a:t>F</a:t>
            </a:r>
            <a:endParaRPr lang="en-US"/>
          </a:p>
          <a:p>
            <a:pPr lvl="1"/>
            <a:r>
              <a:rPr lang="en-US"/>
              <a:t>w</a:t>
            </a:r>
            <a:r>
              <a:rPr lang="en-US" baseline="-25000"/>
              <a:t>F</a:t>
            </a:r>
            <a:r>
              <a:rPr lang="en-US"/>
              <a:t> == Nyquist limit</a:t>
            </a:r>
          </a:p>
          <a:p>
            <a:r>
              <a:rPr lang="en-US"/>
              <a:t>Alternatively: </a:t>
            </a:r>
          </a:p>
          <a:p>
            <a:pPr lvl="1"/>
            <a:r>
              <a:rPr lang="en-US"/>
              <a:t>a signal can be reconstructed exactly from samples only if the highest frequency is less than half the sampling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3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94" r="48055" b="12484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66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Original Scene</a:t>
            </a:r>
            <a:endParaRPr lang="en-US" sz="3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Luminosity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 Sine Wave</a:t>
            </a: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Alias?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based on frequency</a:t>
            </a:r>
          </a:p>
          <a:p>
            <a:pPr lvl="1"/>
            <a:r>
              <a:rPr lang="en-US" dirty="0" smtClean="0"/>
              <a:t>Like audio equalizer</a:t>
            </a:r>
          </a:p>
          <a:p>
            <a:pPr lvl="1"/>
            <a:r>
              <a:rPr lang="en-US" dirty="0" smtClean="0"/>
              <a:t>Fourier transform</a:t>
            </a:r>
          </a:p>
        </p:txBody>
      </p:sp>
      <p:pic>
        <p:nvPicPr>
          <p:cNvPr id="4" name="Picture 3" descr="magg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86336"/>
            <a:ext cx="2286000" cy="3048000"/>
          </a:xfrm>
          <a:prstGeom prst="rect">
            <a:avLst/>
          </a:prstGeom>
        </p:spPr>
      </p:pic>
      <p:pic>
        <p:nvPicPr>
          <p:cNvPr id="5" name="Picture 4" descr="fou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2286000" cy="30480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943600" y="4495800"/>
            <a:ext cx="457200" cy="609600"/>
          </a:xfrm>
          <a:prstGeom prst="rect">
            <a:avLst/>
          </a:prstGeom>
          <a:noFill/>
          <a:ln w="3810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106" name="Group 3105"/>
          <p:cNvGrpSpPr/>
          <p:nvPr/>
        </p:nvGrpSpPr>
        <p:grpSpPr>
          <a:xfrm>
            <a:off x="1949450" y="3308350"/>
            <a:ext cx="2209800" cy="2997200"/>
            <a:chOff x="381000" y="3352800"/>
            <a:chExt cx="1691584" cy="2290008"/>
          </a:xfrm>
        </p:grpSpPr>
        <p:grpSp>
          <p:nvGrpSpPr>
            <p:cNvPr id="2082" name="Group 2081"/>
            <p:cNvGrpSpPr/>
            <p:nvPr/>
          </p:nvGrpSpPr>
          <p:grpSpPr>
            <a:xfrm>
              <a:off x="381000" y="3352800"/>
              <a:ext cx="1691584" cy="539496"/>
              <a:chOff x="381000" y="3352800"/>
              <a:chExt cx="1691584" cy="539496"/>
            </a:xfrm>
          </p:grpSpPr>
          <p:grpSp>
            <p:nvGrpSpPr>
              <p:cNvPr id="1775" name="Group 1774"/>
              <p:cNvGrpSpPr/>
              <p:nvPr/>
            </p:nvGrpSpPr>
            <p:grpSpPr>
              <a:xfrm>
                <a:off x="381000" y="335280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752" name="Group 1751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742" name="Oval 174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3" name="Oval 174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4" name="Oval 174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5" name="Oval 174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6" name="Oval 174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7" name="Oval 174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8" name="Oval 174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9" name="Oval 174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0" name="Oval 174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1" name="Oval 175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3" name="Group 1752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754" name="Oval 175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5" name="Oval 175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6" name="Oval 175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7" name="Oval 175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8" name="Oval 175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9" name="Oval 175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0" name="Oval 175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1" name="Oval 176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2" name="Oval 176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3" name="Oval 176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4" name="Group 1763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765" name="Oval 176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6" name="Oval 176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7" name="Oval 176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8" name="Oval 176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9" name="Oval 176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0" name="Oval 176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1" name="Oval 177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2" name="Oval 177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3" name="Oval 177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4" name="Oval 177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76" name="Group 1775"/>
              <p:cNvGrpSpPr/>
              <p:nvPr/>
            </p:nvGrpSpPr>
            <p:grpSpPr>
              <a:xfrm>
                <a:off x="381000" y="341071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777" name="Group 1776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00" name="Oval 179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1" name="Oval 180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2" name="Oval 180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3" name="Oval 180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4" name="Oval 180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5" name="Oval 180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6" name="Oval 180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7" name="Oval 180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8" name="Oval 180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9" name="Oval 180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8" name="Group 1777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790" name="Oval 178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1" name="Oval 179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2" name="Oval 179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3" name="Oval 179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4" name="Oval 179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5" name="Oval 179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6" name="Oval 179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7" name="Oval 179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8" name="Oval 179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9" name="Oval 179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9" name="Group 1778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780" name="Oval 177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1" name="Oval 178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2" name="Oval 178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3" name="Oval 178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4" name="Oval 178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5" name="Oval 178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6" name="Oval 178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7" name="Oval 178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8" name="Oval 178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9" name="Oval 178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10" name="Group 1809"/>
              <p:cNvGrpSpPr/>
              <p:nvPr/>
            </p:nvGrpSpPr>
            <p:grpSpPr>
              <a:xfrm>
                <a:off x="381000" y="346862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811" name="Group 1810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34" name="Oval 183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5" name="Oval 183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6" name="Oval 183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7" name="Oval 183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8" name="Oval 183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9" name="Oval 183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0" name="Oval 183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1" name="Oval 184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2" name="Oval 184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3" name="Oval 184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2" name="Group 1811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24" name="Oval 182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5" name="Oval 182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6" name="Oval 182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7" name="Oval 182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8" name="Oval 182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9" name="Oval 182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0" name="Oval 182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1" name="Oval 183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2" name="Oval 183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3" name="Oval 183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3" name="Group 1812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14" name="Oval 181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5" name="Oval 181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6" name="Oval 181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7" name="Oval 181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8" name="Oval 181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9" name="Oval 181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0" name="Oval 181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1" name="Oval 182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2" name="Oval 182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3" name="Oval 182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44" name="Group 1843"/>
              <p:cNvGrpSpPr/>
              <p:nvPr/>
            </p:nvGrpSpPr>
            <p:grpSpPr>
              <a:xfrm>
                <a:off x="381000" y="352653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845" name="Group 1844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68" name="Oval 186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9" name="Oval 186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0" name="Oval 186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1" name="Oval 187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2" name="Oval 187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3" name="Oval 187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4" name="Oval 187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5" name="Oval 187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6" name="Oval 187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7" name="Oval 187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6" name="Group 1845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58" name="Oval 185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9" name="Oval 185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0" name="Oval 185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1" name="Oval 186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2" name="Oval 186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3" name="Oval 186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4" name="Oval 186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5" name="Oval 186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6" name="Oval 186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7" name="Oval 186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7" name="Group 1846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48" name="Oval 184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9" name="Oval 184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0" name="Oval 184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1" name="Oval 185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2" name="Oval 185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3" name="Oval 185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4" name="Oval 185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5" name="Oval 185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6" name="Oval 185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7" name="Oval 185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78" name="Group 1877"/>
              <p:cNvGrpSpPr/>
              <p:nvPr/>
            </p:nvGrpSpPr>
            <p:grpSpPr>
              <a:xfrm>
                <a:off x="381000" y="358444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879" name="Group 1878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02" name="Oval 190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3" name="Oval 190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4" name="Oval 190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5" name="Oval 190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6" name="Oval 190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7" name="Oval 190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8" name="Oval 190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9" name="Oval 190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0" name="Oval 190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1" name="Oval 191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0" name="Group 1879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92" name="Oval 189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3" name="Oval 189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4" name="Oval 189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5" name="Oval 189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6" name="Oval 189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7" name="Oval 189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8" name="Oval 189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9" name="Oval 189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0" name="Oval 189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1" name="Oval 190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1" name="Group 1880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882" name="Oval 188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3" name="Oval 188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4" name="Oval 188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5" name="Oval 188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6" name="Oval 188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7" name="Oval 188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8" name="Oval 188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9" name="Oval 188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0" name="Oval 188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1" name="Oval 189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12" name="Group 1911"/>
              <p:cNvGrpSpPr/>
              <p:nvPr/>
            </p:nvGrpSpPr>
            <p:grpSpPr>
              <a:xfrm>
                <a:off x="381000" y="364236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913" name="Group 1912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36" name="Oval 193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7" name="Oval 193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8" name="Oval 193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9" name="Oval 193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0" name="Oval 193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1" name="Oval 194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2" name="Oval 194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3" name="Oval 194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4" name="Oval 194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5" name="Oval 194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14" name="Group 1913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26" name="Oval 192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7" name="Oval 192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8" name="Oval 192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9" name="Oval 192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0" name="Oval 192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1" name="Oval 193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2" name="Oval 193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3" name="Oval 193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4" name="Oval 193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5" name="Oval 193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15" name="Group 1914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16" name="Oval 191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7" name="Oval 191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8" name="Oval 191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9" name="Oval 191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0" name="Oval 191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1" name="Oval 192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2" name="Oval 192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3" name="Oval 192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4" name="Oval 192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5" name="Oval 192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6" name="Group 1945"/>
              <p:cNvGrpSpPr/>
              <p:nvPr/>
            </p:nvGrpSpPr>
            <p:grpSpPr>
              <a:xfrm>
                <a:off x="381000" y="370027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947" name="Group 1946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70" name="Oval 196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1" name="Oval 197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2" name="Oval 197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3" name="Oval 197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4" name="Oval 197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5" name="Oval 197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6" name="Oval 197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7" name="Oval 197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8" name="Oval 197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9" name="Oval 197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48" name="Group 1947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60" name="Oval 195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1" name="Oval 196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2" name="Oval 196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3" name="Oval 196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4" name="Oval 196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5" name="Oval 196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6" name="Oval 196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7" name="Oval 196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8" name="Oval 196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9" name="Oval 196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49" name="Group 1948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50" name="Oval 194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1" name="Oval 195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2" name="Oval 195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3" name="Oval 195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4" name="Oval 195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5" name="Oval 195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6" name="Oval 195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7" name="Oval 195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8" name="Oval 195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9" name="Oval 195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0" name="Group 1979"/>
              <p:cNvGrpSpPr/>
              <p:nvPr/>
            </p:nvGrpSpPr>
            <p:grpSpPr>
              <a:xfrm>
                <a:off x="381000" y="375818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1981" name="Group 1980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04" name="Oval 200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5" name="Oval 200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6" name="Oval 200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7" name="Oval 200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8" name="Oval 200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9" name="Oval 200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0" name="Oval 200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1" name="Oval 201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2" name="Oval 201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3" name="Oval 201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82" name="Group 1981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94" name="Oval 199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5" name="Oval 199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6" name="Oval 199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7" name="Oval 199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8" name="Oval 199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9" name="Oval 199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0" name="Oval 199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1" name="Oval 200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2" name="Oval 200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3" name="Oval 200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83" name="Group 1982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1984" name="Oval 198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5" name="Oval 198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6" name="Oval 198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7" name="Oval 198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8" name="Oval 198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9" name="Oval 198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0" name="Oval 198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1" name="Oval 199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2" name="Oval 199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3" name="Oval 199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4" name="Group 2013"/>
              <p:cNvGrpSpPr/>
              <p:nvPr/>
            </p:nvGrpSpPr>
            <p:grpSpPr>
              <a:xfrm>
                <a:off x="381000" y="381609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015" name="Group 2014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38" name="Oval 203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9" name="Oval 203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0" name="Oval 203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1" name="Oval 204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2" name="Oval 204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3" name="Oval 204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4" name="Oval 204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5" name="Oval 204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6" name="Oval 204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7" name="Oval 204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6" name="Group 2015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28" name="Oval 202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9" name="Oval 202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0" name="Oval 202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1" name="Oval 203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2" name="Oval 203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3" name="Oval 203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4" name="Oval 203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5" name="Oval 203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6" name="Oval 203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7" name="Oval 203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7" name="Group 2016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18" name="Oval 201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9" name="Oval 201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0" name="Oval 201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1" name="Oval 202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2" name="Oval 202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3" name="Oval 202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4" name="Oval 202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5" name="Oval 202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6" name="Oval 202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7" name="Oval 202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8" name="Group 2047"/>
              <p:cNvGrpSpPr/>
              <p:nvPr/>
            </p:nvGrpSpPr>
            <p:grpSpPr>
              <a:xfrm>
                <a:off x="381000" y="387400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049" name="Group 2048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72" name="Oval 207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3" name="Oval 207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4" name="Oval 207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5" name="Oval 207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6" name="Oval 207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7" name="Oval 207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8" name="Oval 207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9" name="Oval 207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0" name="Oval 207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1" name="Oval 208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0" name="Group 2049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62" name="Oval 206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3" name="Oval 206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4" name="Oval 206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5" name="Oval 206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6" name="Oval 206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7" name="Oval 206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8" name="Oval 206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9" name="Oval 206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0" name="Oval 206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1" name="Oval 207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1" name="Group 2050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52" name="Oval 205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3" name="Oval 205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4" name="Oval 205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5" name="Oval 205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6" name="Oval 205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7" name="Oval 205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8" name="Oval 205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9" name="Oval 205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0" name="Oval 205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1" name="Oval 206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83" name="Group 2082"/>
            <p:cNvGrpSpPr/>
            <p:nvPr/>
          </p:nvGrpSpPr>
          <p:grpSpPr>
            <a:xfrm>
              <a:off x="381000" y="3936304"/>
              <a:ext cx="1691584" cy="539496"/>
              <a:chOff x="381000" y="3352800"/>
              <a:chExt cx="1691584" cy="539496"/>
            </a:xfrm>
          </p:grpSpPr>
          <p:grpSp>
            <p:nvGrpSpPr>
              <p:cNvPr id="2084" name="Group 2083"/>
              <p:cNvGrpSpPr/>
              <p:nvPr/>
            </p:nvGrpSpPr>
            <p:grpSpPr>
              <a:xfrm>
                <a:off x="381000" y="335280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391" name="Group 2390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14" name="Oval 241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5" name="Oval 241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6" name="Oval 241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7" name="Oval 241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8" name="Oval 241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9" name="Oval 241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0" name="Oval 241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1" name="Oval 242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2" name="Oval 242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3" name="Oval 242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2" name="Group 2391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04" name="Oval 240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5" name="Oval 240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6" name="Oval 240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7" name="Oval 240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8" name="Oval 240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9" name="Oval 240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0" name="Oval 240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1" name="Oval 241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2" name="Oval 241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3" name="Oval 241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3" name="Group 2392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94" name="Oval 239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5" name="Oval 239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6" name="Oval 239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7" name="Oval 239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8" name="Oval 239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9" name="Oval 239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0" name="Oval 239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1" name="Oval 240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2" name="Oval 240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3" name="Oval 240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85" name="Group 2084"/>
              <p:cNvGrpSpPr/>
              <p:nvPr/>
            </p:nvGrpSpPr>
            <p:grpSpPr>
              <a:xfrm>
                <a:off x="381000" y="341071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358" name="Group 2357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81" name="Oval 238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2" name="Oval 238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3" name="Oval 238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4" name="Oval 238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5" name="Oval 238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6" name="Oval 238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7" name="Oval 238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8" name="Oval 238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9" name="Oval 238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0" name="Oval 238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59" name="Group 2358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71" name="Oval 237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2" name="Oval 237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3" name="Oval 237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4" name="Oval 237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5" name="Oval 237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6" name="Oval 237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7" name="Oval 237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8" name="Oval 237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9" name="Oval 237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0" name="Oval 237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0" name="Group 2359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61" name="Oval 236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2" name="Oval 236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3" name="Oval 236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4" name="Oval 236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5" name="Oval 236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6" name="Oval 236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7" name="Oval 236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8" name="Oval 236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9" name="Oval 236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0" name="Oval 236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86" name="Group 2085"/>
              <p:cNvGrpSpPr/>
              <p:nvPr/>
            </p:nvGrpSpPr>
            <p:grpSpPr>
              <a:xfrm>
                <a:off x="381000" y="346862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325" name="Group 2324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48" name="Oval 234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9" name="Oval 234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0" name="Oval 234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1" name="Oval 235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2" name="Oval 235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3" name="Oval 235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4" name="Oval 235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5" name="Oval 235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6" name="Oval 235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7" name="Oval 235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26" name="Group 2325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38" name="Oval 233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9" name="Oval 233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0" name="Oval 233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1" name="Oval 234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2" name="Oval 234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3" name="Oval 234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4" name="Oval 234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5" name="Oval 234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6" name="Oval 234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7" name="Oval 234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27" name="Group 2326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28" name="Oval 232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9" name="Oval 232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0" name="Oval 232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1" name="Oval 233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2" name="Oval 233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3" name="Oval 233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4" name="Oval 233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5" name="Oval 233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6" name="Oval 233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7" name="Oval 233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87" name="Group 2086"/>
              <p:cNvGrpSpPr/>
              <p:nvPr/>
            </p:nvGrpSpPr>
            <p:grpSpPr>
              <a:xfrm>
                <a:off x="381000" y="352653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292" name="Group 2291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15" name="Oval 231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6" name="Oval 231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7" name="Oval 231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8" name="Oval 231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9" name="Oval 231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0" name="Oval 231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1" name="Oval 232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2" name="Oval 232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3" name="Oval 232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4" name="Oval 232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93" name="Group 2292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305" name="Oval 230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6" name="Oval 230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7" name="Oval 230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8" name="Oval 230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9" name="Oval 230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0" name="Oval 230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1" name="Oval 231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2" name="Oval 231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3" name="Oval 231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4" name="Oval 231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94" name="Group 2293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95" name="Oval 229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6" name="Oval 229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7" name="Oval 229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8" name="Oval 229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9" name="Oval 229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0" name="Oval 229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1" name="Oval 230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2" name="Oval 230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3" name="Oval 230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4" name="Oval 230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88" name="Group 2087"/>
              <p:cNvGrpSpPr/>
              <p:nvPr/>
            </p:nvGrpSpPr>
            <p:grpSpPr>
              <a:xfrm>
                <a:off x="381000" y="358444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259" name="Group 2258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82" name="Oval 228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3" name="Oval 228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4" name="Oval 228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5" name="Oval 228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6" name="Oval 228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7" name="Oval 228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8" name="Oval 228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9" name="Oval 228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0" name="Oval 228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1" name="Oval 229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60" name="Group 2259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72" name="Oval 227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3" name="Oval 227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4" name="Oval 227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5" name="Oval 227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6" name="Oval 227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7" name="Oval 227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8" name="Oval 227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9" name="Oval 227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0" name="Oval 227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1" name="Oval 228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61" name="Group 2260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62" name="Oval 226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3" name="Oval 226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4" name="Oval 226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5" name="Oval 226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6" name="Oval 226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7" name="Oval 226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8" name="Oval 226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9" name="Oval 226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0" name="Oval 226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1" name="Oval 227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89" name="Group 2088"/>
              <p:cNvGrpSpPr/>
              <p:nvPr/>
            </p:nvGrpSpPr>
            <p:grpSpPr>
              <a:xfrm>
                <a:off x="381000" y="364236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226" name="Group 2225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49" name="Oval 224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0" name="Oval 224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1" name="Oval 225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2" name="Oval 225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3" name="Oval 225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4" name="Oval 225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5" name="Oval 225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6" name="Oval 225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7" name="Oval 225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8" name="Oval 225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27" name="Group 2226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39" name="Oval 223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0" name="Oval 223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1" name="Oval 224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2" name="Oval 224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3" name="Oval 224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4" name="Oval 224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5" name="Oval 224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6" name="Oval 224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7" name="Oval 224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8" name="Oval 224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28" name="Group 2227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29" name="Oval 222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0" name="Oval 222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1" name="Oval 223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2" name="Oval 223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3" name="Oval 223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4" name="Oval 223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5" name="Oval 223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6" name="Oval 223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7" name="Oval 223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8" name="Oval 223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90" name="Group 2089"/>
              <p:cNvGrpSpPr/>
              <p:nvPr/>
            </p:nvGrpSpPr>
            <p:grpSpPr>
              <a:xfrm>
                <a:off x="381000" y="370027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193" name="Group 2192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16" name="Oval 221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7" name="Oval 221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8" name="Oval 221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9" name="Oval 221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0" name="Oval 221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1" name="Oval 222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2" name="Oval 222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3" name="Oval 222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4" name="Oval 222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5" name="Oval 222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4" name="Group 2193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206" name="Oval 220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7" name="Oval 220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8" name="Oval 220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9" name="Oval 220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0" name="Oval 220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1" name="Oval 221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2" name="Oval 221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3" name="Oval 221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4" name="Oval 221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5" name="Oval 221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5" name="Group 2194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96" name="Oval 219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7" name="Oval 219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8" name="Oval 219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9" name="Oval 219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0" name="Oval 219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1" name="Oval 220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2" name="Oval 220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3" name="Oval 220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4" name="Oval 220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5" name="Oval 220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91" name="Group 2090"/>
              <p:cNvGrpSpPr/>
              <p:nvPr/>
            </p:nvGrpSpPr>
            <p:grpSpPr>
              <a:xfrm>
                <a:off x="381000" y="375818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160" name="Group 2159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83" name="Oval 218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4" name="Oval 218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5" name="Oval 218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6" name="Oval 218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7" name="Oval 218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8" name="Oval 218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9" name="Oval 218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0" name="Oval 218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1" name="Oval 219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2" name="Oval 219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1" name="Group 2160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73" name="Oval 217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4" name="Oval 217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5" name="Oval 217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6" name="Oval 217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7" name="Oval 217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8" name="Oval 217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9" name="Oval 217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0" name="Oval 217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1" name="Oval 218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2" name="Oval 218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2" name="Group 2161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63" name="Oval 216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4" name="Oval 216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5" name="Oval 216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6" name="Oval 216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7" name="Oval 216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8" name="Oval 216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9" name="Oval 216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0" name="Oval 216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1" name="Oval 217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2" name="Oval 217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92" name="Group 2091"/>
              <p:cNvGrpSpPr/>
              <p:nvPr/>
            </p:nvGrpSpPr>
            <p:grpSpPr>
              <a:xfrm>
                <a:off x="381000" y="381609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127" name="Group 2126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50" name="Oval 214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1" name="Oval 215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2" name="Oval 215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3" name="Oval 215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4" name="Oval 215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5" name="Oval 215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6" name="Oval 215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7" name="Oval 215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8" name="Oval 215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9" name="Oval 215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28" name="Group 2127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40" name="Oval 213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1" name="Oval 214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2" name="Oval 214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3" name="Oval 214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4" name="Oval 214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5" name="Oval 214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6" name="Oval 214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7" name="Oval 214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8" name="Oval 214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9" name="Oval 214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29" name="Group 2128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30" name="Oval 212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1" name="Oval 213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2" name="Oval 213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3" name="Oval 213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4" name="Oval 213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5" name="Oval 213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6" name="Oval 213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7" name="Oval 213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8" name="Oval 213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9" name="Oval 213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93" name="Group 2092"/>
              <p:cNvGrpSpPr/>
              <p:nvPr/>
            </p:nvGrpSpPr>
            <p:grpSpPr>
              <a:xfrm>
                <a:off x="381000" y="387400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094" name="Group 2093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17" name="Oval 211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8" name="Oval 211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9" name="Oval 211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0" name="Oval 211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1" name="Oval 212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2" name="Oval 212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3" name="Oval 212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4" name="Oval 212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5" name="Oval 212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6" name="Oval 212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95" name="Group 2094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107" name="Oval 210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8" name="Oval 210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9" name="Oval 210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0" name="Oval 210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1" name="Oval 211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2" name="Oval 211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3" name="Oval 211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4" name="Oval 211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5" name="Oval 211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6" name="Oval 211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96" name="Group 2095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097" name="Oval 209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8" name="Oval 209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9" name="Oval 209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0" name="Oval 209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1" name="Oval 210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2" name="Oval 210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3" name="Oval 210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4" name="Oval 210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5" name="Oval 210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6" name="Oval 210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24" name="Group 2423"/>
            <p:cNvGrpSpPr/>
            <p:nvPr/>
          </p:nvGrpSpPr>
          <p:grpSpPr>
            <a:xfrm>
              <a:off x="381000" y="4519808"/>
              <a:ext cx="1691584" cy="539496"/>
              <a:chOff x="381000" y="3352800"/>
              <a:chExt cx="1691584" cy="539496"/>
            </a:xfrm>
          </p:grpSpPr>
          <p:grpSp>
            <p:nvGrpSpPr>
              <p:cNvPr id="2425" name="Group 2424"/>
              <p:cNvGrpSpPr/>
              <p:nvPr/>
            </p:nvGrpSpPr>
            <p:grpSpPr>
              <a:xfrm>
                <a:off x="381000" y="335280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732" name="Group 2731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55" name="Oval 275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6" name="Oval 275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7" name="Oval 275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8" name="Oval 275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9" name="Oval 275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0" name="Oval 275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1" name="Oval 276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2" name="Oval 276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3" name="Oval 276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4" name="Oval 276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3" name="Group 2732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45" name="Oval 274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6" name="Oval 274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7" name="Oval 274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8" name="Oval 274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9" name="Oval 274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0" name="Oval 274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1" name="Oval 275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2" name="Oval 275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3" name="Oval 275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4" name="Oval 275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34" name="Group 2733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35" name="Oval 273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6" name="Oval 273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7" name="Oval 273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8" name="Oval 273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9" name="Oval 273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0" name="Oval 273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1" name="Oval 274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2" name="Oval 274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3" name="Oval 274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4" name="Oval 274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26" name="Group 2425"/>
              <p:cNvGrpSpPr/>
              <p:nvPr/>
            </p:nvGrpSpPr>
            <p:grpSpPr>
              <a:xfrm>
                <a:off x="381000" y="341071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699" name="Group 2698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22" name="Oval 272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3" name="Oval 272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4" name="Oval 272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5" name="Oval 272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6" name="Oval 272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7" name="Oval 272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8" name="Oval 272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9" name="Oval 272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0" name="Oval 272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1" name="Oval 273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0" name="Group 2699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12" name="Oval 271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3" name="Oval 271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4" name="Oval 271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5" name="Oval 271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6" name="Oval 271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7" name="Oval 271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8" name="Oval 271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9" name="Oval 271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0" name="Oval 271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1" name="Oval 272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1" name="Group 2700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02" name="Oval 270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3" name="Oval 270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4" name="Oval 270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5" name="Oval 270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6" name="Oval 270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7" name="Oval 270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8" name="Oval 270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9" name="Oval 270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0" name="Oval 270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1" name="Oval 271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27" name="Group 2426"/>
              <p:cNvGrpSpPr/>
              <p:nvPr/>
            </p:nvGrpSpPr>
            <p:grpSpPr>
              <a:xfrm>
                <a:off x="381000" y="346862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666" name="Group 2665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89" name="Oval 268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0" name="Oval 268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1" name="Oval 269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2" name="Oval 269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3" name="Oval 269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4" name="Oval 269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5" name="Oval 269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6" name="Oval 269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7" name="Oval 269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8" name="Oval 269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67" name="Group 2666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79" name="Oval 267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0" name="Oval 267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1" name="Oval 268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2" name="Oval 268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3" name="Oval 268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4" name="Oval 268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5" name="Oval 268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6" name="Oval 268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7" name="Oval 268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8" name="Oval 268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68" name="Group 2667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69" name="Oval 266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0" name="Oval 266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1" name="Oval 267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2" name="Oval 267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3" name="Oval 267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4" name="Oval 267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5" name="Oval 267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6" name="Oval 267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7" name="Oval 267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8" name="Oval 267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28" name="Group 2427"/>
              <p:cNvGrpSpPr/>
              <p:nvPr/>
            </p:nvGrpSpPr>
            <p:grpSpPr>
              <a:xfrm>
                <a:off x="381000" y="352653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633" name="Group 2632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56" name="Oval 265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7" name="Oval 265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8" name="Oval 265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9" name="Oval 265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0" name="Oval 265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1" name="Oval 266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2" name="Oval 266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3" name="Oval 266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4" name="Oval 266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5" name="Oval 266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4" name="Group 2633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46" name="Oval 264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7" name="Oval 264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8" name="Oval 264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9" name="Oval 264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0" name="Oval 264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1" name="Oval 265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2" name="Oval 265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3" name="Oval 265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4" name="Oval 265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5" name="Oval 265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5" name="Group 2634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36" name="Oval 263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7" name="Oval 263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8" name="Oval 263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9" name="Oval 263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0" name="Oval 263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1" name="Oval 264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2" name="Oval 264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3" name="Oval 264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4" name="Oval 264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5" name="Oval 264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29" name="Group 2428"/>
              <p:cNvGrpSpPr/>
              <p:nvPr/>
            </p:nvGrpSpPr>
            <p:grpSpPr>
              <a:xfrm>
                <a:off x="381000" y="358444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600" name="Group 2599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23" name="Oval 262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4" name="Oval 262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5" name="Oval 262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6" name="Oval 262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7" name="Oval 262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8" name="Oval 262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9" name="Oval 262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0" name="Oval 262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1" name="Oval 263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2" name="Oval 263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1" name="Group 2600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13" name="Oval 261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4" name="Oval 261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5" name="Oval 261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6" name="Oval 261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7" name="Oval 261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8" name="Oval 261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9" name="Oval 261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0" name="Oval 261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1" name="Oval 262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2" name="Oval 262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2" name="Group 2601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603" name="Oval 260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4" name="Oval 260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5" name="Oval 260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6" name="Oval 260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7" name="Oval 260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8" name="Oval 260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9" name="Oval 260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0" name="Oval 260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1" name="Oval 261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2" name="Oval 261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0" name="Group 2429"/>
              <p:cNvGrpSpPr/>
              <p:nvPr/>
            </p:nvGrpSpPr>
            <p:grpSpPr>
              <a:xfrm>
                <a:off x="381000" y="364236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567" name="Group 2566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90" name="Oval 258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1" name="Oval 259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2" name="Oval 259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3" name="Oval 259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4" name="Oval 259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5" name="Oval 259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6" name="Oval 259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7" name="Oval 259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8" name="Oval 259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9" name="Oval 259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8" name="Group 2567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80" name="Oval 257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1" name="Oval 258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2" name="Oval 258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3" name="Oval 258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4" name="Oval 258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5" name="Oval 258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6" name="Oval 258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7" name="Oval 258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8" name="Oval 258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9" name="Oval 258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9" name="Group 2568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70" name="Oval 256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1" name="Oval 257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2" name="Oval 257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3" name="Oval 257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4" name="Oval 257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5" name="Oval 257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6" name="Oval 257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7" name="Oval 257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8" name="Oval 257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9" name="Oval 257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1" name="Group 2430"/>
              <p:cNvGrpSpPr/>
              <p:nvPr/>
            </p:nvGrpSpPr>
            <p:grpSpPr>
              <a:xfrm>
                <a:off x="381000" y="370027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534" name="Group 2533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57" name="Oval 255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8" name="Oval 255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9" name="Oval 255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0" name="Oval 255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1" name="Oval 256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2" name="Oval 256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3" name="Oval 256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4" name="Oval 256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5" name="Oval 256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6" name="Oval 256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5" name="Group 2534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47" name="Oval 254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8" name="Oval 254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9" name="Oval 254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0" name="Oval 254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1" name="Oval 255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2" name="Oval 255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3" name="Oval 255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4" name="Oval 255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5" name="Oval 255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6" name="Oval 255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6" name="Group 2535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37" name="Oval 253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8" name="Oval 253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9" name="Oval 253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0" name="Oval 253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1" name="Oval 254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2" name="Oval 254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3" name="Oval 254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4" name="Oval 254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5" name="Oval 254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6" name="Oval 254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2" name="Group 2431"/>
              <p:cNvGrpSpPr/>
              <p:nvPr/>
            </p:nvGrpSpPr>
            <p:grpSpPr>
              <a:xfrm>
                <a:off x="381000" y="375818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501" name="Group 2500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24" name="Oval 252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5" name="Oval 252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6" name="Oval 252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7" name="Oval 252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8" name="Oval 252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9" name="Oval 252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0" name="Oval 252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1" name="Oval 253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2" name="Oval 253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3" name="Oval 253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02" name="Group 2501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14" name="Oval 251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5" name="Oval 251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6" name="Oval 251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7" name="Oval 251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8" name="Oval 251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9" name="Oval 251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0" name="Oval 251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1" name="Oval 252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2" name="Oval 252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3" name="Oval 252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03" name="Group 2502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504" name="Oval 250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5" name="Oval 250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6" name="Oval 250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7" name="Oval 250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8" name="Oval 250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9" name="Oval 250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0" name="Oval 250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1" name="Oval 251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2" name="Oval 251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3" name="Oval 251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3" name="Group 2432"/>
              <p:cNvGrpSpPr/>
              <p:nvPr/>
            </p:nvGrpSpPr>
            <p:grpSpPr>
              <a:xfrm>
                <a:off x="381000" y="381609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468" name="Group 2467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91" name="Oval 249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2" name="Oval 249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3" name="Oval 249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4" name="Oval 249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5" name="Oval 249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6" name="Oval 249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7" name="Oval 249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8" name="Oval 249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9" name="Oval 249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0" name="Oval 249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69" name="Group 2468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81" name="Oval 248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2" name="Oval 248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3" name="Oval 248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4" name="Oval 248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5" name="Oval 248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6" name="Oval 248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7" name="Oval 248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8" name="Oval 248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9" name="Oval 248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0" name="Oval 248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0" name="Group 2469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71" name="Oval 247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2" name="Oval 247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3" name="Oval 247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4" name="Oval 247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5" name="Oval 247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6" name="Oval 247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7" name="Oval 247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8" name="Oval 247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9" name="Oval 247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0" name="Oval 247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4" name="Group 2433"/>
              <p:cNvGrpSpPr/>
              <p:nvPr/>
            </p:nvGrpSpPr>
            <p:grpSpPr>
              <a:xfrm>
                <a:off x="381000" y="387400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435" name="Group 2434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58" name="Oval 245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9" name="Oval 245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0" name="Oval 245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1" name="Oval 246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2" name="Oval 246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3" name="Oval 246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4" name="Oval 246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5" name="Oval 246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6" name="Oval 246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7" name="Oval 246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36" name="Group 2435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48" name="Oval 244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9" name="Oval 244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0" name="Oval 244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1" name="Oval 245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2" name="Oval 245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3" name="Oval 245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4" name="Oval 245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5" name="Oval 245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6" name="Oval 245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7" name="Oval 245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37" name="Group 2436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438" name="Oval 243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9" name="Oval 243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0" name="Oval 243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1" name="Oval 244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2" name="Oval 244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3" name="Oval 244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4" name="Oval 244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5" name="Oval 244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6" name="Oval 244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7" name="Oval 244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765" name="Group 2764"/>
            <p:cNvGrpSpPr/>
            <p:nvPr/>
          </p:nvGrpSpPr>
          <p:grpSpPr>
            <a:xfrm>
              <a:off x="381000" y="5103312"/>
              <a:ext cx="1691584" cy="539496"/>
              <a:chOff x="381000" y="3352800"/>
              <a:chExt cx="1691584" cy="539496"/>
            </a:xfrm>
          </p:grpSpPr>
          <p:grpSp>
            <p:nvGrpSpPr>
              <p:cNvPr id="2766" name="Group 2765"/>
              <p:cNvGrpSpPr/>
              <p:nvPr/>
            </p:nvGrpSpPr>
            <p:grpSpPr>
              <a:xfrm>
                <a:off x="381000" y="335280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3073" name="Group 3072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96" name="Oval 309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7" name="Oval 309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8" name="Oval 309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9" name="Oval 309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0" name="Oval 309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1" name="Oval 310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2" name="Oval 310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3" name="Oval 310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4" name="Oval 310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5" name="Oval 310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4" name="Group 3073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86" name="Oval 308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7" name="Oval 308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8" name="Oval 308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9" name="Oval 308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0" name="Oval 308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1" name="Oval 309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2" name="Oval 309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3" name="Oval 309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4" name="Oval 309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5" name="Oval 309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5" name="Group 3074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76" name="Oval 3075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7" name="Oval 3076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8" name="Oval 3077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9" name="Oval 3078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0" name="Oval 3079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1" name="Oval 3080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2" name="Oval 3081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3" name="Oval 3082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4" name="Oval 3083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5" name="Oval 3084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67" name="Group 2766"/>
              <p:cNvGrpSpPr/>
              <p:nvPr/>
            </p:nvGrpSpPr>
            <p:grpSpPr>
              <a:xfrm>
                <a:off x="381000" y="341071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3040" name="Group 3039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63" name="Oval 306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4" name="Oval 306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5" name="Oval 306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6" name="Oval 306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7" name="Oval 306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8" name="Oval 306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9" name="Oval 306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0" name="Oval 306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1" name="Oval 307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2" name="Oval 307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1" name="Group 3040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53" name="Oval 305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4" name="Oval 305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5" name="Oval 305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6" name="Oval 305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7" name="Oval 305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8" name="Oval 305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9" name="Oval 305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0" name="Oval 305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1" name="Oval 306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2" name="Oval 306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2" name="Group 3041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43" name="Oval 3042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4" name="Oval 3043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5" name="Oval 3044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6" name="Oval 3045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7" name="Oval 3046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8" name="Oval 3047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9" name="Oval 3048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0" name="Oval 3049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1" name="Oval 3050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2" name="Oval 3051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68" name="Group 2767"/>
              <p:cNvGrpSpPr/>
              <p:nvPr/>
            </p:nvGrpSpPr>
            <p:grpSpPr>
              <a:xfrm>
                <a:off x="381000" y="346862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3007" name="Group 3006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30" name="Oval 302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1" name="Oval 303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2" name="Oval 303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3" name="Oval 303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4" name="Oval 303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5" name="Oval 303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6" name="Oval 303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7" name="Oval 303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8" name="Oval 303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9" name="Oval 303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08" name="Group 3007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20" name="Oval 301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1" name="Oval 302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2" name="Oval 302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3" name="Oval 302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4" name="Oval 302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5" name="Oval 302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6" name="Oval 302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7" name="Oval 302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8" name="Oval 302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9" name="Oval 302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09" name="Group 3008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3010" name="Oval 3009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1" name="Oval 3010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2" name="Oval 3011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3" name="Oval 3012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4" name="Oval 3013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5" name="Oval 3014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6" name="Oval 3015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7" name="Oval 3016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8" name="Oval 3017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9" name="Oval 3018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69" name="Group 2768"/>
              <p:cNvGrpSpPr/>
              <p:nvPr/>
            </p:nvGrpSpPr>
            <p:grpSpPr>
              <a:xfrm>
                <a:off x="381000" y="352653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974" name="Group 2973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97" name="Oval 299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8" name="Oval 299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9" name="Oval 299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0" name="Oval 299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1" name="Oval 300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2" name="Oval 300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3" name="Oval 300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4" name="Oval 300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5" name="Oval 300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6" name="Oval 300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5" name="Group 2974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87" name="Oval 298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8" name="Oval 298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9" name="Oval 298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0" name="Oval 298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1" name="Oval 299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2" name="Oval 299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3" name="Oval 299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4" name="Oval 299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5" name="Oval 299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6" name="Oval 299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6" name="Group 2975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77" name="Oval 2976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8" name="Oval 2977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9" name="Oval 2978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0" name="Oval 2979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1" name="Oval 2980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2" name="Oval 2981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3" name="Oval 2982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4" name="Oval 2983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5" name="Oval 2984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6" name="Oval 2985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0" name="Group 2769"/>
              <p:cNvGrpSpPr/>
              <p:nvPr/>
            </p:nvGrpSpPr>
            <p:grpSpPr>
              <a:xfrm>
                <a:off x="381000" y="358444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941" name="Group 2940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64" name="Oval 296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5" name="Oval 296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6" name="Oval 296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7" name="Oval 296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8" name="Oval 296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9" name="Oval 296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0" name="Oval 296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1" name="Oval 297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2" name="Oval 297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3" name="Oval 297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2" name="Group 2941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54" name="Oval 295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5" name="Oval 295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6" name="Oval 295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7" name="Oval 295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8" name="Oval 295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9" name="Oval 295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0" name="Oval 295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1" name="Oval 296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2" name="Oval 296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3" name="Oval 296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3" name="Group 2942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44" name="Oval 2943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5" name="Oval 2944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6" name="Oval 2945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7" name="Oval 2946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8" name="Oval 2947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9" name="Oval 2948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0" name="Oval 2949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1" name="Oval 2950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2" name="Oval 2951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3" name="Oval 2952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1" name="Group 2770"/>
              <p:cNvGrpSpPr/>
              <p:nvPr/>
            </p:nvGrpSpPr>
            <p:grpSpPr>
              <a:xfrm>
                <a:off x="381000" y="3642360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908" name="Group 2907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31" name="Oval 293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2" name="Oval 293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3" name="Oval 293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4" name="Oval 293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5" name="Oval 293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6" name="Oval 293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7" name="Oval 293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8" name="Oval 293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9" name="Oval 293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0" name="Oval 293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9" name="Group 2908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21" name="Oval 292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2" name="Oval 292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3" name="Oval 292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4" name="Oval 292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5" name="Oval 292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6" name="Oval 292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7" name="Oval 292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8" name="Oval 292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9" name="Oval 292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0" name="Oval 292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0" name="Group 2909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911" name="Oval 2910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2" name="Oval 2911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3" name="Oval 2912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4" name="Oval 2913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5" name="Oval 2914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6" name="Oval 2915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7" name="Oval 2916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8" name="Oval 2917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9" name="Oval 2918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0" name="Oval 2919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2" name="Group 2771"/>
              <p:cNvGrpSpPr/>
              <p:nvPr/>
            </p:nvGrpSpPr>
            <p:grpSpPr>
              <a:xfrm>
                <a:off x="381000" y="3700272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875" name="Group 2874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98" name="Oval 289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9" name="Oval 289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0" name="Oval 289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1" name="Oval 290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2" name="Oval 290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3" name="Oval 290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4" name="Oval 290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5" name="Oval 290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6" name="Oval 290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7" name="Oval 290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6" name="Group 2875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88" name="Oval 288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9" name="Oval 288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0" name="Oval 288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1" name="Oval 289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2" name="Oval 289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3" name="Oval 289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4" name="Oval 289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5" name="Oval 289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6" name="Oval 289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7" name="Oval 289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7" name="Group 2876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78" name="Oval 2877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9" name="Oval 2878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0" name="Oval 2879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1" name="Oval 2880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2" name="Oval 2881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3" name="Oval 2882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4" name="Oval 2883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5" name="Oval 2884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6" name="Oval 2885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7" name="Oval 2886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3" name="Group 2772"/>
              <p:cNvGrpSpPr/>
              <p:nvPr/>
            </p:nvGrpSpPr>
            <p:grpSpPr>
              <a:xfrm>
                <a:off x="381000" y="3758184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842" name="Group 2841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65" name="Oval 286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6" name="Oval 286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7" name="Oval 286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8" name="Oval 286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9" name="Oval 286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0" name="Oval 286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1" name="Oval 287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2" name="Oval 287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3" name="Oval 287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4" name="Oval 287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3" name="Group 2842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55" name="Oval 285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6" name="Oval 285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7" name="Oval 285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8" name="Oval 285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9" name="Oval 285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0" name="Oval 285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1" name="Oval 286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2" name="Oval 286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3" name="Oval 286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4" name="Oval 286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44" name="Group 2843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45" name="Oval 2844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6" name="Oval 2845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7" name="Oval 2846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8" name="Oval 2847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9" name="Oval 2848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0" name="Oval 2849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1" name="Oval 2850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2" name="Oval 2851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3" name="Oval 2852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4" name="Oval 2853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4" name="Group 2773"/>
              <p:cNvGrpSpPr/>
              <p:nvPr/>
            </p:nvGrpSpPr>
            <p:grpSpPr>
              <a:xfrm>
                <a:off x="381000" y="3816096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809" name="Group 2808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32" name="Oval 283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3" name="Oval 283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4" name="Oval 283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5" name="Oval 283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" name="Oval 283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7" name="Oval 283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8" name="Oval 283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9" name="Oval 283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0" name="Oval 283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1" name="Oval 284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10" name="Group 2809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22" name="Oval 282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3" name="Oval 282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" name="Oval 282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5" name="Oval 282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" name="Oval 282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7" name="Oval 282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8" name="Oval 282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9" name="Oval 282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0" name="Oval 282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1" name="Oval 283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11" name="Group 2810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812" name="Oval 2811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3" name="Oval 2812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4" name="Oval 2813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5" name="Oval 2814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6" name="Oval 2815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7" name="Oval 2816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8" name="Oval 2817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9" name="Oval 2818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0" name="Oval 2819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1" name="Oval 2820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5" name="Group 2774"/>
              <p:cNvGrpSpPr/>
              <p:nvPr/>
            </p:nvGrpSpPr>
            <p:grpSpPr>
              <a:xfrm>
                <a:off x="381000" y="3874008"/>
                <a:ext cx="1691584" cy="18288"/>
                <a:chOff x="381000" y="3352800"/>
                <a:chExt cx="1691584" cy="18288"/>
              </a:xfrm>
            </p:grpSpPr>
            <p:grpSp>
              <p:nvGrpSpPr>
                <p:cNvPr id="2776" name="Group 2775"/>
                <p:cNvGrpSpPr/>
                <p:nvPr/>
              </p:nvGrpSpPr>
              <p:grpSpPr>
                <a:xfrm>
                  <a:off x="381000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99" name="Oval 279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0" name="Oval 279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1" name="Oval 280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2" name="Oval 280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3" name="Oval 280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4" name="Oval 280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" name="Oval 280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6" name="Oval 280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" name="Oval 280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8" name="Oval 280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7" name="Group 2776"/>
                <p:cNvGrpSpPr/>
                <p:nvPr/>
              </p:nvGrpSpPr>
              <p:grpSpPr>
                <a:xfrm>
                  <a:off x="957044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89" name="Oval 278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0" name="Oval 278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1" name="Oval 279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2" name="Oval 279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3" name="Oval 279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4" name="Oval 279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5" name="Oval 279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6" name="Oval 279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7" name="Oval 279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8" name="Oval 279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78" name="Group 2777"/>
                <p:cNvGrpSpPr/>
                <p:nvPr/>
              </p:nvGrpSpPr>
              <p:grpSpPr>
                <a:xfrm>
                  <a:off x="1533088" y="3352800"/>
                  <a:ext cx="539496" cy="18288"/>
                  <a:chOff x="381000" y="3352800"/>
                  <a:chExt cx="539496" cy="18288"/>
                </a:xfrm>
              </p:grpSpPr>
              <p:sp>
                <p:nvSpPr>
                  <p:cNvPr id="2779" name="Oval 2778"/>
                  <p:cNvSpPr/>
                  <p:nvPr/>
                </p:nvSpPr>
                <p:spPr>
                  <a:xfrm>
                    <a:off x="38100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0" name="Oval 2779"/>
                  <p:cNvSpPr/>
                  <p:nvPr/>
                </p:nvSpPr>
                <p:spPr>
                  <a:xfrm>
                    <a:off x="43891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1" name="Oval 2780"/>
                  <p:cNvSpPr/>
                  <p:nvPr/>
                </p:nvSpPr>
                <p:spPr>
                  <a:xfrm>
                    <a:off x="49682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2" name="Oval 2781"/>
                  <p:cNvSpPr/>
                  <p:nvPr/>
                </p:nvSpPr>
                <p:spPr>
                  <a:xfrm>
                    <a:off x="55473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3" name="Oval 2782"/>
                  <p:cNvSpPr/>
                  <p:nvPr/>
                </p:nvSpPr>
                <p:spPr>
                  <a:xfrm>
                    <a:off x="61264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4" name="Oval 2783"/>
                  <p:cNvSpPr/>
                  <p:nvPr/>
                </p:nvSpPr>
                <p:spPr>
                  <a:xfrm>
                    <a:off x="670560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5" name="Oval 2784"/>
                  <p:cNvSpPr/>
                  <p:nvPr/>
                </p:nvSpPr>
                <p:spPr>
                  <a:xfrm>
                    <a:off x="728472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6" name="Oval 2785"/>
                  <p:cNvSpPr/>
                  <p:nvPr/>
                </p:nvSpPr>
                <p:spPr>
                  <a:xfrm>
                    <a:off x="786384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7" name="Oval 2786"/>
                  <p:cNvSpPr/>
                  <p:nvPr/>
                </p:nvSpPr>
                <p:spPr>
                  <a:xfrm>
                    <a:off x="844296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8" name="Oval 2787"/>
                  <p:cNvSpPr/>
                  <p:nvPr/>
                </p:nvSpPr>
                <p:spPr>
                  <a:xfrm>
                    <a:off x="902208" y="3352800"/>
                    <a:ext cx="18288" cy="18288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7868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Blur away high frequency</a:t>
            </a:r>
          </a:p>
          <a:p>
            <a:pPr lvl="1"/>
            <a:r>
              <a:rPr lang="en-US" dirty="0" smtClean="0"/>
              <a:t>Blur is better than aliasing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9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CA8F-A78A-D44D-B862-DA351671AB7F}" type="slidenum">
              <a:rPr lang="en-GB"/>
              <a:pPr/>
              <a:t>23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065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Using a Filter to Compute Pixel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A885-E3D0-5E47-9426-E3FA699E433D}" type="slidenum">
              <a:rPr lang="en-GB"/>
              <a:pPr/>
              <a:t>24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301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Area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“area” of pixel covered</a:t>
            </a:r>
          </a:p>
          <a:p>
            <a:r>
              <a:rPr lang="en-US" dirty="0" smtClean="0"/>
              <a:t>Box in spatial domain</a:t>
            </a:r>
          </a:p>
          <a:p>
            <a:pPr lvl="1"/>
            <a:r>
              <a:rPr lang="en-US" dirty="0" smtClean="0"/>
              <a:t>Nice finite kernel</a:t>
            </a:r>
          </a:p>
          <a:p>
            <a:pPr lvl="2"/>
            <a:r>
              <a:rPr lang="en-US" dirty="0" smtClean="0"/>
              <a:t>easy to compute</a:t>
            </a:r>
          </a:p>
          <a:p>
            <a:pPr lvl="1"/>
            <a:r>
              <a:rPr lang="en-US" dirty="0" err="1" smtClean="0"/>
              <a:t>sinc</a:t>
            </a:r>
            <a:r>
              <a:rPr lang="en-US" dirty="0" smtClean="0"/>
              <a:t> in freq domain</a:t>
            </a:r>
          </a:p>
          <a:p>
            <a:pPr lvl="2"/>
            <a:r>
              <a:rPr lang="en-US" dirty="0" smtClean="0"/>
              <a:t>Plenty of high freq</a:t>
            </a:r>
          </a:p>
          <a:p>
            <a:pPr lvl="2"/>
            <a:r>
              <a:rPr lang="en-US" dirty="0" smtClean="0"/>
              <a:t>Still </a:t>
            </a:r>
            <a:r>
              <a:rPr lang="en-US" dirty="0" smtClean="0"/>
              <a:t>aliases</a:t>
            </a:r>
          </a:p>
          <a:p>
            <a:endParaRPr 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743200"/>
            <a:ext cx="3586162" cy="358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94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higher order filtering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 better filter into </a:t>
            </a:r>
            <a:r>
              <a:rPr lang="en-US" dirty="0" err="1" smtClean="0"/>
              <a:t>rasterization</a:t>
            </a:r>
            <a:endParaRPr lang="en-US" dirty="0" smtClean="0"/>
          </a:p>
          <a:p>
            <a:pPr lvl="1"/>
            <a:r>
              <a:rPr lang="en-US" dirty="0" smtClean="0"/>
              <a:t>Can make </a:t>
            </a:r>
            <a:r>
              <a:rPr lang="en-US" dirty="0" err="1" smtClean="0"/>
              <a:t>rasterization</a:t>
            </a:r>
            <a:r>
              <a:rPr lang="en-US" dirty="0" smtClean="0"/>
              <a:t> much harder</a:t>
            </a:r>
          </a:p>
          <a:p>
            <a:pPr lvl="1"/>
            <a:r>
              <a:rPr lang="en-US" dirty="0" smtClean="0"/>
              <a:t>Usually just done for lines</a:t>
            </a:r>
          </a:p>
          <a:p>
            <a:pPr lvl="2"/>
            <a:r>
              <a:rPr lang="en-US" dirty="0" smtClean="0"/>
              <a:t>Draw with filter kernel </a:t>
            </a:r>
            <a:br>
              <a:rPr lang="en-US" dirty="0" smtClean="0"/>
            </a:br>
            <a:r>
              <a:rPr lang="en-US" dirty="0" smtClean="0"/>
              <a:t>“paintbrush”</a:t>
            </a:r>
          </a:p>
          <a:p>
            <a:r>
              <a:rPr lang="en-US" dirty="0" smtClean="0"/>
              <a:t>Only practical for </a:t>
            </a:r>
            <a:br>
              <a:rPr lang="en-US" dirty="0" smtClean="0"/>
            </a:br>
            <a:r>
              <a:rPr lang="en-US" dirty="0" smtClean="0"/>
              <a:t>finite filters</a:t>
            </a:r>
          </a:p>
          <a:p>
            <a:endParaRPr lang="en-US" dirty="0"/>
          </a:p>
        </p:txBody>
      </p:sp>
      <p:pic>
        <p:nvPicPr>
          <p:cNvPr id="118788" name="Picture 4" descr="aa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3602038"/>
            <a:ext cx="30226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95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Supersampling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Numeric integration of filter</a:t>
            </a:r>
          </a:p>
          <a:p>
            <a:pPr>
              <a:lnSpc>
                <a:spcPct val="90000"/>
              </a:lnSpc>
            </a:pPr>
            <a:r>
              <a:rPr lang="en-US" sz="2800"/>
              <a:t>Grid with equal weight = box filter</a:t>
            </a:r>
          </a:p>
          <a:p>
            <a:pPr>
              <a:lnSpc>
                <a:spcPct val="90000"/>
              </a:lnSpc>
            </a:pPr>
            <a:r>
              <a:rPr lang="en-US" sz="2800"/>
              <a:t>Push up Nyquist </a:t>
            </a:r>
            <a:br>
              <a:rPr lang="en-US" sz="2800"/>
            </a:br>
            <a:r>
              <a:rPr lang="en-US" sz="28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Edges: ∞ frequency, </a:t>
            </a:r>
            <a:br>
              <a:rPr lang="en-US" sz="2400"/>
            </a:br>
            <a:r>
              <a:rPr lang="en-US" sz="2400"/>
              <a:t>still alias</a:t>
            </a:r>
          </a:p>
          <a:p>
            <a:pPr>
              <a:lnSpc>
                <a:spcPct val="90000"/>
              </a:lnSpc>
            </a:pPr>
            <a:r>
              <a:rPr lang="en-US" sz="2800"/>
              <a:t>Other filters: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Grid with unequal </a:t>
            </a:r>
            <a:br>
              <a:rPr lang="en-US" sz="2400"/>
            </a:br>
            <a:r>
              <a:rPr lang="en-US" sz="2400"/>
              <a:t>weights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Priority sampling</a:t>
            </a:r>
          </a:p>
        </p:txBody>
      </p:sp>
      <p:pic>
        <p:nvPicPr>
          <p:cNvPr id="120838" name="Picture 6" descr="ss-weigh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62313" cy="3262313"/>
          </a:xfrm>
          <a:prstGeom prst="rect">
            <a:avLst/>
          </a:prstGeom>
          <a:noFill/>
        </p:spPr>
      </p:pic>
      <p:pic>
        <p:nvPicPr>
          <p:cNvPr id="120839" name="Picture 7" descr="ss-prior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  <p:pic>
        <p:nvPicPr>
          <p:cNvPr id="120840" name="Picture 8" descr="ss-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84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numerical integration step</a:t>
            </a:r>
          </a:p>
          <a:p>
            <a:r>
              <a:rPr lang="en-US" dirty="0" smtClean="0"/>
              <a:t>More samples in </a:t>
            </a:r>
            <a:br>
              <a:rPr lang="en-US" dirty="0" smtClean="0"/>
            </a:br>
            <a:r>
              <a:rPr lang="en-US" dirty="0" smtClean="0"/>
              <a:t>high contrast areas</a:t>
            </a:r>
          </a:p>
          <a:p>
            <a:r>
              <a:rPr lang="en-US" dirty="0" smtClean="0"/>
              <a:t>Easy with ray </a:t>
            </a:r>
            <a:br>
              <a:rPr lang="en-US" dirty="0" smtClean="0"/>
            </a:br>
            <a:r>
              <a:rPr lang="en-US" dirty="0" smtClean="0"/>
              <a:t>tracing, harder for 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r>
              <a:rPr lang="en-US" dirty="0" smtClean="0"/>
              <a:t>Possible bias</a:t>
            </a:r>
          </a:p>
        </p:txBody>
      </p:sp>
      <p:pic>
        <p:nvPicPr>
          <p:cNvPr id="126982" name="Picture 6" descr="ss-adapt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Monte-Carlo integration of filter</a:t>
            </a:r>
          </a:p>
          <a:p>
            <a:r>
              <a:rPr lang="en-US" dirty="0" smtClean="0"/>
              <a:t>Sample distribution</a:t>
            </a:r>
          </a:p>
          <a:p>
            <a:pPr lvl="1"/>
            <a:r>
              <a:rPr lang="en-US" dirty="0" smtClean="0"/>
              <a:t>Poisson disk</a:t>
            </a:r>
          </a:p>
          <a:p>
            <a:pPr lvl="1"/>
            <a:r>
              <a:rPr lang="en-US" dirty="0" smtClean="0"/>
              <a:t>Jittered grid</a:t>
            </a:r>
          </a:p>
          <a:p>
            <a:r>
              <a:rPr lang="en-US" dirty="0" smtClean="0"/>
              <a:t>Aliasing </a:t>
            </a:r>
            <a:r>
              <a:rPr lang="en-US" dirty="0" err="1" smtClean="0">
                <a:sym typeface="Symbol" pitchFamily="-112" charset="2"/>
              </a:rPr>
              <a:t></a:t>
            </a:r>
            <a:r>
              <a:rPr lang="en-US" dirty="0" smtClean="0">
                <a:sym typeface="Symbol" pitchFamily="-112" charset="2"/>
              </a:rPr>
              <a:t> Noise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4932" name="Picture 4" descr="ss-j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4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31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969" r="49722" b="12703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85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Pixel Sampling</a:t>
            </a:r>
            <a:endParaRPr lang="en-US" sz="3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174499"/>
            <a:ext cx="1572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Samples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No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CF6F-288E-014E-9125-7547795995D7}" type="slidenum">
              <a:rPr lang="en-GB"/>
              <a:pPr/>
              <a:t>30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96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AD3B-5050-9746-A26C-C740D4D6F154}" type="slidenum">
              <a:rPr lang="en-GB"/>
              <a:pPr/>
              <a:t>31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244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E3BE-3E76-DA4A-AAA1-F8698657DCCD}" type="slidenum">
              <a:rPr lang="en-GB"/>
              <a:pPr/>
              <a:t>32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429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AC34-15B0-F347-89AD-ABC7B55336F1}" type="slidenum">
              <a:rPr lang="en-GB"/>
              <a:pPr/>
              <a:t>33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043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32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69" r="48056" b="12703"/>
          <a:stretch/>
        </p:blipFill>
        <p:spPr bwMode="auto">
          <a:xfrm>
            <a:off x="1041400" y="608012"/>
            <a:ext cx="3708400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828800"/>
            <a:ext cx="2921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Displayed Image</a:t>
            </a:r>
            <a:endParaRPr lang="en-US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Luminosity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went wrong?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artifacts</a:t>
            </a:r>
          </a:p>
          <a:p>
            <a:pPr lvl="1"/>
            <a:r>
              <a:rPr lang="en-US" dirty="0" smtClean="0"/>
              <a:t>Jagged </a:t>
            </a:r>
            <a:r>
              <a:rPr lang="en-US" dirty="0"/>
              <a:t>lines and edges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frequencies appearing as low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objects missed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exture </a:t>
            </a:r>
            <a:r>
              <a:rPr lang="en-US" dirty="0"/>
              <a:t>distortions</a:t>
            </a:r>
          </a:p>
          <a:p>
            <a:pPr lvl="1"/>
            <a:r>
              <a:rPr lang="en-US" dirty="0" err="1" smtClean="0"/>
              <a:t>Strobing</a:t>
            </a:r>
            <a:r>
              <a:rPr lang="en-US" dirty="0" smtClean="0"/>
              <a:t> </a:t>
            </a:r>
            <a:r>
              <a:rPr lang="en-US" dirty="0"/>
              <a:t>and popping</a:t>
            </a:r>
          </a:p>
          <a:p>
            <a:pPr lvl="1"/>
            <a:r>
              <a:rPr lang="en-US" dirty="0" smtClean="0"/>
              <a:t>Backward </a:t>
            </a:r>
            <a:r>
              <a:rPr lang="en-US" dirty="0"/>
              <a:t>movement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Jagged Lines</a:t>
            </a:r>
            <a:endParaRPr lang="en-US" dirty="0"/>
          </a:p>
        </p:txBody>
      </p:sp>
      <p:graphicFrame>
        <p:nvGraphicFramePr>
          <p:cNvPr id="203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4850" y="2535238"/>
          <a:ext cx="51943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6" name="Microsoft Draw Drawing" r:id="rId4" imgW="5194300" imgH="2654300" progId="MSDraw.Drawing.8.1">
                  <p:embed/>
                </p:oleObj>
              </mc:Choice>
              <mc:Fallback>
                <p:oleObj name="Microsoft Draw Drawing" r:id="rId4" imgW="5194300" imgH="2654300" progId="MSDraw.Drawing.8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535238"/>
                        <a:ext cx="5194300" cy="26543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Jagged Edges</a:t>
            </a:r>
            <a:endParaRPr lang="en-US" dirty="0"/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326" r="2222" b="32438"/>
          <a:stretch/>
        </p:blipFill>
        <p:spPr>
          <a:xfrm>
            <a:off x="533400" y="1905000"/>
            <a:ext cx="8095665" cy="3452979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Aliasing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7657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20182</TotalTime>
  <Words>306</Words>
  <Application>Microsoft Macintosh PowerPoint</Application>
  <PresentationFormat>On-screen Show (4:3)</PresentationFormat>
  <Paragraphs>116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Times New Roman</vt:lpstr>
      <vt:lpstr>Symbol</vt:lpstr>
      <vt:lpstr>Office Theme</vt:lpstr>
      <vt:lpstr>Microsoft Draw 98 Drawing</vt:lpstr>
      <vt:lpstr>Antialiasing</vt:lpstr>
      <vt:lpstr>PowerPoint Presentation</vt:lpstr>
      <vt:lpstr>PowerPoint Presentation</vt:lpstr>
      <vt:lpstr>PowerPoint Presentation</vt:lpstr>
      <vt:lpstr>What went wrong?</vt:lpstr>
      <vt:lpstr>Aliasing</vt:lpstr>
      <vt:lpstr>Jagged Lines</vt:lpstr>
      <vt:lpstr>Jagged Edges</vt:lpstr>
      <vt:lpstr>Frequency Aliasing</vt:lpstr>
      <vt:lpstr>Missed Detail</vt:lpstr>
      <vt:lpstr>Missed Detail</vt:lpstr>
      <vt:lpstr>PowerPoint Presentation</vt:lpstr>
      <vt:lpstr>Strobing/Popping</vt:lpstr>
      <vt:lpstr>How might you fix aliasing?</vt:lpstr>
      <vt:lpstr>PowerPoint Presentation</vt:lpstr>
      <vt:lpstr>PowerPoint Presentation</vt:lpstr>
      <vt:lpstr>PowerPoint Presentation</vt:lpstr>
      <vt:lpstr>PowerPoint Presentation</vt:lpstr>
      <vt:lpstr>Sampling Theory</vt:lpstr>
      <vt:lpstr>Sampling a Sine Wave</vt:lpstr>
      <vt:lpstr>What Will Alias?</vt:lpstr>
      <vt:lpstr>How to Fix It?</vt:lpstr>
      <vt:lpstr>Filters</vt:lpstr>
      <vt:lpstr>Using a Filter to Compute Pixel Color</vt:lpstr>
      <vt:lpstr>Analytic Area Sampling</vt:lpstr>
      <vt:lpstr>Analytic higher order filtering</vt:lpstr>
      <vt:lpstr>Supersampling</vt:lpstr>
      <vt:lpstr>Adaptive sampling</vt:lpstr>
      <vt:lpstr>Stochastic sampling</vt:lpstr>
      <vt:lpstr>No Antialiasing</vt:lpstr>
      <vt:lpstr>With Antialiasing</vt:lpstr>
      <vt:lpstr>With Antialiasing</vt:lpstr>
      <vt:lpstr>With Antialiasing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110</cp:revision>
  <cp:lastPrinted>2010-10-14T17:28:56Z</cp:lastPrinted>
  <dcterms:created xsi:type="dcterms:W3CDTF">1996-09-30T18:28:10Z</dcterms:created>
  <dcterms:modified xsi:type="dcterms:W3CDTF">2011-11-17T00:04:27Z</dcterms:modified>
</cp:coreProperties>
</file>