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74" r:id="rId5"/>
    <p:sldId id="260" r:id="rId6"/>
    <p:sldId id="259" r:id="rId7"/>
    <p:sldId id="261" r:id="rId8"/>
    <p:sldId id="262" r:id="rId9"/>
    <p:sldId id="263" r:id="rId10"/>
    <p:sldId id="275" r:id="rId11"/>
    <p:sldId id="276" r:id="rId12"/>
    <p:sldId id="269" r:id="rId13"/>
    <p:sldId id="277" r:id="rId14"/>
    <p:sldId id="278" r:id="rId15"/>
    <p:sldId id="264" r:id="rId16"/>
    <p:sldId id="265" r:id="rId17"/>
    <p:sldId id="266" r:id="rId18"/>
    <p:sldId id="26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6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111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7B346-A1DB-9345-BA0A-F08A7D1A9C1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DF77-54BB-514D-8B66-8AB0AF3A2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4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D04FE-7BB4-FC4B-B1D2-324B2EF290B2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DEA0F-6905-2F4D-85E8-ED5194553840}" type="slidenum">
              <a:rPr lang="en-US"/>
              <a:pPr/>
              <a:t>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8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7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8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1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71A4A-45D9-7340-9224-EEF98E9DEA8D}" type="slidenum">
              <a:rPr lang="en-US"/>
              <a:pPr/>
              <a:t>11</a:t>
            </a:fld>
            <a:endParaRPr lang="en-US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47BB-A54D-6F43-9BAD-E75D9A69404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17D3-B28D-4647-888B-9CA15C02C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1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47BB-A54D-6F43-9BAD-E75D9A69404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17D3-B28D-4647-888B-9CA15C02C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47BB-A54D-6F43-9BAD-E75D9A69404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17D3-B28D-4647-888B-9CA15C02C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2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47BB-A54D-6F43-9BAD-E75D9A69404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17D3-B28D-4647-888B-9CA15C02C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8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47BB-A54D-6F43-9BAD-E75D9A69404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17D3-B28D-4647-888B-9CA15C02C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47BB-A54D-6F43-9BAD-E75D9A69404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17D3-B28D-4647-888B-9CA15C02C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7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47BB-A54D-6F43-9BAD-E75D9A69404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17D3-B28D-4647-888B-9CA15C02C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9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47BB-A54D-6F43-9BAD-E75D9A69404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17D3-B28D-4647-888B-9CA15C02C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9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47BB-A54D-6F43-9BAD-E75D9A69404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17D3-B28D-4647-888B-9CA15C02C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2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47BB-A54D-6F43-9BAD-E75D9A69404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17D3-B28D-4647-888B-9CA15C02C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47BB-A54D-6F43-9BAD-E75D9A69404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17D3-B28D-4647-888B-9CA15C02C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3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47BB-A54D-6F43-9BAD-E75D9A69404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517D3-B28D-4647-888B-9CA15C02C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Graphics Processors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Instruction, Multiple Data (MIMD)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communicating processes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3133725"/>
            <a:ext cx="6792913" cy="3190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616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968500"/>
            <a:ext cx="8407400" cy="4435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19603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Instruction, Multiple Data (SIMD)</a:t>
            </a:r>
            <a:endParaRPr lang="en-US" dirty="0"/>
          </a:p>
        </p:txBody>
      </p:sp>
      <p:sp>
        <p:nvSpPr>
          <p:cNvPr id="119603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Vector/Array computers</a:t>
            </a:r>
          </a:p>
        </p:txBody>
      </p:sp>
    </p:spTree>
    <p:extLst>
      <p:ext uri="{BB962C8B-B14F-4D97-AF65-F5344CB8AC3E}">
        <p14:creationId xmlns:p14="http://schemas.microsoft.com/office/powerpoint/2010/main" val="12073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Architecture (MIMD vs SIMD)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85800" y="2667000"/>
            <a:ext cx="152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22098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22098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685800" y="3276600"/>
            <a:ext cx="152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22098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2209800" y="26670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>
            <a:off x="685800" y="3886200"/>
            <a:ext cx="152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6172200" y="2667000"/>
            <a:ext cx="152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7696200" y="26670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6172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9" name="Rectangle 19"/>
          <p:cNvSpPr>
            <a:spLocks noChangeArrowheads="1"/>
          </p:cNvSpPr>
          <p:nvPr/>
        </p:nvSpPr>
        <p:spPr bwMode="auto">
          <a:xfrm>
            <a:off x="6172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0" name="Rectangle 20"/>
          <p:cNvSpPr>
            <a:spLocks noChangeArrowheads="1"/>
          </p:cNvSpPr>
          <p:nvPr/>
        </p:nvSpPr>
        <p:spPr bwMode="auto">
          <a:xfrm>
            <a:off x="6934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1" name="Rectangle 21"/>
          <p:cNvSpPr>
            <a:spLocks noChangeArrowheads="1"/>
          </p:cNvSpPr>
          <p:nvPr/>
        </p:nvSpPr>
        <p:spPr bwMode="auto">
          <a:xfrm>
            <a:off x="7696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2" name="Rectangle 22"/>
          <p:cNvSpPr>
            <a:spLocks noChangeArrowheads="1"/>
          </p:cNvSpPr>
          <p:nvPr/>
        </p:nvSpPr>
        <p:spPr bwMode="auto">
          <a:xfrm>
            <a:off x="7696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3" name="Rectangle 23"/>
          <p:cNvSpPr>
            <a:spLocks noChangeArrowheads="1"/>
          </p:cNvSpPr>
          <p:nvPr/>
        </p:nvSpPr>
        <p:spPr bwMode="auto">
          <a:xfrm>
            <a:off x="6172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4" name="Rectangle 24"/>
          <p:cNvSpPr>
            <a:spLocks noChangeArrowheads="1"/>
          </p:cNvSpPr>
          <p:nvPr/>
        </p:nvSpPr>
        <p:spPr bwMode="auto">
          <a:xfrm>
            <a:off x="6934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5" name="Rectangle 25"/>
          <p:cNvSpPr>
            <a:spLocks noChangeArrowheads="1"/>
          </p:cNvSpPr>
          <p:nvPr/>
        </p:nvSpPr>
        <p:spPr bwMode="auto">
          <a:xfrm>
            <a:off x="6934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6" name="Rectangle 26"/>
          <p:cNvSpPr>
            <a:spLocks noChangeArrowheads="1"/>
          </p:cNvSpPr>
          <p:nvPr/>
        </p:nvSpPr>
        <p:spPr bwMode="auto">
          <a:xfrm>
            <a:off x="7696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685800" y="213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MIMD(CPU-Like)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6019800" y="213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SIMD (GPU-Like)</a:t>
            </a:r>
          </a:p>
        </p:txBody>
      </p:sp>
      <p:sp>
        <p:nvSpPr>
          <p:cNvPr id="24599" name="Rectangle 31"/>
          <p:cNvSpPr>
            <a:spLocks noChangeArrowheads="1"/>
          </p:cNvSpPr>
          <p:nvPr/>
        </p:nvSpPr>
        <p:spPr bwMode="auto">
          <a:xfrm>
            <a:off x="685800" y="4495800"/>
            <a:ext cx="152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600" name="AutoShape 34"/>
          <p:cNvSpPr>
            <a:spLocks noChangeArrowheads="1"/>
          </p:cNvSpPr>
          <p:nvPr/>
        </p:nvSpPr>
        <p:spPr bwMode="auto">
          <a:xfrm>
            <a:off x="1981200" y="5410200"/>
            <a:ext cx="4953000" cy="9144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35"/>
          <p:cNvSpPr txBox="1">
            <a:spLocks noChangeArrowheads="1"/>
          </p:cNvSpPr>
          <p:nvPr/>
        </p:nvSpPr>
        <p:spPr bwMode="auto">
          <a:xfrm>
            <a:off x="381000" y="5181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Flexibility</a:t>
            </a:r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6934200" y="5638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Horsepower</a:t>
            </a:r>
          </a:p>
        </p:txBody>
      </p:sp>
      <p:sp>
        <p:nvSpPr>
          <p:cNvPr id="24603" name="Text Box 37"/>
          <p:cNvSpPr txBox="1">
            <a:spLocks noChangeArrowheads="1"/>
          </p:cNvSpPr>
          <p:nvPr/>
        </p:nvSpPr>
        <p:spPr bwMode="auto">
          <a:xfrm>
            <a:off x="381000" y="601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Ease of Use</a:t>
            </a:r>
          </a:p>
        </p:txBody>
      </p:sp>
    </p:spTree>
    <p:extLst>
      <p:ext uri="{BB962C8B-B14F-4D97-AF65-F5344CB8AC3E}">
        <p14:creationId xmlns:p14="http://schemas.microsoft.com/office/powerpoint/2010/main" val="337372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SIMD Branching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effectLst/>
                <a:latin typeface="Arial" charset="0"/>
                <a:ea typeface="ＭＳ Ｐゴシック" charset="0"/>
              </a:rPr>
              <a:t>if( x ) </a:t>
            </a:r>
            <a:r>
              <a:rPr lang="en-US" dirty="0">
                <a:solidFill>
                  <a:srgbClr val="008000"/>
                </a:solidFill>
                <a:effectLst/>
                <a:latin typeface="Arial" charset="0"/>
                <a:ea typeface="ＭＳ Ｐゴシック" charset="0"/>
              </a:rPr>
              <a:t>// mask threads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effectLst/>
                <a:latin typeface="Arial" charset="0"/>
                <a:ea typeface="ＭＳ Ｐゴシック" charset="0"/>
              </a:rPr>
              <a:t>	</a:t>
            </a:r>
            <a:r>
              <a:rPr lang="en-US" dirty="0" smtClean="0">
                <a:solidFill>
                  <a:srgbClr val="008000"/>
                </a:solidFill>
                <a:effectLst/>
                <a:latin typeface="Arial" charset="0"/>
                <a:ea typeface="ＭＳ Ｐゴシック" charset="0"/>
              </a:rPr>
              <a:t>/</a:t>
            </a:r>
            <a:r>
              <a:rPr lang="en-US" dirty="0">
                <a:solidFill>
                  <a:srgbClr val="008000"/>
                </a:solidFill>
                <a:effectLst/>
                <a:latin typeface="Arial" charset="0"/>
                <a:ea typeface="ＭＳ Ｐゴシック" charset="0"/>
              </a:rPr>
              <a:t>/ issue instructions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effectLst/>
                <a:latin typeface="Arial" charset="0"/>
                <a:ea typeface="ＭＳ Ｐゴシック" charset="0"/>
              </a:rPr>
              <a:t>else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// invert mask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effectLst/>
                <a:latin typeface="Arial" charset="0"/>
                <a:ea typeface="ＭＳ Ｐゴシック" charset="0"/>
              </a:rPr>
              <a:t>	</a:t>
            </a:r>
            <a:r>
              <a:rPr lang="en-US" dirty="0">
                <a:solidFill>
                  <a:srgbClr val="008000"/>
                </a:solidFill>
                <a:effectLst/>
                <a:latin typeface="Arial" charset="0"/>
                <a:ea typeface="ＭＳ Ｐゴシック" charset="0"/>
              </a:rPr>
              <a:t>// issue instructions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solidFill>
                  <a:srgbClr val="008000"/>
                </a:solidFill>
                <a:effectLst/>
                <a:latin typeface="Arial" charset="0"/>
                <a:ea typeface="ＭＳ Ｐゴシック" charset="0"/>
              </a:rPr>
              <a:t>/</a:t>
            </a:r>
            <a:r>
              <a:rPr lang="en-US" dirty="0">
                <a:solidFill>
                  <a:srgbClr val="008000"/>
                </a:solidFill>
                <a:effectLst/>
                <a:latin typeface="Arial" charset="0"/>
                <a:ea typeface="ＭＳ Ｐゴシック" charset="0"/>
              </a:rPr>
              <a:t>/ unmask</a:t>
            </a:r>
          </a:p>
        </p:txBody>
      </p:sp>
      <p:grpSp>
        <p:nvGrpSpPr>
          <p:cNvPr id="25604" name="Group 37"/>
          <p:cNvGrpSpPr>
            <a:grpSpLocks/>
          </p:cNvGrpSpPr>
          <p:nvPr/>
        </p:nvGrpSpPr>
        <p:grpSpPr bwMode="auto">
          <a:xfrm>
            <a:off x="5181600" y="3733800"/>
            <a:ext cx="3048000" cy="381000"/>
            <a:chOff x="3264" y="1560"/>
            <a:chExt cx="1920" cy="240"/>
          </a:xfrm>
        </p:grpSpPr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326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Rectangle 8"/>
            <p:cNvSpPr>
              <a:spLocks noChangeArrowheads="1"/>
            </p:cNvSpPr>
            <p:nvPr/>
          </p:nvSpPr>
          <p:spPr bwMode="auto">
            <a:xfrm>
              <a:off x="350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Rectangle 9"/>
            <p:cNvSpPr>
              <a:spLocks noChangeArrowheads="1"/>
            </p:cNvSpPr>
            <p:nvPr/>
          </p:nvSpPr>
          <p:spPr bwMode="auto">
            <a:xfrm>
              <a:off x="374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Rectangle 10"/>
            <p:cNvSpPr>
              <a:spLocks noChangeArrowheads="1"/>
            </p:cNvSpPr>
            <p:nvPr/>
          </p:nvSpPr>
          <p:spPr bwMode="auto">
            <a:xfrm>
              <a:off x="398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11"/>
            <p:cNvSpPr>
              <a:spLocks noChangeArrowheads="1"/>
            </p:cNvSpPr>
            <p:nvPr/>
          </p:nvSpPr>
          <p:spPr bwMode="auto">
            <a:xfrm>
              <a:off x="422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Rectangle 12"/>
            <p:cNvSpPr>
              <a:spLocks noChangeArrowheads="1"/>
            </p:cNvSpPr>
            <p:nvPr/>
          </p:nvSpPr>
          <p:spPr bwMode="auto">
            <a:xfrm>
              <a:off x="446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13"/>
            <p:cNvSpPr>
              <a:spLocks noChangeArrowheads="1"/>
            </p:cNvSpPr>
            <p:nvPr/>
          </p:nvSpPr>
          <p:spPr bwMode="auto">
            <a:xfrm>
              <a:off x="470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Rectangle 14"/>
            <p:cNvSpPr>
              <a:spLocks noChangeArrowheads="1"/>
            </p:cNvSpPr>
            <p:nvPr/>
          </p:nvSpPr>
          <p:spPr bwMode="auto">
            <a:xfrm>
              <a:off x="494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5" name="Group 38"/>
          <p:cNvGrpSpPr>
            <a:grpSpLocks/>
          </p:cNvGrpSpPr>
          <p:nvPr/>
        </p:nvGrpSpPr>
        <p:grpSpPr bwMode="auto">
          <a:xfrm>
            <a:off x="5181600" y="2438400"/>
            <a:ext cx="3048000" cy="381000"/>
            <a:chOff x="3264" y="2400"/>
            <a:chExt cx="1920" cy="240"/>
          </a:xfrm>
        </p:grpSpPr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326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350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374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398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422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446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470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494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6" name="Group 39"/>
          <p:cNvGrpSpPr>
            <a:grpSpLocks/>
          </p:cNvGrpSpPr>
          <p:nvPr/>
        </p:nvGrpSpPr>
        <p:grpSpPr bwMode="auto">
          <a:xfrm>
            <a:off x="5181600" y="5410200"/>
            <a:ext cx="3048000" cy="381000"/>
            <a:chOff x="3264" y="3408"/>
            <a:chExt cx="1920" cy="240"/>
          </a:xfrm>
        </p:grpSpPr>
        <p:sp>
          <p:nvSpPr>
            <p:cNvPr id="25610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25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27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28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29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32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33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34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5181600" y="1981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agree, issue if</a:t>
            </a:r>
          </a:p>
        </p:txBody>
      </p:sp>
      <p:sp>
        <p:nvSpPr>
          <p:cNvPr id="25608" name="Text Box 36"/>
          <p:cNvSpPr txBox="1">
            <a:spLocks noChangeArrowheads="1"/>
          </p:cNvSpPr>
          <p:nvPr/>
        </p:nvSpPr>
        <p:spPr bwMode="auto">
          <a:xfrm>
            <a:off x="5181600" y="4587875"/>
            <a:ext cx="304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disagree, issue if AND else</a:t>
            </a:r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5181600" y="3276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agree, issue else</a:t>
            </a:r>
          </a:p>
        </p:txBody>
      </p:sp>
    </p:spTree>
    <p:extLst>
      <p:ext uri="{BB962C8B-B14F-4D97-AF65-F5344CB8AC3E}">
        <p14:creationId xmlns:p14="http://schemas.microsoft.com/office/powerpoint/2010/main" val="62947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SIMD Looping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910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effectLst/>
                <a:latin typeface="Arial" charset="0"/>
                <a:ea typeface="ＭＳ Ｐゴシック" charset="0"/>
              </a:rPr>
              <a:t>while(x) </a:t>
            </a:r>
            <a:r>
              <a:rPr lang="en-US" dirty="0">
                <a:solidFill>
                  <a:srgbClr val="008000"/>
                </a:solidFill>
                <a:effectLst/>
                <a:latin typeface="Arial" charset="0"/>
                <a:ea typeface="ＭＳ Ｐゴシック" charset="0"/>
              </a:rPr>
              <a:t>// update mask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effectLst/>
                <a:latin typeface="Arial" charset="0"/>
                <a:ea typeface="ＭＳ Ｐゴシック" charset="0"/>
              </a:rPr>
              <a:t>	</a:t>
            </a:r>
            <a:r>
              <a:rPr lang="en-US" dirty="0" smtClean="0">
                <a:solidFill>
                  <a:srgbClr val="008000"/>
                </a:solidFill>
                <a:effectLst/>
                <a:latin typeface="Arial" charset="0"/>
                <a:ea typeface="ＭＳ Ｐゴシック" charset="0"/>
              </a:rPr>
              <a:t>/</a:t>
            </a:r>
            <a:r>
              <a:rPr lang="en-US" dirty="0">
                <a:solidFill>
                  <a:srgbClr val="008000"/>
                </a:solidFill>
                <a:effectLst/>
                <a:latin typeface="Arial" charset="0"/>
                <a:ea typeface="ＭＳ Ｐゴシック" charset="0"/>
              </a:rPr>
              <a:t>/ do </a:t>
            </a:r>
            <a:r>
              <a:rPr lang="en-US" dirty="0" smtClean="0">
                <a:solidFill>
                  <a:srgbClr val="008000"/>
                </a:solidFill>
                <a:effectLst/>
                <a:latin typeface="Arial" charset="0"/>
                <a:ea typeface="ＭＳ Ｐゴシック" charset="0"/>
              </a:rPr>
              <a:t>stuff</a:t>
            </a:r>
            <a:endParaRPr lang="en-US" dirty="0">
              <a:solidFill>
                <a:srgbClr val="008000"/>
              </a:solidFill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effectLst/>
                <a:latin typeface="Arial" charset="0"/>
                <a:ea typeface="ＭＳ Ｐゴシック" charset="0"/>
              </a:rPr>
              <a:t>They all run </a:t>
            </a:r>
            <a:r>
              <a:rPr lang="ja-JP" altLang="en-US" dirty="0">
                <a:effectLst/>
                <a:latin typeface="Arial" charset="0"/>
                <a:ea typeface="ＭＳ Ｐゴシック" charset="0"/>
              </a:rPr>
              <a:t>‘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till the last one</a:t>
            </a:r>
            <a:r>
              <a:rPr lang="ja-JP" altLang="en-US" dirty="0">
                <a:effectLst/>
                <a:latin typeface="Arial" charset="0"/>
                <a:ea typeface="ＭＳ Ｐゴシック" charset="0"/>
              </a:rPr>
              <a:t>’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s done….</a:t>
            </a:r>
          </a:p>
        </p:txBody>
      </p:sp>
      <p:grpSp>
        <p:nvGrpSpPr>
          <p:cNvPr id="26628" name="Group 37"/>
          <p:cNvGrpSpPr>
            <a:grpSpLocks/>
          </p:cNvGrpSpPr>
          <p:nvPr/>
        </p:nvGrpSpPr>
        <p:grpSpPr bwMode="auto">
          <a:xfrm>
            <a:off x="5181600" y="2438400"/>
            <a:ext cx="3048000" cy="381000"/>
            <a:chOff x="3264" y="1296"/>
            <a:chExt cx="1920" cy="240"/>
          </a:xfrm>
        </p:grpSpPr>
        <p:sp>
          <p:nvSpPr>
            <p:cNvPr id="26686" name="Rectangle 14"/>
            <p:cNvSpPr>
              <a:spLocks noChangeArrowheads="1"/>
            </p:cNvSpPr>
            <p:nvPr/>
          </p:nvSpPr>
          <p:spPr bwMode="auto">
            <a:xfrm>
              <a:off x="326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Rectangle 15"/>
            <p:cNvSpPr>
              <a:spLocks noChangeArrowheads="1"/>
            </p:cNvSpPr>
            <p:nvPr/>
          </p:nvSpPr>
          <p:spPr bwMode="auto">
            <a:xfrm>
              <a:off x="350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Rectangle 16"/>
            <p:cNvSpPr>
              <a:spLocks noChangeArrowheads="1"/>
            </p:cNvSpPr>
            <p:nvPr/>
          </p:nvSpPr>
          <p:spPr bwMode="auto">
            <a:xfrm>
              <a:off x="374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Rectangle 17"/>
            <p:cNvSpPr>
              <a:spLocks noChangeArrowheads="1"/>
            </p:cNvSpPr>
            <p:nvPr/>
          </p:nvSpPr>
          <p:spPr bwMode="auto">
            <a:xfrm>
              <a:off x="398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0" name="Rectangle 18"/>
            <p:cNvSpPr>
              <a:spLocks noChangeArrowheads="1"/>
            </p:cNvSpPr>
            <p:nvPr/>
          </p:nvSpPr>
          <p:spPr bwMode="auto">
            <a:xfrm>
              <a:off x="422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Rectangle 19"/>
            <p:cNvSpPr>
              <a:spLocks noChangeArrowheads="1"/>
            </p:cNvSpPr>
            <p:nvPr/>
          </p:nvSpPr>
          <p:spPr bwMode="auto">
            <a:xfrm>
              <a:off x="446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Rectangle 20"/>
            <p:cNvSpPr>
              <a:spLocks noChangeArrowheads="1"/>
            </p:cNvSpPr>
            <p:nvPr/>
          </p:nvSpPr>
          <p:spPr bwMode="auto">
            <a:xfrm>
              <a:off x="470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Rectangle 21"/>
            <p:cNvSpPr>
              <a:spLocks noChangeArrowheads="1"/>
            </p:cNvSpPr>
            <p:nvPr/>
          </p:nvSpPr>
          <p:spPr bwMode="auto">
            <a:xfrm>
              <a:off x="494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29" name="Group 22"/>
          <p:cNvGrpSpPr>
            <a:grpSpLocks/>
          </p:cNvGrpSpPr>
          <p:nvPr/>
        </p:nvGrpSpPr>
        <p:grpSpPr bwMode="auto">
          <a:xfrm>
            <a:off x="5181600" y="3657600"/>
            <a:ext cx="3048000" cy="381000"/>
            <a:chOff x="3264" y="3408"/>
            <a:chExt cx="1920" cy="240"/>
          </a:xfrm>
        </p:grpSpPr>
        <p:sp>
          <p:nvSpPr>
            <p:cNvPr id="26678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Rectangle 24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Rectangle 25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Rectangle 26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Rectangle 27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Rectangle 28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Rectangle 29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Rectangle 30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0" name="Rectangle 34"/>
          <p:cNvSpPr>
            <a:spLocks noChangeArrowheads="1"/>
          </p:cNvSpPr>
          <p:nvPr/>
        </p:nvSpPr>
        <p:spPr bwMode="auto">
          <a:xfrm>
            <a:off x="5943600" y="3048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35"/>
          <p:cNvSpPr>
            <a:spLocks noChangeArrowheads="1"/>
          </p:cNvSpPr>
          <p:nvPr/>
        </p:nvSpPr>
        <p:spPr bwMode="auto">
          <a:xfrm>
            <a:off x="5181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38"/>
          <p:cNvSpPr>
            <a:spLocks noChangeArrowheads="1"/>
          </p:cNvSpPr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39"/>
          <p:cNvSpPr>
            <a:spLocks noChangeArrowheads="1"/>
          </p:cNvSpPr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40"/>
          <p:cNvSpPr>
            <a:spLocks noChangeArrowheads="1"/>
          </p:cNvSpPr>
          <p:nvPr/>
        </p:nvSpPr>
        <p:spPr bwMode="auto">
          <a:xfrm>
            <a:off x="6705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41"/>
          <p:cNvSpPr>
            <a:spLocks noChangeArrowheads="1"/>
          </p:cNvSpPr>
          <p:nvPr/>
        </p:nvSpPr>
        <p:spPr bwMode="auto">
          <a:xfrm>
            <a:off x="7086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42"/>
          <p:cNvSpPr>
            <a:spLocks noChangeArrowheads="1"/>
          </p:cNvSpPr>
          <p:nvPr/>
        </p:nvSpPr>
        <p:spPr bwMode="auto">
          <a:xfrm>
            <a:off x="7848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43"/>
          <p:cNvSpPr>
            <a:spLocks noChangeArrowheads="1"/>
          </p:cNvSpPr>
          <p:nvPr/>
        </p:nvSpPr>
        <p:spPr bwMode="auto">
          <a:xfrm>
            <a:off x="7467600" y="3048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8" name="Group 52"/>
          <p:cNvGrpSpPr>
            <a:grpSpLocks/>
          </p:cNvGrpSpPr>
          <p:nvPr/>
        </p:nvGrpSpPr>
        <p:grpSpPr bwMode="auto">
          <a:xfrm>
            <a:off x="5181600" y="4305300"/>
            <a:ext cx="3048000" cy="381000"/>
            <a:chOff x="3264" y="2592"/>
            <a:chExt cx="1920" cy="240"/>
          </a:xfrm>
        </p:grpSpPr>
        <p:sp>
          <p:nvSpPr>
            <p:cNvPr id="26670" name="Rectangle 44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Rectangle 45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Rectangle 46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Rectangle 47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Rectangle 48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Rectangle 49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Rectangle 50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Rectangle 51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9" name="Group 54"/>
          <p:cNvGrpSpPr>
            <a:grpSpLocks/>
          </p:cNvGrpSpPr>
          <p:nvPr/>
        </p:nvGrpSpPr>
        <p:grpSpPr bwMode="auto">
          <a:xfrm>
            <a:off x="5181600" y="4838700"/>
            <a:ext cx="3048000" cy="381000"/>
            <a:chOff x="3264" y="2592"/>
            <a:chExt cx="1920" cy="240"/>
          </a:xfrm>
        </p:grpSpPr>
        <p:sp>
          <p:nvSpPr>
            <p:cNvPr id="26662" name="Rectangle 55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Rectangle 56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Rectangle 57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Rectangle 58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Rectangle 59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Rectangle 60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Rectangle 61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62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0" name="Group 63"/>
          <p:cNvGrpSpPr>
            <a:grpSpLocks/>
          </p:cNvGrpSpPr>
          <p:nvPr/>
        </p:nvGrpSpPr>
        <p:grpSpPr bwMode="auto">
          <a:xfrm>
            <a:off x="5181600" y="5372100"/>
            <a:ext cx="3048000" cy="381000"/>
            <a:chOff x="3264" y="2592"/>
            <a:chExt cx="1920" cy="240"/>
          </a:xfrm>
        </p:grpSpPr>
        <p:sp>
          <p:nvSpPr>
            <p:cNvPr id="26654" name="Rectangle 64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Rectangle 65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66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67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Rectangle 68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Rectangle 69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Rectangle 70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Rectangle 71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1" name="Group 72"/>
          <p:cNvGrpSpPr>
            <a:grpSpLocks/>
          </p:cNvGrpSpPr>
          <p:nvPr/>
        </p:nvGrpSpPr>
        <p:grpSpPr bwMode="auto">
          <a:xfrm>
            <a:off x="5181600" y="5905500"/>
            <a:ext cx="3048000" cy="381000"/>
            <a:chOff x="3264" y="2592"/>
            <a:chExt cx="1920" cy="240"/>
          </a:xfrm>
        </p:grpSpPr>
        <p:sp>
          <p:nvSpPr>
            <p:cNvPr id="26646" name="Rectangle 73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74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75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76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Rectangle 77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Rectangle 78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79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Rectangle 80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2" name="Rectangle 81"/>
          <p:cNvSpPr>
            <a:spLocks noChangeArrowheads="1"/>
          </p:cNvSpPr>
          <p:nvPr/>
        </p:nvSpPr>
        <p:spPr bwMode="auto">
          <a:xfrm>
            <a:off x="6488088" y="175158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82"/>
          <p:cNvSpPr>
            <a:spLocks noChangeArrowheads="1"/>
          </p:cNvSpPr>
          <p:nvPr/>
        </p:nvSpPr>
        <p:spPr bwMode="auto">
          <a:xfrm>
            <a:off x="6488088" y="121818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83"/>
          <p:cNvSpPr txBox="1">
            <a:spLocks noChangeArrowheads="1"/>
          </p:cNvSpPr>
          <p:nvPr/>
        </p:nvSpPr>
        <p:spPr bwMode="auto">
          <a:xfrm>
            <a:off x="7173888" y="121818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Useful </a:t>
            </a:r>
          </a:p>
        </p:txBody>
      </p:sp>
      <p:sp>
        <p:nvSpPr>
          <p:cNvPr id="26645" name="Text Box 84"/>
          <p:cNvSpPr txBox="1">
            <a:spLocks noChangeArrowheads="1"/>
          </p:cNvSpPr>
          <p:nvPr/>
        </p:nvSpPr>
        <p:spPr bwMode="auto">
          <a:xfrm>
            <a:off x="7173888" y="167538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Useless </a:t>
            </a:r>
          </a:p>
        </p:txBody>
      </p:sp>
    </p:spTree>
    <p:extLst>
      <p:ext uri="{BB962C8B-B14F-4D97-AF65-F5344CB8AC3E}">
        <p14:creationId xmlns:p14="http://schemas.microsoft.com/office/powerpoint/2010/main" val="394263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Processors</a:t>
            </a: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1613" y="1615160"/>
            <a:ext cx="3582987" cy="44792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94277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NVIDIA Fermi</a:t>
            </a:r>
          </a:p>
        </p:txBody>
      </p:sp>
      <p:pic>
        <p:nvPicPr>
          <p:cNvPr id="368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478213" y="6519863"/>
            <a:ext cx="5667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/>
              <a:t>[Beyond3D NVIDIA Fermi GPU and Architecture Analysis, 2010]</a:t>
            </a:r>
          </a:p>
        </p:txBody>
      </p:sp>
    </p:spTree>
    <p:extLst>
      <p:ext uri="{BB962C8B-B14F-4D97-AF65-F5344CB8AC3E}">
        <p14:creationId xmlns:p14="http://schemas.microsoft.com/office/powerpoint/2010/main" val="309866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NVIDA Fermi SM</a:t>
            </a:r>
          </a:p>
        </p:txBody>
      </p:sp>
      <p:pic>
        <p:nvPicPr>
          <p:cNvPr id="37891" name="Picture 5" descr="fermi-co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5181600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2133600" y="6519863"/>
            <a:ext cx="7011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dirty="0"/>
              <a:t>[NVIDIA, NVIDIA</a:t>
            </a:r>
            <a:r>
              <a:rPr lang="ja-JP" altLang="en-US" sz="1600" dirty="0"/>
              <a:t>’</a:t>
            </a:r>
            <a:r>
              <a:rPr lang="en-US" sz="1600" dirty="0"/>
              <a:t>s Next Generation CUDA Compute Architecture: Fermi, 2009]</a:t>
            </a:r>
          </a:p>
        </p:txBody>
      </p:sp>
    </p:spTree>
    <p:extLst>
      <p:ext uri="{BB962C8B-B14F-4D97-AF65-F5344CB8AC3E}">
        <p14:creationId xmlns:p14="http://schemas.microsoft.com/office/powerpoint/2010/main" val="282887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Architecture: Latency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CPU: Make one thread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  <a:sym typeface="Wingdings" charset="0"/>
              </a:rPr>
              <a:t>Avoid the stalls</a:t>
            </a:r>
            <a:endParaRPr lang="en-US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Branch prediction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Out-of-order execution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Memory prefetch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Big caches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GPU: Make 1000 threads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Hide the stalls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HW thread scheduler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Swap threads to hide stalls</a:t>
            </a:r>
          </a:p>
          <a:p>
            <a:pPr lvl="1" eaLnBrk="1" hangingPunct="1">
              <a:buFont typeface="Wingdings" charset="0"/>
              <a:buNone/>
            </a:pPr>
            <a:endParaRPr lang="en-US"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3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</a:t>
            </a:r>
            <a:r>
              <a:rPr lang="en-US" dirty="0" err="1" smtClean="0"/>
              <a:t>Kepler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42735" y="1281650"/>
            <a:ext cx="7148827" cy="5041236"/>
            <a:chOff x="1649750" y="1956157"/>
            <a:chExt cx="5721751" cy="40348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9750" y="1956157"/>
              <a:ext cx="5721751" cy="10148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9750" y="2962830"/>
              <a:ext cx="5721751" cy="10148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9750" y="3969503"/>
              <a:ext cx="5721751" cy="10148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9750" y="4976176"/>
              <a:ext cx="5721751" cy="1014867"/>
            </a:xfrm>
            <a:prstGeom prst="rect">
              <a:avLst/>
            </a:prstGeom>
          </p:spPr>
        </p:pic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754522" y="6519863"/>
            <a:ext cx="73910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dirty="0"/>
              <a:t>[NVIDIA, NVIDIA</a:t>
            </a:r>
            <a:r>
              <a:rPr lang="ja-JP" altLang="en-US" sz="1600" dirty="0"/>
              <a:t>’</a:t>
            </a:r>
            <a:r>
              <a:rPr lang="en-US" sz="1600" dirty="0"/>
              <a:t>s Next Generation CUDA Compute Architecture: </a:t>
            </a:r>
            <a:r>
              <a:rPr lang="en-US" sz="1600" dirty="0" err="1" smtClean="0"/>
              <a:t>Kepler</a:t>
            </a:r>
            <a:r>
              <a:rPr lang="en-US" sz="1600" dirty="0" smtClean="0"/>
              <a:t> GK110, 2012]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41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  <a:r>
              <a:rPr lang="en-US" dirty="0" smtClean="0"/>
              <a:t> graphics processing model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90800" y="2209800"/>
            <a:ext cx="3530600" cy="3352800"/>
            <a:chOff x="1632" y="1392"/>
            <a:chExt cx="2224" cy="2112"/>
          </a:xfrm>
        </p:grpSpPr>
        <p:cxnSp>
          <p:nvCxnSpPr>
            <p:cNvPr id="130052" name="AutoShape 4"/>
            <p:cNvCxnSpPr>
              <a:cxnSpLocks noChangeShapeType="1"/>
              <a:stCxn id="130062" idx="2"/>
              <a:endCxn id="130063" idx="0"/>
            </p:cNvCxnSpPr>
            <p:nvPr/>
          </p:nvCxnSpPr>
          <p:spPr bwMode="auto">
            <a:xfrm>
              <a:off x="2208" y="2646"/>
              <a:ext cx="0" cy="2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cxnSp>
          <p:nvCxnSpPr>
            <p:cNvPr id="130053" name="AutoShape 5"/>
            <p:cNvCxnSpPr>
              <a:cxnSpLocks noChangeShapeType="1"/>
              <a:stCxn id="130063" idx="2"/>
            </p:cNvCxnSpPr>
            <p:nvPr/>
          </p:nvCxnSpPr>
          <p:spPr bwMode="auto">
            <a:xfrm>
              <a:off x="2208" y="3216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cxnSp>
          <p:nvCxnSpPr>
            <p:cNvPr id="130054" name="AutoShape 6"/>
            <p:cNvCxnSpPr>
              <a:cxnSpLocks noChangeShapeType="1"/>
              <a:stCxn id="130061" idx="2"/>
              <a:endCxn id="130062" idx="0"/>
            </p:cNvCxnSpPr>
            <p:nvPr/>
          </p:nvCxnSpPr>
          <p:spPr bwMode="auto">
            <a:xfrm>
              <a:off x="2208" y="2070"/>
              <a:ext cx="0" cy="2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cxnSp>
          <p:nvCxnSpPr>
            <p:cNvPr id="130055" name="AutoShape 7"/>
            <p:cNvCxnSpPr>
              <a:cxnSpLocks noChangeShapeType="1"/>
              <a:endCxn id="130061" idx="0"/>
            </p:cNvCxnSpPr>
            <p:nvPr/>
          </p:nvCxnSpPr>
          <p:spPr bwMode="auto">
            <a:xfrm>
              <a:off x="2208" y="1392"/>
              <a:ext cx="0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130056" name="Text Box 8"/>
            <p:cNvSpPr txBox="1">
              <a:spLocks noChangeArrowheads="1"/>
            </p:cNvSpPr>
            <p:nvPr/>
          </p:nvSpPr>
          <p:spPr bwMode="auto">
            <a:xfrm>
              <a:off x="2976" y="1635"/>
              <a:ext cx="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>
                  <a:latin typeface="Helvetica" charset="0"/>
                  <a:ea typeface="ＭＳ Ｐゴシック" charset="-128"/>
                  <a:cs typeface="ＭＳ Ｐゴシック" charset="-128"/>
                </a:rPr>
                <a:t>Texture /</a:t>
              </a:r>
            </a:p>
            <a:p>
              <a:pPr algn="ctr" eaLnBrk="0" hangingPunct="0"/>
              <a:r>
                <a:rPr lang="en-US" sz="2400">
                  <a:latin typeface="Helvetica" charset="0"/>
                  <a:ea typeface="ＭＳ Ｐゴシック" charset="-128"/>
                  <a:cs typeface="ＭＳ Ｐゴシック" charset="-128"/>
                </a:rPr>
                <a:t>Buffer</a:t>
              </a:r>
            </a:p>
          </p:txBody>
        </p:sp>
        <p:cxnSp>
          <p:nvCxnSpPr>
            <p:cNvPr id="130057" name="AutoShape 9"/>
            <p:cNvCxnSpPr>
              <a:cxnSpLocks noChangeShapeType="1"/>
              <a:stCxn id="130056" idx="1"/>
              <a:endCxn id="130061" idx="3"/>
            </p:cNvCxnSpPr>
            <p:nvPr/>
          </p:nvCxnSpPr>
          <p:spPr bwMode="auto">
            <a:xfrm flipH="1">
              <a:off x="2784" y="1923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cxnSp>
          <p:nvCxnSpPr>
            <p:cNvPr id="130058" name="AutoShape 10"/>
            <p:cNvCxnSpPr>
              <a:cxnSpLocks noChangeShapeType="1"/>
              <a:stCxn id="130056" idx="2"/>
              <a:endCxn id="130063" idx="3"/>
            </p:cNvCxnSpPr>
            <p:nvPr/>
          </p:nvCxnSpPr>
          <p:spPr bwMode="auto">
            <a:xfrm rot="5400000">
              <a:off x="2671" y="2324"/>
              <a:ext cx="858" cy="63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cxnSp>
          <p:nvCxnSpPr>
            <p:cNvPr id="130059" name="AutoShape 11"/>
            <p:cNvCxnSpPr>
              <a:cxnSpLocks noChangeShapeType="1"/>
              <a:stCxn id="130063" idx="2"/>
              <a:endCxn id="130056" idx="3"/>
            </p:cNvCxnSpPr>
            <p:nvPr/>
          </p:nvCxnSpPr>
          <p:spPr bwMode="auto">
            <a:xfrm rot="5400000" flipH="1" flipV="1">
              <a:off x="2385" y="1746"/>
              <a:ext cx="1293" cy="1648"/>
            </a:xfrm>
            <a:prstGeom prst="bentConnector4">
              <a:avLst>
                <a:gd name="adj1" fmla="val -11139"/>
                <a:gd name="adj2" fmla="val 10873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cxnSp>
          <p:nvCxnSpPr>
            <p:cNvPr id="130060" name="AutoShape 12"/>
            <p:cNvCxnSpPr>
              <a:cxnSpLocks noChangeShapeType="1"/>
              <a:stCxn id="130056" idx="2"/>
              <a:endCxn id="130062" idx="3"/>
            </p:cNvCxnSpPr>
            <p:nvPr/>
          </p:nvCxnSpPr>
          <p:spPr bwMode="auto">
            <a:xfrm rot="5400000">
              <a:off x="2956" y="2039"/>
              <a:ext cx="288" cy="63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130061" name="Text Box 13"/>
            <p:cNvSpPr txBox="1">
              <a:spLocks noChangeArrowheads="1"/>
            </p:cNvSpPr>
            <p:nvPr/>
          </p:nvSpPr>
          <p:spPr bwMode="auto">
            <a:xfrm>
              <a:off x="1632" y="1776"/>
              <a:ext cx="115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Helvetica" charset="0"/>
                  <a:ea typeface="ＭＳ Ｐゴシック" charset="-128"/>
                  <a:cs typeface="ＭＳ Ｐゴシック" charset="-128"/>
                </a:rPr>
                <a:t>Vertex</a:t>
              </a:r>
            </a:p>
          </p:txBody>
        </p:sp>
        <p:sp>
          <p:nvSpPr>
            <p:cNvPr id="130062" name="Text Box 14"/>
            <p:cNvSpPr txBox="1">
              <a:spLocks noChangeArrowheads="1"/>
            </p:cNvSpPr>
            <p:nvPr/>
          </p:nvSpPr>
          <p:spPr bwMode="auto">
            <a:xfrm>
              <a:off x="1632" y="2352"/>
              <a:ext cx="115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Helvetica" charset="0"/>
                  <a:ea typeface="ＭＳ Ｐゴシック" charset="-128"/>
                  <a:cs typeface="ＭＳ Ｐゴシック" charset="-128"/>
                </a:rPr>
                <a:t>Geometry</a:t>
              </a:r>
            </a:p>
          </p:txBody>
        </p:sp>
        <p:sp>
          <p:nvSpPr>
            <p:cNvPr id="130063" name="Text Box 15"/>
            <p:cNvSpPr txBox="1">
              <a:spLocks noChangeArrowheads="1"/>
            </p:cNvSpPr>
            <p:nvPr/>
          </p:nvSpPr>
          <p:spPr bwMode="auto">
            <a:xfrm>
              <a:off x="1632" y="2922"/>
              <a:ext cx="115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Helvetica" charset="0"/>
                  <a:ea typeface="ＭＳ Ｐゴシック" charset="-128"/>
                  <a:cs typeface="ＭＳ Ｐゴシック" charset="-128"/>
                </a:rPr>
                <a:t>Fragment</a:t>
              </a:r>
            </a:p>
          </p:txBody>
        </p:sp>
        <p:cxnSp>
          <p:nvCxnSpPr>
            <p:cNvPr id="130064" name="AutoShape 16"/>
            <p:cNvCxnSpPr>
              <a:cxnSpLocks noChangeShapeType="1"/>
              <a:stCxn id="130056" idx="0"/>
              <a:endCxn id="130061" idx="0"/>
            </p:cNvCxnSpPr>
            <p:nvPr/>
          </p:nvCxnSpPr>
          <p:spPr bwMode="auto">
            <a:xfrm rot="16200000" flipH="1" flipV="1">
              <a:off x="2741" y="1102"/>
              <a:ext cx="141" cy="1208"/>
            </a:xfrm>
            <a:prstGeom prst="bentConnector3">
              <a:avLst>
                <a:gd name="adj1" fmla="val -10213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</p:grp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3094038" y="18288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762250" y="5562600"/>
            <a:ext cx="1522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</p:spTree>
    <p:extLst>
      <p:ext uri="{BB962C8B-B14F-4D97-AF65-F5344CB8AC3E}">
        <p14:creationId xmlns:p14="http://schemas.microsoft.com/office/powerpoint/2010/main" val="426515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</a:t>
            </a:r>
            <a:r>
              <a:rPr lang="en-US" dirty="0" smtClean="0"/>
              <a:t> SMX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73159" y="1244602"/>
            <a:ext cx="4531280" cy="5061288"/>
            <a:chOff x="2286000" y="1244601"/>
            <a:chExt cx="4572000" cy="51067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1244601"/>
              <a:ext cx="4572000" cy="25610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3794151"/>
              <a:ext cx="4572000" cy="2557221"/>
            </a:xfrm>
            <a:prstGeom prst="rect">
              <a:avLst/>
            </a:prstGeom>
          </p:spPr>
        </p:pic>
      </p:grp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54522" y="6519863"/>
            <a:ext cx="73910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dirty="0"/>
              <a:t>[NVIDIA, NVIDIA</a:t>
            </a:r>
            <a:r>
              <a:rPr lang="ja-JP" altLang="en-US" sz="1600" dirty="0"/>
              <a:t>’</a:t>
            </a:r>
            <a:r>
              <a:rPr lang="en-US" sz="1600" dirty="0"/>
              <a:t>s Next Generation CUDA Compute Architecture: </a:t>
            </a:r>
            <a:r>
              <a:rPr lang="en-US" sz="1600" dirty="0" err="1" smtClean="0"/>
              <a:t>Kepler</a:t>
            </a:r>
            <a:r>
              <a:rPr lang="en-US" sz="1600" dirty="0" smtClean="0"/>
              <a:t> GK110, 2012]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059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computation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NVIDIA </a:t>
            </a:r>
            <a:r>
              <a:rPr lang="en-US" dirty="0" err="1" smtClean="0"/>
              <a:t>GeForce</a:t>
            </a:r>
            <a:r>
              <a:rPr lang="en-US" dirty="0" smtClean="0"/>
              <a:t> 7800</a:t>
            </a:r>
          </a:p>
          <a:p>
            <a:pPr lvl="1"/>
            <a:r>
              <a:rPr lang="en-US" dirty="0" smtClean="0"/>
              <a:t>~860M vertices/sec</a:t>
            </a:r>
          </a:p>
          <a:p>
            <a:pPr lvl="1"/>
            <a:r>
              <a:rPr lang="en-US" dirty="0" smtClean="0"/>
              <a:t>~172M triangles/sec</a:t>
            </a:r>
          </a:p>
          <a:p>
            <a:pPr lvl="1"/>
            <a:r>
              <a:rPr lang="en-US" dirty="0" smtClean="0"/>
              <a:t>~6.9G fragments/sec</a:t>
            </a:r>
          </a:p>
          <a:p>
            <a:pPr lvl="1"/>
            <a:r>
              <a:rPr lang="en-US" dirty="0" smtClean="0"/>
              <a:t>~10.3G </a:t>
            </a:r>
            <a:r>
              <a:rPr lang="en-US" dirty="0" err="1" smtClean="0"/>
              <a:t>texels</a:t>
            </a:r>
            <a:r>
              <a:rPr lang="en-US" dirty="0" smtClean="0"/>
              <a:t>/sec</a:t>
            </a:r>
          </a:p>
          <a:p>
            <a:pPr lvl="1"/>
            <a:r>
              <a:rPr lang="en-US" dirty="0" smtClean="0"/>
              <a:t>~165 GFLOPS</a:t>
            </a:r>
          </a:p>
          <a:p>
            <a:pPr lvl="1"/>
            <a:r>
              <a:rPr lang="en-US" dirty="0" smtClean="0"/>
              <a:t>~2.4x increase/year</a:t>
            </a:r>
          </a:p>
          <a:p>
            <a:r>
              <a:rPr lang="en-US" dirty="0" smtClean="0"/>
              <a:t>3 GHz Dual-core Pentium 4</a:t>
            </a:r>
          </a:p>
          <a:p>
            <a:pPr lvl="1"/>
            <a:r>
              <a:rPr lang="en-US" dirty="0" smtClean="0"/>
              <a:t>~24.6 GFLOPS</a:t>
            </a:r>
          </a:p>
          <a:p>
            <a:pPr lvl="1"/>
            <a:r>
              <a:rPr lang="en-US" dirty="0" smtClean="0"/>
              <a:t>~1.5x increase/year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[Luebke, GPGPU SIGGRAPH Course, 2005; </a:t>
            </a:r>
            <a:r>
              <a:rPr lang="en-US" sz="1400" dirty="0" err="1" smtClean="0"/>
              <a:t>Kilgard</a:t>
            </a:r>
            <a:r>
              <a:rPr lang="en-US" sz="1400" dirty="0" smtClean="0"/>
              <a:t>, Real-Time Shading SIGGRAPH course, 2006]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218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vs. Parallel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Pipeline</a:t>
            </a:r>
          </a:p>
          <a:p>
            <a:pPr lvl="1"/>
            <a:r>
              <a:rPr lang="en-US" dirty="0" smtClean="0"/>
              <a:t>Break task up</a:t>
            </a:r>
          </a:p>
          <a:p>
            <a:pPr lvl="1"/>
            <a:r>
              <a:rPr lang="en-US" dirty="0" smtClean="0"/>
              <a:t>Overlap sub-tasks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Parallel</a:t>
            </a:r>
          </a:p>
          <a:p>
            <a:pPr lvl="1"/>
            <a:r>
              <a:rPr lang="en-US" dirty="0" smtClean="0"/>
              <a:t>Processor per data element</a:t>
            </a:r>
          </a:p>
          <a:p>
            <a:pPr lvl="1"/>
            <a:r>
              <a:rPr lang="en-US" dirty="0" smtClean="0"/>
              <a:t>Each runs full task</a:t>
            </a:r>
          </a:p>
          <a:p>
            <a:pPr lvl="1"/>
            <a:r>
              <a:rPr lang="en-US" dirty="0" smtClean="0"/>
              <a:t>Many data elements</a:t>
            </a:r>
            <a:endParaRPr lang="en-US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240432" y="3175000"/>
            <a:ext cx="1984375" cy="3200400"/>
            <a:chOff x="1440" y="1488"/>
            <a:chExt cx="1250" cy="2016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40" y="1760"/>
              <a:ext cx="1250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440" y="3008"/>
              <a:ext cx="1248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440" y="2384"/>
              <a:ext cx="1248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2" name="AutoShape 8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 flipH="1">
              <a:off x="2064" y="1993"/>
              <a:ext cx="1" cy="3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9"/>
            <p:cNvCxnSpPr>
              <a:cxnSpLocks noChangeShapeType="1"/>
              <a:stCxn id="11" idx="2"/>
              <a:endCxn id="10" idx="0"/>
            </p:cNvCxnSpPr>
            <p:nvPr/>
          </p:nvCxnSpPr>
          <p:spPr bwMode="auto">
            <a:xfrm>
              <a:off x="2064" y="2617"/>
              <a:ext cx="0" cy="3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0"/>
            <p:cNvCxnSpPr>
              <a:cxnSpLocks noChangeShapeType="1"/>
              <a:stCxn id="10" idx="2"/>
            </p:cNvCxnSpPr>
            <p:nvPr/>
          </p:nvCxnSpPr>
          <p:spPr bwMode="auto">
            <a:xfrm>
              <a:off x="2064" y="3241"/>
              <a:ext cx="0" cy="2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1"/>
            <p:cNvCxnSpPr>
              <a:cxnSpLocks noChangeShapeType="1"/>
              <a:endCxn id="9" idx="0"/>
            </p:cNvCxnSpPr>
            <p:nvPr/>
          </p:nvCxnSpPr>
          <p:spPr bwMode="auto">
            <a:xfrm>
              <a:off x="2064" y="1488"/>
              <a:ext cx="1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4751489" y="4187053"/>
            <a:ext cx="3644809" cy="1004081"/>
            <a:chOff x="2016" y="1680"/>
            <a:chExt cx="1296" cy="432"/>
          </a:xfrm>
        </p:grpSpPr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016" y="1680"/>
              <a:ext cx="12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064" y="1728"/>
              <a:ext cx="96" cy="33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208" y="1728"/>
              <a:ext cx="96" cy="33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2352" y="1728"/>
              <a:ext cx="96" cy="33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168" y="1728"/>
              <a:ext cx="96" cy="33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3024" y="1728"/>
              <a:ext cx="96" cy="33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880" y="1728"/>
              <a:ext cx="96" cy="33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2016" y="1710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62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GeForce 6</a:t>
            </a:r>
          </a:p>
        </p:txBody>
      </p:sp>
      <p:pic>
        <p:nvPicPr>
          <p:cNvPr id="1546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0"/>
            <a:ext cx="5603879" cy="5305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54635" name="Rectangle 11"/>
          <p:cNvSpPr>
            <a:spLocks noChangeArrowheads="1"/>
          </p:cNvSpPr>
          <p:nvPr/>
        </p:nvSpPr>
        <p:spPr bwMode="auto">
          <a:xfrm>
            <a:off x="0" y="6550223"/>
            <a:ext cx="9142414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[</a:t>
            </a:r>
            <a:r>
              <a:rPr lang="en-US" sz="1400" dirty="0" err="1"/>
              <a:t>Kilgaraff</a:t>
            </a:r>
            <a:r>
              <a:rPr lang="en-US" sz="1400" dirty="0"/>
              <a:t> and Fernando, GPU Gems 2]</a:t>
            </a:r>
          </a:p>
        </p:txBody>
      </p:sp>
    </p:spTree>
    <p:extLst>
      <p:ext uri="{BB962C8B-B14F-4D97-AF65-F5344CB8AC3E}">
        <p14:creationId xmlns:p14="http://schemas.microsoft.com/office/powerpoint/2010/main" val="347684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GeForce 6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2362200"/>
            <a:ext cx="1984375" cy="3733800"/>
            <a:chOff x="336" y="1488"/>
            <a:chExt cx="1250" cy="23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36" y="1488"/>
              <a:ext cx="1250" cy="2016"/>
              <a:chOff x="1440" y="1488"/>
              <a:chExt cx="1250" cy="2016"/>
            </a:xfrm>
          </p:grpSpPr>
          <p:sp>
            <p:nvSpPr>
              <p:cNvPr id="12293" name="Text Box 5"/>
              <p:cNvSpPr txBox="1">
                <a:spLocks noChangeArrowheads="1"/>
              </p:cNvSpPr>
              <p:nvPr/>
            </p:nvSpPr>
            <p:spPr bwMode="auto">
              <a:xfrm>
                <a:off x="1440" y="1728"/>
                <a:ext cx="1250" cy="2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/>
                  <a:t>Vertex</a:t>
                </a:r>
              </a:p>
            </p:txBody>
          </p:sp>
          <p:sp>
            <p:nvSpPr>
              <p:cNvPr id="12294" name="Text Box 6"/>
              <p:cNvSpPr txBox="1">
                <a:spLocks noChangeArrowheads="1"/>
              </p:cNvSpPr>
              <p:nvPr/>
            </p:nvSpPr>
            <p:spPr bwMode="auto">
              <a:xfrm>
                <a:off x="1440" y="2976"/>
                <a:ext cx="1248" cy="2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/>
                  <a:t>Pixel</a:t>
                </a:r>
              </a:p>
            </p:txBody>
          </p:sp>
          <p:sp>
            <p:nvSpPr>
              <p:cNvPr id="12295" name="Text Box 7"/>
              <p:cNvSpPr txBox="1">
                <a:spLocks noChangeArrowheads="1"/>
              </p:cNvSpPr>
              <p:nvPr/>
            </p:nvSpPr>
            <p:spPr bwMode="auto">
              <a:xfrm>
                <a:off x="1440" y="2352"/>
                <a:ext cx="1248" cy="2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/>
                  <a:t>Triangle</a:t>
                </a:r>
              </a:p>
            </p:txBody>
          </p:sp>
          <p:cxnSp>
            <p:nvCxnSpPr>
              <p:cNvPr id="12296" name="AutoShape 8"/>
              <p:cNvCxnSpPr>
                <a:cxnSpLocks noChangeShapeType="1"/>
                <a:stCxn id="12293" idx="2"/>
                <a:endCxn id="12295" idx="0"/>
              </p:cNvCxnSpPr>
              <p:nvPr/>
            </p:nvCxnSpPr>
            <p:spPr bwMode="auto">
              <a:xfrm flipH="1">
                <a:off x="2064" y="2024"/>
                <a:ext cx="1" cy="3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297" name="AutoShape 9"/>
              <p:cNvCxnSpPr>
                <a:cxnSpLocks noChangeShapeType="1"/>
                <a:stCxn id="12295" idx="2"/>
                <a:endCxn id="12294" idx="0"/>
              </p:cNvCxnSpPr>
              <p:nvPr/>
            </p:nvCxnSpPr>
            <p:spPr bwMode="auto">
              <a:xfrm>
                <a:off x="2064" y="2648"/>
                <a:ext cx="0" cy="3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298" name="AutoShape 10"/>
              <p:cNvCxnSpPr>
                <a:cxnSpLocks noChangeShapeType="1"/>
                <a:stCxn id="12294" idx="2"/>
              </p:cNvCxnSpPr>
              <p:nvPr/>
            </p:nvCxnSpPr>
            <p:spPr bwMode="auto">
              <a:xfrm>
                <a:off x="2064" y="3272"/>
                <a:ext cx="0" cy="23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299" name="AutoShape 11"/>
              <p:cNvCxnSpPr>
                <a:cxnSpLocks noChangeShapeType="1"/>
                <a:endCxn id="12293" idx="0"/>
              </p:cNvCxnSpPr>
              <p:nvPr/>
            </p:nvCxnSpPr>
            <p:spPr bwMode="auto">
              <a:xfrm>
                <a:off x="2064" y="1488"/>
                <a:ext cx="1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542" y="3552"/>
              <a:ext cx="7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Pipeline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514600" y="2667000"/>
            <a:ext cx="2743200" cy="2514600"/>
            <a:chOff x="2514600" y="2667000"/>
            <a:chExt cx="2743200" cy="2514600"/>
          </a:xfrm>
        </p:grpSpPr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flipV="1">
              <a:off x="2514600" y="2667000"/>
              <a:ext cx="685800" cy="20574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flipV="1">
              <a:off x="2514600" y="3352800"/>
              <a:ext cx="685800" cy="18288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200400" y="2667000"/>
              <a:ext cx="2057400" cy="685800"/>
              <a:chOff x="2016" y="1680"/>
              <a:chExt cx="1296" cy="432"/>
            </a:xfrm>
          </p:grpSpPr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12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7" name="Rectangle 19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8" name="Rectangle 20"/>
              <p:cNvSpPr>
                <a:spLocks noChangeArrowheads="1"/>
              </p:cNvSpPr>
              <p:nvPr/>
            </p:nvSpPr>
            <p:spPr bwMode="auto">
              <a:xfrm>
                <a:off x="2352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9" name="Rectangle 21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0" name="Rectangle 22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1" name="Rectangle 2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2" name="Text Box 24"/>
              <p:cNvSpPr txBox="1">
                <a:spLocks noChangeArrowheads="1"/>
              </p:cNvSpPr>
              <p:nvPr/>
            </p:nvSpPr>
            <p:spPr bwMode="auto">
              <a:xfrm>
                <a:off x="2016" y="1710"/>
                <a:ext cx="12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…</a:t>
                </a:r>
              </a:p>
            </p:txBody>
          </p:sp>
        </p:grp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3505200" y="3429000"/>
              <a:ext cx="15017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Parallel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54325" y="3276600"/>
            <a:ext cx="1979613" cy="3200400"/>
            <a:chOff x="2854325" y="3276600"/>
            <a:chExt cx="1979613" cy="3200400"/>
          </a:xfrm>
        </p:grpSpPr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>
              <a:off x="3276600" y="3276600"/>
              <a:ext cx="76200" cy="990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>
              <a:off x="3429000" y="3276600"/>
              <a:ext cx="914400" cy="990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3352800" y="4267200"/>
              <a:ext cx="990600" cy="1752600"/>
              <a:chOff x="2112" y="2688"/>
              <a:chExt cx="624" cy="1104"/>
            </a:xfrm>
          </p:grpSpPr>
          <p:sp>
            <p:nvSpPr>
              <p:cNvPr id="12318" name="Rectangle 30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624" cy="110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9" name="Rectangle 31"/>
              <p:cNvSpPr>
                <a:spLocks noChangeArrowheads="1"/>
              </p:cNvSpPr>
              <p:nvPr/>
            </p:nvSpPr>
            <p:spPr bwMode="auto">
              <a:xfrm>
                <a:off x="2160" y="2736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0" name="Rectangle 32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1" name="Rectangle 33"/>
              <p:cNvSpPr>
                <a:spLocks noChangeArrowheads="1"/>
              </p:cNvSpPr>
              <p:nvPr/>
            </p:nvSpPr>
            <p:spPr bwMode="auto">
              <a:xfrm>
                <a:off x="2160" y="3264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2" name="Rectangle 34"/>
              <p:cNvSpPr>
                <a:spLocks noChangeArrowheads="1"/>
              </p:cNvSpPr>
              <p:nvPr/>
            </p:nvSpPr>
            <p:spPr bwMode="auto">
              <a:xfrm>
                <a:off x="2448" y="3264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2854325" y="6019800"/>
              <a:ext cx="1979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More Parallel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67200" y="4114800"/>
            <a:ext cx="2760663" cy="2590800"/>
            <a:chOff x="4267200" y="4114800"/>
            <a:chExt cx="2760663" cy="2590800"/>
          </a:xfrm>
        </p:grpSpPr>
        <p:sp>
          <p:nvSpPr>
            <p:cNvPr id="12325" name="Line 37"/>
            <p:cNvSpPr>
              <a:spLocks noChangeShapeType="1"/>
            </p:cNvSpPr>
            <p:nvPr/>
          </p:nvSpPr>
          <p:spPr bwMode="auto">
            <a:xfrm flipV="1">
              <a:off x="4267200" y="4114800"/>
              <a:ext cx="838200" cy="228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auto">
            <a:xfrm>
              <a:off x="4267200" y="5943600"/>
              <a:ext cx="838200" cy="228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5105400" y="4114800"/>
              <a:ext cx="1752600" cy="2057400"/>
              <a:chOff x="3504" y="2064"/>
              <a:chExt cx="1104" cy="1296"/>
            </a:xfrm>
          </p:grpSpPr>
          <p:sp>
            <p:nvSpPr>
              <p:cNvPr id="12328" name="Rectangle 40"/>
              <p:cNvSpPr>
                <a:spLocks noChangeArrowheads="1"/>
              </p:cNvSpPr>
              <p:nvPr/>
            </p:nvSpPr>
            <p:spPr bwMode="auto">
              <a:xfrm>
                <a:off x="3504" y="2064"/>
                <a:ext cx="1104" cy="12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9" name="Rectangle 41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624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0" name="Rectangle 42"/>
              <p:cNvSpPr>
                <a:spLocks noChangeArrowheads="1"/>
              </p:cNvSpPr>
              <p:nvPr/>
            </p:nvSpPr>
            <p:spPr bwMode="auto">
              <a:xfrm>
                <a:off x="3744" y="2784"/>
                <a:ext cx="624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331" name="AutoShape 43"/>
              <p:cNvCxnSpPr>
                <a:cxnSpLocks noChangeShapeType="1"/>
                <a:stCxn id="12329" idx="2"/>
                <a:endCxn id="12330" idx="0"/>
              </p:cNvCxnSpPr>
              <p:nvPr/>
            </p:nvCxnSpPr>
            <p:spPr bwMode="auto">
              <a:xfrm>
                <a:off x="4056" y="2592"/>
                <a:ext cx="0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32" name="AutoShape 44"/>
              <p:cNvCxnSpPr>
                <a:cxnSpLocks noChangeShapeType="1"/>
                <a:stCxn id="12330" idx="2"/>
                <a:endCxn id="12329" idx="0"/>
              </p:cNvCxnSpPr>
              <p:nvPr/>
            </p:nvCxnSpPr>
            <p:spPr bwMode="auto">
              <a:xfrm rot="5400000" flipH="1" flipV="1">
                <a:off x="3625" y="2687"/>
                <a:ext cx="864" cy="1"/>
              </a:xfrm>
              <a:prstGeom prst="bentConnector5">
                <a:avLst>
                  <a:gd name="adj1" fmla="val -16667"/>
                  <a:gd name="adj2" fmla="val 45600000"/>
                  <a:gd name="adj3" fmla="val 116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12333" name="Rectangle 45"/>
            <p:cNvSpPr>
              <a:spLocks noChangeArrowheads="1"/>
            </p:cNvSpPr>
            <p:nvPr/>
          </p:nvSpPr>
          <p:spPr bwMode="auto">
            <a:xfrm>
              <a:off x="4979988" y="6248400"/>
              <a:ext cx="2047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More Pipeline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486400" y="2209800"/>
            <a:ext cx="3124200" cy="2209800"/>
            <a:chOff x="5486400" y="2209800"/>
            <a:chExt cx="3124200" cy="2209800"/>
          </a:xfrm>
        </p:grpSpPr>
        <p:sp>
          <p:nvSpPr>
            <p:cNvPr id="12335" name="Line 47"/>
            <p:cNvSpPr>
              <a:spLocks noChangeShapeType="1"/>
            </p:cNvSpPr>
            <p:nvPr/>
          </p:nvSpPr>
          <p:spPr bwMode="auto">
            <a:xfrm flipV="1">
              <a:off x="5486400" y="3200400"/>
              <a:ext cx="609600" cy="12192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6" name="Line 48"/>
            <p:cNvSpPr>
              <a:spLocks noChangeShapeType="1"/>
            </p:cNvSpPr>
            <p:nvPr/>
          </p:nvSpPr>
          <p:spPr bwMode="auto">
            <a:xfrm flipV="1">
              <a:off x="6477000" y="3200400"/>
              <a:ext cx="2133600" cy="12192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6096000" y="2209800"/>
              <a:ext cx="2514600" cy="990600"/>
              <a:chOff x="3840" y="1392"/>
              <a:chExt cx="1584" cy="624"/>
            </a:xfrm>
          </p:grpSpPr>
          <p:sp>
            <p:nvSpPr>
              <p:cNvPr id="12338" name="Rectangle 5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1584" cy="62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9" name="Rectangle 51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336" cy="52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0" name="Rectangle 52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36" cy="52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1" name="Rectangle 53"/>
              <p:cNvSpPr>
                <a:spLocks noChangeArrowheads="1"/>
              </p:cNvSpPr>
              <p:nvPr/>
            </p:nvSpPr>
            <p:spPr bwMode="auto">
              <a:xfrm>
                <a:off x="4656" y="1440"/>
                <a:ext cx="336" cy="52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2" name="Rectangle 54"/>
              <p:cNvSpPr>
                <a:spLocks noChangeArrowheads="1"/>
              </p:cNvSpPr>
              <p:nvPr/>
            </p:nvSpPr>
            <p:spPr bwMode="auto">
              <a:xfrm>
                <a:off x="5040" y="1440"/>
                <a:ext cx="336" cy="5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6345238" y="3276600"/>
              <a:ext cx="1979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More Parallel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22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Old GPU </a:t>
            </a:r>
            <a:r>
              <a:rPr lang="en-US" dirty="0" smtClean="0"/>
              <a:t>graphics processing model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90800" y="2209800"/>
            <a:ext cx="3530600" cy="3352800"/>
            <a:chOff x="1632" y="1392"/>
            <a:chExt cx="2224" cy="2112"/>
          </a:xfrm>
        </p:grpSpPr>
        <p:cxnSp>
          <p:nvCxnSpPr>
            <p:cNvPr id="130052" name="AutoShape 4"/>
            <p:cNvCxnSpPr>
              <a:cxnSpLocks noChangeShapeType="1"/>
              <a:stCxn id="130062" idx="2"/>
              <a:endCxn id="130063" idx="0"/>
            </p:cNvCxnSpPr>
            <p:nvPr/>
          </p:nvCxnSpPr>
          <p:spPr bwMode="auto">
            <a:xfrm>
              <a:off x="2208" y="2646"/>
              <a:ext cx="0" cy="2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cxnSp>
          <p:nvCxnSpPr>
            <p:cNvPr id="130053" name="AutoShape 5"/>
            <p:cNvCxnSpPr>
              <a:cxnSpLocks noChangeShapeType="1"/>
              <a:stCxn id="130063" idx="2"/>
            </p:cNvCxnSpPr>
            <p:nvPr/>
          </p:nvCxnSpPr>
          <p:spPr bwMode="auto">
            <a:xfrm>
              <a:off x="2208" y="3216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cxnSp>
          <p:nvCxnSpPr>
            <p:cNvPr id="130054" name="AutoShape 6"/>
            <p:cNvCxnSpPr>
              <a:cxnSpLocks noChangeShapeType="1"/>
              <a:stCxn id="130061" idx="2"/>
              <a:endCxn id="130062" idx="0"/>
            </p:cNvCxnSpPr>
            <p:nvPr/>
          </p:nvCxnSpPr>
          <p:spPr bwMode="auto">
            <a:xfrm>
              <a:off x="2208" y="2070"/>
              <a:ext cx="0" cy="2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cxnSp>
          <p:nvCxnSpPr>
            <p:cNvPr id="130055" name="AutoShape 7"/>
            <p:cNvCxnSpPr>
              <a:cxnSpLocks noChangeShapeType="1"/>
              <a:endCxn id="130061" idx="0"/>
            </p:cNvCxnSpPr>
            <p:nvPr/>
          </p:nvCxnSpPr>
          <p:spPr bwMode="auto">
            <a:xfrm>
              <a:off x="2208" y="1392"/>
              <a:ext cx="0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130056" name="Text Box 8"/>
            <p:cNvSpPr txBox="1">
              <a:spLocks noChangeArrowheads="1"/>
            </p:cNvSpPr>
            <p:nvPr/>
          </p:nvSpPr>
          <p:spPr bwMode="auto">
            <a:xfrm>
              <a:off x="2976" y="1635"/>
              <a:ext cx="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>
                  <a:latin typeface="Helvetica" charset="0"/>
                  <a:ea typeface="ＭＳ Ｐゴシック" charset="-128"/>
                  <a:cs typeface="ＭＳ Ｐゴシック" charset="-128"/>
                </a:rPr>
                <a:t>Texture /</a:t>
              </a:r>
            </a:p>
            <a:p>
              <a:pPr algn="ctr" eaLnBrk="0" hangingPunct="0"/>
              <a:r>
                <a:rPr lang="en-US" sz="2400">
                  <a:latin typeface="Helvetica" charset="0"/>
                  <a:ea typeface="ＭＳ Ｐゴシック" charset="-128"/>
                  <a:cs typeface="ＭＳ Ｐゴシック" charset="-128"/>
                </a:rPr>
                <a:t>Buffer</a:t>
              </a:r>
            </a:p>
          </p:txBody>
        </p:sp>
        <p:cxnSp>
          <p:nvCxnSpPr>
            <p:cNvPr id="130057" name="AutoShape 9"/>
            <p:cNvCxnSpPr>
              <a:cxnSpLocks noChangeShapeType="1"/>
              <a:stCxn id="130056" idx="1"/>
              <a:endCxn id="130061" idx="3"/>
            </p:cNvCxnSpPr>
            <p:nvPr/>
          </p:nvCxnSpPr>
          <p:spPr bwMode="auto">
            <a:xfrm flipH="1">
              <a:off x="2784" y="1923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cxnSp>
          <p:nvCxnSpPr>
            <p:cNvPr id="130058" name="AutoShape 10"/>
            <p:cNvCxnSpPr>
              <a:cxnSpLocks noChangeShapeType="1"/>
              <a:stCxn id="130056" idx="2"/>
              <a:endCxn id="130063" idx="3"/>
            </p:cNvCxnSpPr>
            <p:nvPr/>
          </p:nvCxnSpPr>
          <p:spPr bwMode="auto">
            <a:xfrm rot="5400000">
              <a:off x="2671" y="2324"/>
              <a:ext cx="858" cy="63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cxnSp>
          <p:nvCxnSpPr>
            <p:cNvPr id="130059" name="AutoShape 11"/>
            <p:cNvCxnSpPr>
              <a:cxnSpLocks noChangeShapeType="1"/>
              <a:stCxn id="130063" idx="2"/>
              <a:endCxn id="130056" idx="3"/>
            </p:cNvCxnSpPr>
            <p:nvPr/>
          </p:nvCxnSpPr>
          <p:spPr bwMode="auto">
            <a:xfrm rot="5400000" flipH="1" flipV="1">
              <a:off x="2385" y="1746"/>
              <a:ext cx="1293" cy="1648"/>
            </a:xfrm>
            <a:prstGeom prst="bentConnector4">
              <a:avLst>
                <a:gd name="adj1" fmla="val -11139"/>
                <a:gd name="adj2" fmla="val 10873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cxnSp>
          <p:nvCxnSpPr>
            <p:cNvPr id="130060" name="AutoShape 12"/>
            <p:cNvCxnSpPr>
              <a:cxnSpLocks noChangeShapeType="1"/>
              <a:stCxn id="130056" idx="2"/>
              <a:endCxn id="130062" idx="3"/>
            </p:cNvCxnSpPr>
            <p:nvPr/>
          </p:nvCxnSpPr>
          <p:spPr bwMode="auto">
            <a:xfrm rot="5400000">
              <a:off x="2956" y="2039"/>
              <a:ext cx="288" cy="63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130061" name="Text Box 13"/>
            <p:cNvSpPr txBox="1">
              <a:spLocks noChangeArrowheads="1"/>
            </p:cNvSpPr>
            <p:nvPr/>
          </p:nvSpPr>
          <p:spPr bwMode="auto">
            <a:xfrm>
              <a:off x="1632" y="1776"/>
              <a:ext cx="115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Helvetica" charset="0"/>
                  <a:ea typeface="ＭＳ Ｐゴシック" charset="-128"/>
                  <a:cs typeface="ＭＳ Ｐゴシック" charset="-128"/>
                </a:rPr>
                <a:t>Vertex</a:t>
              </a:r>
            </a:p>
          </p:txBody>
        </p:sp>
        <p:sp>
          <p:nvSpPr>
            <p:cNvPr id="130062" name="Text Box 14"/>
            <p:cNvSpPr txBox="1">
              <a:spLocks noChangeArrowheads="1"/>
            </p:cNvSpPr>
            <p:nvPr/>
          </p:nvSpPr>
          <p:spPr bwMode="auto">
            <a:xfrm>
              <a:off x="1632" y="2352"/>
              <a:ext cx="115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Helvetica" charset="0"/>
                  <a:ea typeface="ＭＳ Ｐゴシック" charset="-128"/>
                  <a:cs typeface="ＭＳ Ｐゴシック" charset="-128"/>
                </a:rPr>
                <a:t>Geometry</a:t>
              </a:r>
            </a:p>
          </p:txBody>
        </p:sp>
        <p:sp>
          <p:nvSpPr>
            <p:cNvPr id="130063" name="Text Box 15"/>
            <p:cNvSpPr txBox="1">
              <a:spLocks noChangeArrowheads="1"/>
            </p:cNvSpPr>
            <p:nvPr/>
          </p:nvSpPr>
          <p:spPr bwMode="auto">
            <a:xfrm>
              <a:off x="1632" y="2922"/>
              <a:ext cx="115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Helvetica" charset="0"/>
                  <a:ea typeface="ＭＳ Ｐゴシック" charset="-128"/>
                  <a:cs typeface="ＭＳ Ｐゴシック" charset="-128"/>
                </a:rPr>
                <a:t>Fragment</a:t>
              </a:r>
            </a:p>
          </p:txBody>
        </p:sp>
        <p:cxnSp>
          <p:nvCxnSpPr>
            <p:cNvPr id="130064" name="AutoShape 16"/>
            <p:cNvCxnSpPr>
              <a:cxnSpLocks noChangeShapeType="1"/>
              <a:stCxn id="130056" idx="0"/>
              <a:endCxn id="130061" idx="0"/>
            </p:cNvCxnSpPr>
            <p:nvPr/>
          </p:nvCxnSpPr>
          <p:spPr bwMode="auto">
            <a:xfrm rot="16200000" flipH="1" flipV="1">
              <a:off x="2741" y="1102"/>
              <a:ext cx="141" cy="1208"/>
            </a:xfrm>
            <a:prstGeom prst="bentConnector3">
              <a:avLst>
                <a:gd name="adj1" fmla="val -10213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cxnSp>
      </p:grp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3094038" y="18288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762250" y="5562600"/>
            <a:ext cx="1522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</p:spTree>
    <p:extLst>
      <p:ext uri="{BB962C8B-B14F-4D97-AF65-F5344CB8AC3E}">
        <p14:creationId xmlns:p14="http://schemas.microsoft.com/office/powerpoint/2010/main" val="130228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497137" y="2667000"/>
            <a:ext cx="2836863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GPU </a:t>
            </a:r>
            <a:r>
              <a:rPr lang="en-US" dirty="0" smtClean="0"/>
              <a:t>graphics processing model</a:t>
            </a:r>
            <a:endParaRPr lang="en-US" dirty="0"/>
          </a:p>
        </p:txBody>
      </p:sp>
      <p:cxnSp>
        <p:nvCxnSpPr>
          <p:cNvPr id="130053" name="AutoShape 5"/>
          <p:cNvCxnSpPr>
            <a:cxnSpLocks noChangeShapeType="1"/>
            <a:stCxn id="130056" idx="3"/>
            <a:endCxn id="130066" idx="0"/>
          </p:cNvCxnSpPr>
          <p:nvPr/>
        </p:nvCxnSpPr>
        <p:spPr bwMode="auto">
          <a:xfrm>
            <a:off x="7034215" y="3314700"/>
            <a:ext cx="280192" cy="1258094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endCxn id="130061" idx="0"/>
          </p:cNvCxnSpPr>
          <p:nvPr/>
        </p:nvCxnSpPr>
        <p:spPr bwMode="auto">
          <a:xfrm>
            <a:off x="3505200" y="22098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5637215" y="2857500"/>
            <a:ext cx="1397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Texture /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Buffer</a:t>
            </a:r>
          </a:p>
        </p:txBody>
      </p:sp>
      <p:cxnSp>
        <p:nvCxnSpPr>
          <p:cNvPr id="130059" name="AutoShape 11"/>
          <p:cNvCxnSpPr>
            <a:cxnSpLocks noChangeShapeType="1"/>
            <a:stCxn id="85" idx="2"/>
            <a:endCxn id="130056" idx="2"/>
          </p:cNvCxnSpPr>
          <p:nvPr/>
        </p:nvCxnSpPr>
        <p:spPr bwMode="auto">
          <a:xfrm rot="5400000" flipH="1" flipV="1">
            <a:off x="5030392" y="2657077"/>
            <a:ext cx="190500" cy="2420146"/>
          </a:xfrm>
          <a:prstGeom prst="bentConnector3">
            <a:avLst>
              <a:gd name="adj1" fmla="val -12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4" name="AutoShape 16"/>
          <p:cNvCxnSpPr>
            <a:cxnSpLocks noChangeShapeType="1"/>
            <a:stCxn id="130056" idx="0"/>
            <a:endCxn id="85" idx="0"/>
          </p:cNvCxnSpPr>
          <p:nvPr/>
        </p:nvCxnSpPr>
        <p:spPr bwMode="auto">
          <a:xfrm rot="16200000" flipV="1">
            <a:off x="5030392" y="1552177"/>
            <a:ext cx="190500" cy="2420146"/>
          </a:xfrm>
          <a:prstGeom prst="bentConnector3">
            <a:avLst>
              <a:gd name="adj1" fmla="val 22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3094038" y="18288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6553200" y="4572794"/>
            <a:ext cx="1522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130057" name="AutoShape 9"/>
          <p:cNvCxnSpPr>
            <a:cxnSpLocks noChangeShapeType="1"/>
            <a:stCxn id="130056" idx="1"/>
            <a:endCxn id="85" idx="3"/>
          </p:cNvCxnSpPr>
          <p:nvPr/>
        </p:nvCxnSpPr>
        <p:spPr bwMode="auto">
          <a:xfrm rot="10800000">
            <a:off x="5334001" y="3314700"/>
            <a:ext cx="30321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819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971800" y="3101181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Geometry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370263" y="341947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</p:spTree>
    <p:extLst>
      <p:ext uri="{BB962C8B-B14F-4D97-AF65-F5344CB8AC3E}">
        <p14:creationId xmlns:p14="http://schemas.microsoft.com/office/powerpoint/2010/main" val="28485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G80</a:t>
            </a: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164" y="1905000"/>
            <a:ext cx="8348733" cy="4302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-1629" y="6550223"/>
            <a:ext cx="9145629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[NVIDIA 8800 Architectural Overview, NVIDIA TB-02787-001_v01, November 2006]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001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403</Words>
  <Application>Microsoft Macintosh PowerPoint</Application>
  <PresentationFormat>On-screen Show (4:3)</PresentationFormat>
  <Paragraphs>136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Graphics Processors</vt:lpstr>
      <vt:lpstr>GPU graphics processing model</vt:lpstr>
      <vt:lpstr>GPU computation</vt:lpstr>
      <vt:lpstr>Pipeline vs. Parallel</vt:lpstr>
      <vt:lpstr>NVIDIA GeForce 6</vt:lpstr>
      <vt:lpstr>GeForce 6</vt:lpstr>
      <vt:lpstr>Old GPU graphics processing model</vt:lpstr>
      <vt:lpstr>New GPU graphics processing model</vt:lpstr>
      <vt:lpstr>NVIDIA G80</vt:lpstr>
      <vt:lpstr>Multiple Instruction, Multiple Data (MIMD)</vt:lpstr>
      <vt:lpstr>Single Instruction, Multiple Data (SIMD)</vt:lpstr>
      <vt:lpstr>Architecture (MIMD vs SIMD)</vt:lpstr>
      <vt:lpstr>SIMD Branching</vt:lpstr>
      <vt:lpstr>SIMD Looping</vt:lpstr>
      <vt:lpstr>Streaming Processors</vt:lpstr>
      <vt:lpstr>NVIDIA Fermi</vt:lpstr>
      <vt:lpstr>NVIDA Fermi SM</vt:lpstr>
      <vt:lpstr>Architecture: Latency</vt:lpstr>
      <vt:lpstr>NVIDIA Kepler</vt:lpstr>
      <vt:lpstr>Kepler SMX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Processors</dc:title>
  <dc:creator>Marc Olano</dc:creator>
  <cp:lastModifiedBy>Marc Olano</cp:lastModifiedBy>
  <cp:revision>6</cp:revision>
  <dcterms:created xsi:type="dcterms:W3CDTF">2013-11-27T13:39:50Z</dcterms:created>
  <dcterms:modified xsi:type="dcterms:W3CDTF">2013-12-03T22:27:07Z</dcterms:modified>
</cp:coreProperties>
</file>