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4" r:id="rId11"/>
    <p:sldId id="301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9"/>
    <p:restoredTop sz="87707"/>
  </p:normalViewPr>
  <p:slideViewPr>
    <p:cSldViewPr snapToGrid="0" snapToObjects="1">
      <p:cViewPr varScale="1">
        <p:scale>
          <a:sx n="110" d="100"/>
          <a:sy n="110" d="100"/>
        </p:scale>
        <p:origin x="1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"/><Relationship Id="rId5" Type="http://schemas.openxmlformats.org/officeDocument/2006/relationships/image" Target="../media/image25.ti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 Screen Space Glossy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Monte-Carlo is not just for precomputation anymore!</a:t>
            </a:r>
          </a:p>
          <a:p>
            <a:r>
              <a:rPr lang="en-US" dirty="0"/>
              <a:t>N Halton-distributed rays, randomized between pixels</a:t>
            </a:r>
          </a:p>
          <a:p>
            <a:pPr lvl="1"/>
            <a:r>
              <a:rPr lang="en-US" dirty="0"/>
              <a:t>1, 4, or 12, determined by </a:t>
            </a:r>
            <a:r>
              <a:rPr lang="en-US" dirty="0" err="1"/>
              <a:t>r.SSR.Quality</a:t>
            </a:r>
            <a:endParaRPr lang="en-US" dirty="0"/>
          </a:p>
          <a:p>
            <a:r>
              <a:rPr lang="en-US" dirty="0"/>
              <a:t>Importance sampled by BRDF</a:t>
            </a:r>
          </a:p>
          <a:p>
            <a:r>
              <a:rPr lang="en-US" dirty="0"/>
              <a:t>Trace against screen color &amp; depth buffer</a:t>
            </a:r>
          </a:p>
          <a:p>
            <a:r>
              <a:rPr lang="en-US" dirty="0"/>
              <a:t>Blend across frames with Temporal Antialiasing </a:t>
            </a:r>
          </a:p>
          <a:p>
            <a:pPr lvl="1"/>
            <a:r>
              <a:rPr lang="en-US" dirty="0"/>
              <a:t>Repeating 8 frame pattern</a:t>
            </a:r>
          </a:p>
          <a:p>
            <a:pPr lvl="1"/>
            <a:r>
              <a:rPr lang="en-US" dirty="0"/>
              <a:t>Effectively 8, 32, or 96 samples per pixel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72" y="388620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all the things</a:t>
            </a:r>
          </a:p>
          <a:p>
            <a:pPr lvl="1"/>
            <a:r>
              <a:rPr lang="en-US" dirty="0"/>
              <a:t>Some samples per frame</a:t>
            </a:r>
          </a:p>
          <a:p>
            <a:pPr lvl="1"/>
            <a:r>
              <a:rPr lang="en-US" dirty="0"/>
              <a:t>Multiply by TAA</a:t>
            </a:r>
          </a:p>
          <a:p>
            <a:r>
              <a:rPr lang="en-US" dirty="0"/>
              <a:t>Screen Space Reflection</a:t>
            </a:r>
          </a:p>
          <a:p>
            <a:pPr lvl="1"/>
            <a:r>
              <a:rPr lang="en-US" dirty="0"/>
              <a:t>1-12 samples per pixel * 8 frames ≈ 8-96 samples</a:t>
            </a:r>
          </a:p>
          <a:p>
            <a:r>
              <a:rPr lang="en-US" dirty="0"/>
              <a:t>Ambient Occlusion</a:t>
            </a:r>
          </a:p>
          <a:p>
            <a:pPr lvl="1"/>
            <a:r>
              <a:rPr lang="en-US" dirty="0"/>
              <a:t>1-6 samples per pixel * 8 frames ≈ 8-42 samples</a:t>
            </a:r>
          </a:p>
          <a:p>
            <a:r>
              <a:rPr lang="en-US" dirty="0"/>
              <a:t>Percentage Closer Soft Shadows</a:t>
            </a:r>
          </a:p>
          <a:p>
            <a:pPr lvl="1"/>
            <a:r>
              <a:rPr lang="en-US" dirty="0"/>
              <a:t>32 samples per pixel * 4 pixels/quad * 8 frames = 1024 samples</a:t>
            </a:r>
          </a:p>
        </p:txBody>
      </p:sp>
    </p:spTree>
    <p:extLst>
      <p:ext uri="{BB962C8B-B14F-4D97-AF65-F5344CB8AC3E}">
        <p14:creationId xmlns:p14="http://schemas.microsoft.com/office/powerpoint/2010/main" val="150215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Tracing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 Markov Chain Monte-Carlo</a:t>
            </a:r>
          </a:p>
        </p:txBody>
      </p:sp>
    </p:spTree>
    <p:extLst>
      <p:ext uri="{BB962C8B-B14F-4D97-AF65-F5344CB8AC3E}">
        <p14:creationId xmlns:p14="http://schemas.microsoft.com/office/powerpoint/2010/main" val="50656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for Global Illumination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 a photon through the scene</a:t>
            </a:r>
          </a:p>
          <a:p>
            <a:r>
              <a:rPr lang="en-US" dirty="0"/>
              <a:t>Importance sample next direction at each bounce</a:t>
            </a:r>
          </a:p>
          <a:p>
            <a:r>
              <a:rPr lang="en-US" dirty="0"/>
              <a:t>Average over many photons</a:t>
            </a:r>
          </a:p>
        </p:txBody>
      </p:sp>
    </p:spTree>
    <p:extLst>
      <p:ext uri="{BB962C8B-B14F-4D97-AF65-F5344CB8AC3E}">
        <p14:creationId xmlns:p14="http://schemas.microsoft.com/office/powerpoint/2010/main" val="181154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Unidirectional Path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Start at camera</a:t>
            </a:r>
          </a:p>
          <a:p>
            <a:pPr lvl="1"/>
            <a:r>
              <a:rPr lang="en-US" dirty="0"/>
              <a:t>Trace photons backwards to see where they came from</a:t>
            </a:r>
          </a:p>
          <a:p>
            <a:pPr lvl="1"/>
            <a:r>
              <a:rPr lang="en-US" dirty="0"/>
              <a:t>Check direct lighting each bounce</a:t>
            </a:r>
          </a:p>
          <a:p>
            <a:pPr lvl="1"/>
            <a:r>
              <a:rPr lang="en-US" dirty="0"/>
              <a:t>Randomly kill and restart new photons</a:t>
            </a:r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All photons known to contribute to the image</a:t>
            </a:r>
          </a:p>
          <a:p>
            <a:pPr lvl="1"/>
            <a:r>
              <a:rPr lang="en-US" dirty="0"/>
              <a:t>Handles looking through refractive and reflective surfaces well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Doesn’t handle shining lights through refractive surfaces well (caustics)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12715-A5D1-4548-A2DA-2AE153F2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953" y="0"/>
            <a:ext cx="4758047" cy="26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Trace photons from light sources</a:t>
            </a:r>
          </a:p>
          <a:p>
            <a:pPr lvl="1"/>
            <a:r>
              <a:rPr lang="en-US" dirty="0"/>
              <a:t>Deposit energy in a spatial data structure</a:t>
            </a:r>
          </a:p>
          <a:p>
            <a:pPr lvl="1"/>
            <a:r>
              <a:rPr lang="en-US" dirty="0"/>
              <a:t>When rendering, find nearby photons</a:t>
            </a:r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Handles caustics well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Not so good at reflection or refraction of primary view 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BC8FC-6ACE-1541-85A9-35212153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190" y="0"/>
            <a:ext cx="5256810" cy="39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Point Lights (VPL)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Trace photons from light sources</a:t>
            </a:r>
          </a:p>
          <a:p>
            <a:pPr lvl="1"/>
            <a:r>
              <a:rPr lang="en-US" dirty="0"/>
              <a:t>Turn hits into point lights</a:t>
            </a:r>
          </a:p>
          <a:p>
            <a:pPr lvl="1"/>
            <a:r>
              <a:rPr lang="en-US" dirty="0"/>
              <a:t>Render using methods for large numbers of lights</a:t>
            </a:r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Can tie into deferred shading pipeline for real-time final render</a:t>
            </a:r>
          </a:p>
          <a:p>
            <a:pPr lvl="1"/>
            <a:r>
              <a:rPr lang="en-US" dirty="0"/>
              <a:t>Can handle caustics and </a:t>
            </a:r>
            <a:r>
              <a:rPr lang="en-US" dirty="0" err="1"/>
              <a:t>volumetrics</a:t>
            </a:r>
            <a:r>
              <a:rPr lang="en-US" dirty="0"/>
              <a:t> well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i="1" dirty="0"/>
              <a:t>Weak singularity</a:t>
            </a:r>
            <a:r>
              <a:rPr lang="en-US" dirty="0"/>
              <a:t> near each VPL</a:t>
            </a:r>
          </a:p>
          <a:p>
            <a:pPr lvl="2"/>
            <a:r>
              <a:rPr lang="en-US" dirty="0"/>
              <a:t>requires clamping to avoid infinitely bright spots</a:t>
            </a:r>
          </a:p>
          <a:p>
            <a:pPr lvl="2"/>
            <a:r>
              <a:rPr lang="en-US" dirty="0"/>
              <a:t>But clamping = bias = darkening (need that energy, just not in an infinitely bright point)</a:t>
            </a:r>
          </a:p>
          <a:p>
            <a:pPr lvl="1"/>
            <a:r>
              <a:rPr lang="en-US" dirty="0"/>
              <a:t>Can’t handle refracted primary view 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65298-CA3E-EB47-AE8E-132790ED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0" y="0"/>
            <a:ext cx="298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Path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Trace paths from both lights and view</a:t>
            </a:r>
          </a:p>
          <a:p>
            <a:pPr lvl="1"/>
            <a:r>
              <a:rPr lang="en-US" dirty="0"/>
              <a:t>Connect view chain to light chain</a:t>
            </a:r>
          </a:p>
          <a:p>
            <a:pPr lvl="1"/>
            <a:r>
              <a:rPr lang="en-US" dirty="0"/>
              <a:t>Variations like </a:t>
            </a:r>
            <a:r>
              <a:rPr lang="en-US" i="1" dirty="0"/>
              <a:t>Metropolis</a:t>
            </a:r>
            <a:r>
              <a:rPr lang="en-US" dirty="0"/>
              <a:t> mutate successful chains</a:t>
            </a:r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Handles refracted view and caustics</a:t>
            </a:r>
          </a:p>
          <a:p>
            <a:pPr lvl="1"/>
            <a:r>
              <a:rPr lang="en-US" dirty="0"/>
              <a:t>Metropolis can light even from rare paths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Complex: simpler methods can be less noisy for simple light paths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0551-5DDC-174B-BAFF-658B27AB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76" y="0"/>
            <a:ext cx="5408023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Compute         = outgoing light in direction     from a patch of surface</a:t>
            </a:r>
          </a:p>
          <a:p>
            <a:pPr>
              <a:lnSpc>
                <a:spcPct val="100000"/>
              </a:lnSpc>
            </a:pPr>
            <a:r>
              <a:rPr lang="en-US" dirty="0"/>
              <a:t>         is the integral over all incoming light directions.</a:t>
            </a:r>
          </a:p>
          <a:p>
            <a:pPr>
              <a:lnSpc>
                <a:spcPct val="100000"/>
              </a:lnSpc>
            </a:pPr>
            <a:r>
              <a:rPr lang="en-US" dirty="0"/>
              <a:t>Including the change of variables for projection from directions to surface, the integral takes the form: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Body of the integral is the incoming light,       , scaled by the </a:t>
            </a:r>
            <a:r>
              <a:rPr lang="en-US" i="1" dirty="0"/>
              <a:t>bidirectional reflectance distribution function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en-US" dirty="0"/>
              <a:t>Full </a:t>
            </a:r>
            <a:r>
              <a:rPr lang="en-US" i="1" dirty="0"/>
              <a:t>Rendering Equation</a:t>
            </a:r>
            <a:r>
              <a:rPr lang="en-US" dirty="0"/>
              <a:t>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50F2F-DB22-7441-B2E0-23AA22881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85" y="5435035"/>
            <a:ext cx="4521200" cy="71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21E7A9-3E78-6A4D-B938-3D55CF1A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40" y="1945167"/>
            <a:ext cx="175260" cy="27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F3031-0167-2947-A589-941424AFF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508" y="1970926"/>
            <a:ext cx="5715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316DD9-8F77-964A-9A1F-7E416A895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603" y="3639344"/>
            <a:ext cx="16256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4EE861-41C9-4B46-BE4E-DE5BB204D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449" y="4524885"/>
            <a:ext cx="508000" cy="39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296715-5D81-FE48-82F6-E8A48A70F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67" y="4967560"/>
            <a:ext cx="1473200" cy="39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0E2F3-0145-1C59-70D9-360232DCE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7" y="2514296"/>
            <a:ext cx="571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illumination = chain of integrals</a:t>
            </a:r>
          </a:p>
          <a:p>
            <a:pPr lvl="1"/>
            <a:r>
              <a:rPr lang="en-US" dirty="0"/>
              <a:t>Outgoing           is incoming           somewhere else</a:t>
            </a:r>
          </a:p>
          <a:p>
            <a:r>
              <a:rPr lang="en-US" dirty="0"/>
              <a:t>Integrals are expensive to compute, chain of integrals is worse!</a:t>
            </a:r>
          </a:p>
          <a:p>
            <a:r>
              <a:rPr lang="en-US" dirty="0"/>
              <a:t>How to compute </a:t>
            </a:r>
            <a:r>
              <a:rPr lang="en-US"/>
              <a:t>or approximate?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5906B-EF1C-BAA8-942E-1E6A99C5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79" y="2326871"/>
            <a:ext cx="571500" cy="33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7E36D-95AC-296B-5D14-DEE2EE7C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43" y="2263371"/>
            <a:ext cx="508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2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48" y="3144831"/>
            <a:ext cx="4572000" cy="283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 from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variable X</a:t>
            </a:r>
          </a:p>
          <a:p>
            <a:pPr lvl="1"/>
            <a:r>
              <a:rPr lang="en-US" dirty="0"/>
              <a:t>Like X = rand(): different value every time</a:t>
            </a:r>
          </a:p>
          <a:p>
            <a:r>
              <a:rPr lang="en-US" dirty="0"/>
              <a:t>Probability Density Function (PDF),</a:t>
            </a:r>
          </a:p>
          <a:p>
            <a:pPr lvl="1">
              <a:lnSpc>
                <a:spcPct val="100000"/>
              </a:lnSpc>
              <a:tabLst>
                <a:tab pos="1247775" algn="l"/>
                <a:tab pos="3313113" algn="l"/>
              </a:tabLst>
            </a:pPr>
            <a:r>
              <a:rPr lang="en-US" dirty="0"/>
              <a:t> 	is density near	, not probability of</a:t>
            </a:r>
          </a:p>
          <a:p>
            <a:pPr lvl="1">
              <a:lnSpc>
                <a:spcPct val="150000"/>
              </a:lnSpc>
              <a:tabLst>
                <a:tab pos="1247775" algn="l"/>
                <a:tab pos="3313113" algn="l"/>
              </a:tabLst>
            </a:pPr>
            <a:r>
              <a:rPr lang="en-US" dirty="0"/>
              <a:t>Uniform density in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[0, 1]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>
              <a:lnSpc>
                <a:spcPct val="150000"/>
              </a:lnSpc>
              <a:tabLst>
                <a:tab pos="1247775" algn="l"/>
                <a:tab pos="3313113" algn="l"/>
              </a:tabLst>
            </a:pPr>
            <a:r>
              <a:rPr lang="en-US" dirty="0">
                <a:ea typeface="Times New Roman" charset="0"/>
                <a:cs typeface="Times New Roman" charset="0"/>
              </a:rPr>
              <a:t>Uniform density in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[0, 2]</a:t>
            </a:r>
          </a:p>
          <a:p>
            <a:pPr lvl="1">
              <a:lnSpc>
                <a:spcPct val="150000"/>
              </a:lnSpc>
              <a:tabLst>
                <a:tab pos="1247775" algn="l"/>
                <a:tab pos="3313113" algn="l"/>
              </a:tabLst>
            </a:pPr>
            <a:r>
              <a:rPr lang="en-US" dirty="0">
                <a:ea typeface="Times New Roman" charset="0"/>
                <a:cs typeface="Times New Roman" charset="0"/>
              </a:rPr>
              <a:t>Uniform density in [0, ½]</a:t>
            </a:r>
            <a:endParaRPr lang="en-US" dirty="0"/>
          </a:p>
          <a:p>
            <a:pPr lvl="2">
              <a:lnSpc>
                <a:spcPct val="100000"/>
              </a:lnSpc>
              <a:tabLst>
                <a:tab pos="1247775" algn="l"/>
                <a:tab pos="3313113" algn="l"/>
              </a:tabLst>
            </a:pPr>
            <a:endParaRPr lang="en-US" dirty="0"/>
          </a:p>
          <a:p>
            <a:pPr lvl="1">
              <a:lnSpc>
                <a:spcPct val="100000"/>
              </a:lnSpc>
              <a:tabLst>
                <a:tab pos="1247775" algn="l"/>
                <a:tab pos="3313113" algn="l"/>
              </a:tabLs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426" y="670222"/>
            <a:ext cx="3105089" cy="1923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91" y="2763831"/>
            <a:ext cx="6350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733" y="3250250"/>
            <a:ext cx="5461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527" y="3350696"/>
            <a:ext cx="165100" cy="15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634" y="3361087"/>
            <a:ext cx="1651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564" y="3669206"/>
            <a:ext cx="2565400" cy="622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0564" y="4292125"/>
            <a:ext cx="2819400" cy="63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564" y="4928485"/>
            <a:ext cx="2819400" cy="63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3882" y="3144831"/>
            <a:ext cx="4572000" cy="283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3882" y="3144831"/>
            <a:ext cx="4572000" cy="2832100"/>
          </a:xfrm>
          <a:prstGeom prst="rect">
            <a:avLst/>
          </a:prstGeom>
        </p:spPr>
      </p:pic>
      <p:pic>
        <p:nvPicPr>
          <p:cNvPr id="1026" name="Picture 2" descr="https://lh6.googleusercontent.com/rlavNSzhcgzkoiFujuhYvbJ6upPFfUolXHHJSN_nD44gMPeM28XviMGrEXM1XTuzvA2dryGDqZqn4g9VGslX0R2eVJzZOxwiaSI9nMlHJ4kKOtbBKqxInurLjUMdlH5kk3VQzm5LPj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6" b="43022"/>
          <a:stretch/>
        </p:blipFill>
        <p:spPr bwMode="auto">
          <a:xfrm>
            <a:off x="8655627" y="459648"/>
            <a:ext cx="2596686" cy="3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Average value of            for all 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Expected value estimates integral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For</a:t>
            </a:r>
          </a:p>
          <a:p>
            <a:pPr lvl="1">
              <a:lnSpc>
                <a:spcPct val="21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samples = closer estimate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 few samples = noise in the result: 4x the samples for ½ the noise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66" y="4360397"/>
            <a:ext cx="51181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30866" y="2300546"/>
            <a:ext cx="7120522" cy="77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95" y="3647624"/>
            <a:ext cx="2565400" cy="6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F08FA-94D8-B54C-90CB-8EC95A0D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801" y="1867489"/>
            <a:ext cx="787400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3D5BC-7CAC-F4BF-CF41-E1019BF8E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745" y="1924667"/>
            <a:ext cx="330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 your samples where they’ll help the most</a:t>
            </a:r>
          </a:p>
          <a:p>
            <a:r>
              <a:rPr lang="en-US" dirty="0"/>
              <a:t>Scale contribution by density of samples</a:t>
            </a:r>
          </a:p>
          <a:p>
            <a:endParaRPr lang="en-US" dirty="0"/>
          </a:p>
          <a:p>
            <a:endParaRPr lang="en-US" dirty="0"/>
          </a:p>
          <a:p>
            <a:pPr>
              <a:tabLst>
                <a:tab pos="3533775" algn="l"/>
              </a:tabLst>
            </a:pPr>
            <a:r>
              <a:rPr lang="en-US" dirty="0"/>
              <a:t>Works best when	is roughly proportional to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953989"/>
            <a:ext cx="6007100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815" y="3907233"/>
            <a:ext cx="6477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524" y="3893981"/>
            <a:ext cx="635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43" y="0"/>
            <a:ext cx="4554357" cy="2304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42" y="4553712"/>
            <a:ext cx="4554357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Quasi-Random &amp; Blue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Uncorrelated pseudo-random numbers are clumpy</a:t>
            </a:r>
          </a:p>
          <a:p>
            <a:r>
              <a:rPr lang="en-US" dirty="0"/>
              <a:t>More evenly spaced works better</a:t>
            </a:r>
          </a:p>
          <a:p>
            <a:pPr lvl="1"/>
            <a:r>
              <a:rPr lang="en-US" dirty="0"/>
              <a:t>Especially at low sample counts</a:t>
            </a:r>
          </a:p>
          <a:p>
            <a:pPr lvl="1"/>
            <a:r>
              <a:rPr lang="en-US" dirty="0"/>
              <a:t>Still uniformly distributed</a:t>
            </a:r>
          </a:p>
          <a:p>
            <a:pPr lvl="1"/>
            <a:r>
              <a:rPr lang="en-US" dirty="0"/>
              <a:t>Samples are </a:t>
            </a:r>
            <a:r>
              <a:rPr lang="en-US" i="1" dirty="0"/>
              <a:t>correlated </a:t>
            </a:r>
            <a:r>
              <a:rPr lang="en-US" dirty="0"/>
              <a:t>to be aware of each other</a:t>
            </a:r>
            <a:endParaRPr lang="en-US" i="1" dirty="0"/>
          </a:p>
          <a:p>
            <a:r>
              <a:rPr lang="en-US" dirty="0"/>
              <a:t>Quasi-Random / Low Discrepancy</a:t>
            </a:r>
          </a:p>
          <a:p>
            <a:pPr lvl="1"/>
            <a:r>
              <a:rPr lang="en-US" dirty="0"/>
              <a:t>Algorithm to generate a sequence</a:t>
            </a:r>
          </a:p>
          <a:p>
            <a:pPr lvl="1"/>
            <a:r>
              <a:rPr lang="en-US" dirty="0" err="1"/>
              <a:t>Halton</a:t>
            </a:r>
            <a:r>
              <a:rPr lang="en-US" dirty="0"/>
              <a:t>, </a:t>
            </a:r>
            <a:r>
              <a:rPr lang="en-US" dirty="0" err="1"/>
              <a:t>Sobol</a:t>
            </a:r>
            <a:endParaRPr lang="en-US" dirty="0"/>
          </a:p>
          <a:p>
            <a:r>
              <a:rPr lang="en-US" dirty="0"/>
              <a:t>Blue Noise / Poisson</a:t>
            </a:r>
          </a:p>
          <a:p>
            <a:pPr lvl="1"/>
            <a:r>
              <a:rPr lang="en-US" dirty="0"/>
              <a:t>Point sets with little or no low frequencies</a:t>
            </a:r>
          </a:p>
          <a:p>
            <a:pPr lvl="1"/>
            <a:r>
              <a:rPr lang="en-US" dirty="0"/>
              <a:t>Usually built by some optimization algorithm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3" y="3491913"/>
            <a:ext cx="2967790" cy="2967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3" y="365125"/>
            <a:ext cx="2991851" cy="2991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21" y="-28933"/>
            <a:ext cx="4548579" cy="2302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399" y="4553712"/>
            <a:ext cx="4552601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Try to smooth out noise from too few samples</a:t>
            </a:r>
          </a:p>
          <a:p>
            <a:pPr lvl="1"/>
            <a:r>
              <a:rPr lang="en-US" dirty="0"/>
              <a:t>Use samples from nearby pixels or previous frames</a:t>
            </a:r>
          </a:p>
          <a:p>
            <a:r>
              <a:rPr lang="en-US" dirty="0"/>
              <a:t>Cross-Bilateral blur</a:t>
            </a:r>
          </a:p>
          <a:p>
            <a:pPr lvl="1"/>
            <a:r>
              <a:rPr lang="en-US" dirty="0"/>
              <a:t>Blur, weighted by extra terms (depths, </a:t>
            </a:r>
            <a:r>
              <a:rPr lang="en-US" dirty="0" err="1"/>
              <a:t>normals</a:t>
            </a:r>
            <a:r>
              <a:rPr lang="en-US" dirty="0"/>
              <a:t>, 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r>
              <a:rPr lang="en-US" dirty="0"/>
              <a:t>Non-Local Means (NL-Means)</a:t>
            </a:r>
          </a:p>
          <a:p>
            <a:pPr lvl="1"/>
            <a:r>
              <a:rPr lang="en-US" dirty="0"/>
              <a:t>Extra terms over image patches instead of individual pixels</a:t>
            </a:r>
          </a:p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Linear fit over image and non-image features</a:t>
            </a:r>
          </a:p>
          <a:p>
            <a:r>
              <a:rPr lang="en-US" dirty="0"/>
              <a:t>Deep learning</a:t>
            </a:r>
          </a:p>
          <a:p>
            <a:pPr lvl="1"/>
            <a:r>
              <a:rPr lang="en-US" dirty="0"/>
              <a:t>Train on noisy &amp; clean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21" y="-28933"/>
            <a:ext cx="4548579" cy="230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420" y="4555748"/>
            <a:ext cx="4548579" cy="23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20433</TotalTime>
  <Words>711</Words>
  <Application>Microsoft Macintosh PowerPoint</Application>
  <PresentationFormat>Widescreen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Precomputation</vt:lpstr>
      <vt:lpstr>Rendering Equation</vt:lpstr>
      <vt:lpstr>Illumination</vt:lpstr>
      <vt:lpstr>Monte-Carlo Integration</vt:lpstr>
      <vt:lpstr>Stuff from Probability</vt:lpstr>
      <vt:lpstr>Expected Value</vt:lpstr>
      <vt:lpstr>Importance Sampling</vt:lpstr>
      <vt:lpstr>Quasi-Random &amp; Blue Noise</vt:lpstr>
      <vt:lpstr>Denoising</vt:lpstr>
      <vt:lpstr>UE Screen Space Glossy Reflection</vt:lpstr>
      <vt:lpstr>TAA wins</vt:lpstr>
      <vt:lpstr>Path Tracing</vt:lpstr>
      <vt:lpstr>Paths for Global Illumination</vt:lpstr>
      <vt:lpstr>Unidirectional Path Tracing</vt:lpstr>
      <vt:lpstr>Photon Mapping</vt:lpstr>
      <vt:lpstr>Virtual Point Lights (VPL)</vt:lpstr>
      <vt:lpstr>Bidirectional Path Tracing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199</cp:revision>
  <dcterms:created xsi:type="dcterms:W3CDTF">2017-09-07T12:57:46Z</dcterms:created>
  <dcterms:modified xsi:type="dcterms:W3CDTF">2024-11-12T04:00:57Z</dcterms:modified>
</cp:coreProperties>
</file>