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7" r:id="rId3"/>
    <p:sldId id="279" r:id="rId4"/>
    <p:sldId id="260" r:id="rId5"/>
    <p:sldId id="268" r:id="rId6"/>
    <p:sldId id="269" r:id="rId7"/>
    <p:sldId id="270" r:id="rId8"/>
    <p:sldId id="271" r:id="rId9"/>
    <p:sldId id="272" r:id="rId10"/>
    <p:sldId id="312" r:id="rId11"/>
    <p:sldId id="259" r:id="rId12"/>
    <p:sldId id="262" r:id="rId13"/>
    <p:sldId id="303" r:id="rId14"/>
    <p:sldId id="304" r:id="rId15"/>
    <p:sldId id="305" r:id="rId16"/>
    <p:sldId id="265" r:id="rId17"/>
    <p:sldId id="309" r:id="rId18"/>
    <p:sldId id="263" r:id="rId19"/>
    <p:sldId id="310" r:id="rId20"/>
    <p:sldId id="302" r:id="rId21"/>
    <p:sldId id="306" r:id="rId22"/>
    <p:sldId id="307" r:id="rId23"/>
    <p:sldId id="311" r:id="rId24"/>
    <p:sldId id="266" r:id="rId25"/>
    <p:sldId id="301" r:id="rId26"/>
    <p:sldId id="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/>
    <p:restoredTop sz="87707"/>
  </p:normalViewPr>
  <p:slideViewPr>
    <p:cSldViewPr snapToGrid="0" snapToObjects="1">
      <p:cViewPr varScale="1">
        <p:scale>
          <a:sx n="110" d="100"/>
          <a:sy n="110" d="100"/>
        </p:scale>
        <p:origin x="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21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"/><Relationship Id="rId5" Type="http://schemas.openxmlformats.org/officeDocument/2006/relationships/image" Target="../media/image42.tif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50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Monte Carlo Rendering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25B23-5BAA-ABF1-C3B5-B513DC7A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Integration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C4659-A74E-00AA-E7A2-5F953B888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23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948" y="3144831"/>
            <a:ext cx="4572000" cy="283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 from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 variable X</a:t>
            </a:r>
          </a:p>
          <a:p>
            <a:pPr lvl="1"/>
            <a:r>
              <a:rPr lang="en-US" dirty="0"/>
              <a:t>Like X = rand(): different value every time</a:t>
            </a:r>
          </a:p>
          <a:p>
            <a:r>
              <a:rPr lang="en-US" dirty="0"/>
              <a:t>Probability Density Function (PDF),</a:t>
            </a:r>
          </a:p>
          <a:p>
            <a:pPr lvl="1">
              <a:lnSpc>
                <a:spcPct val="100000"/>
              </a:lnSpc>
              <a:tabLst>
                <a:tab pos="1247775" algn="l"/>
                <a:tab pos="3313113" algn="l"/>
              </a:tabLst>
            </a:pPr>
            <a:r>
              <a:rPr lang="en-US" dirty="0"/>
              <a:t> 	is density near	, not probability of</a:t>
            </a: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/>
              <a:t>Uniform density in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[0, 1]</a:t>
            </a:r>
            <a:endParaRPr lang="en-US" dirty="0">
              <a:ea typeface="Times New Roman" charset="0"/>
              <a:cs typeface="Times New Roman" charset="0"/>
            </a:endParaRP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>
                <a:ea typeface="Times New Roman" charset="0"/>
                <a:cs typeface="Times New Roman" charset="0"/>
              </a:rPr>
              <a:t>Uniform density in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[0, 2]</a:t>
            </a: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>
                <a:ea typeface="Times New Roman" charset="0"/>
                <a:cs typeface="Times New Roman" charset="0"/>
              </a:rPr>
              <a:t>Uniform density in [0, ½]</a:t>
            </a:r>
            <a:endParaRPr lang="en-US" dirty="0"/>
          </a:p>
          <a:p>
            <a:pPr lvl="2">
              <a:lnSpc>
                <a:spcPct val="100000"/>
              </a:lnSpc>
              <a:tabLst>
                <a:tab pos="1247775" algn="l"/>
                <a:tab pos="3313113" algn="l"/>
              </a:tabLst>
            </a:pPr>
            <a:endParaRPr lang="en-US" dirty="0"/>
          </a:p>
          <a:p>
            <a:pPr lvl="1">
              <a:lnSpc>
                <a:spcPct val="100000"/>
              </a:lnSpc>
              <a:tabLst>
                <a:tab pos="1247775" algn="l"/>
                <a:tab pos="3313113" algn="l"/>
              </a:tabLst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426" y="670222"/>
            <a:ext cx="3105089" cy="1923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91" y="2763831"/>
            <a:ext cx="6350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733" y="3250250"/>
            <a:ext cx="5461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527" y="3350696"/>
            <a:ext cx="165100" cy="152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634" y="3361087"/>
            <a:ext cx="165100" cy="15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564" y="3669206"/>
            <a:ext cx="2565400" cy="622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0564" y="4292125"/>
            <a:ext cx="2819400" cy="63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0564" y="4928485"/>
            <a:ext cx="2819400" cy="63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3882" y="3144831"/>
            <a:ext cx="4572000" cy="2832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882" y="3144831"/>
            <a:ext cx="4572000" cy="2832100"/>
          </a:xfrm>
          <a:prstGeom prst="rect">
            <a:avLst/>
          </a:prstGeom>
        </p:spPr>
      </p:pic>
      <p:pic>
        <p:nvPicPr>
          <p:cNvPr id="1026" name="Picture 2" descr="https://lh6.googleusercontent.com/rlavNSzhcgzkoiFujuhYvbJ6upPFfUolXHHJSN_nD44gMPeM28XviMGrEXM1XTuzvA2dryGDqZqn4g9VGslX0R2eVJzZOxwiaSI9nMlHJ4kKOtbBKqxInurLjUMdlH5kk3VQzm5LPjA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6" b="43022"/>
          <a:stretch/>
        </p:blipFill>
        <p:spPr bwMode="auto">
          <a:xfrm>
            <a:off x="8655627" y="459648"/>
            <a:ext cx="2596686" cy="3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4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dirty="0"/>
              <a:t>Average value of            for all 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Expected value estimates integral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For</a:t>
            </a:r>
          </a:p>
          <a:p>
            <a:pPr lvl="1">
              <a:lnSpc>
                <a:spcPct val="210000"/>
              </a:lnSpc>
            </a:pPr>
            <a:r>
              <a:rPr lang="en-US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This is known as </a:t>
            </a:r>
            <a:r>
              <a:rPr lang="en-US" i="1" dirty="0"/>
              <a:t>Monte-Carlo integration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30866" y="4388312"/>
            <a:ext cx="5740400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30866" y="2300546"/>
            <a:ext cx="7120522" cy="777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895" y="3647624"/>
            <a:ext cx="2565400" cy="62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FF08FA-94D8-B54C-90CB-8EC95A0D3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801" y="1867489"/>
            <a:ext cx="787400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43D5BC-7CAC-F4BF-CF41-E1019BF8E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5745" y="1924667"/>
            <a:ext cx="3302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9E5EA-3596-24BA-46B3-E5120ED6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60E39-0AF0-1C47-6139-F3A7B61AE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/>
              <a:t>Treat </a:t>
            </a:r>
            <a:r>
              <a:rPr lang="en-US" i="1" dirty="0"/>
              <a:t>estimate</a:t>
            </a:r>
            <a:r>
              <a:rPr lang="en-US" dirty="0"/>
              <a:t> from </a:t>
            </a:r>
            <a:r>
              <a:rPr lang="en-US" i="1" dirty="0"/>
              <a:t> </a:t>
            </a:r>
            <a:r>
              <a:rPr lang="en-US" dirty="0"/>
              <a:t>   samples, </a:t>
            </a:r>
            <a:r>
              <a:rPr lang="en-US" i="1" dirty="0"/>
              <a:t>   </a:t>
            </a:r>
            <a:r>
              <a:rPr lang="en-US" dirty="0"/>
              <a:t>    as a random variable</a:t>
            </a:r>
          </a:p>
          <a:p>
            <a:pPr lvl="1" fontAlgn="base"/>
            <a:r>
              <a:rPr lang="en-US" dirty="0"/>
              <a:t>How does it change with a </a:t>
            </a:r>
            <a:r>
              <a:rPr lang="en-US" i="1" dirty="0"/>
              <a:t>different </a:t>
            </a:r>
            <a:r>
              <a:rPr lang="en-US" dirty="0"/>
              <a:t>set of </a:t>
            </a:r>
            <a:r>
              <a:rPr lang="en-US" i="1" dirty="0"/>
              <a:t>N</a:t>
            </a:r>
            <a:r>
              <a:rPr lang="en-US" dirty="0"/>
              <a:t> samples?</a:t>
            </a:r>
          </a:p>
          <a:p>
            <a:pPr lvl="1" fontAlgn="base"/>
            <a:r>
              <a:rPr lang="en-US" dirty="0"/>
              <a:t>AKA how much noise in the image?</a:t>
            </a:r>
          </a:p>
          <a:p>
            <a:r>
              <a:rPr lang="en-US" dirty="0"/>
              <a:t>Variance is squared error relative to the mean as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Bias is difference between the mean and real function</a:t>
            </a:r>
          </a:p>
          <a:p>
            <a:pPr lvl="1"/>
            <a:r>
              <a:rPr lang="en-US" dirty="0"/>
              <a:t> </a:t>
            </a:r>
          </a:p>
          <a:p>
            <a:pPr lvl="1" fontAlgn="base"/>
            <a:r>
              <a:rPr lang="en-US" dirty="0"/>
              <a:t>Biased = won’t converge to the right answer </a:t>
            </a:r>
          </a:p>
          <a:p>
            <a:r>
              <a:rPr lang="en-US" dirty="0"/>
              <a:t>Total RMS error = mean pixel value difference from real value</a:t>
            </a:r>
          </a:p>
          <a:p>
            <a:pPr lvl="1"/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539E1-A4DA-CE28-694A-7B66FC751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624" y="3507453"/>
            <a:ext cx="2425700" cy="593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226A3-5673-B06B-3732-77367DDBB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678" y="3206489"/>
            <a:ext cx="1143000" cy="26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671FD0-3B81-29B9-5673-58427F8B8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24" y="1911793"/>
            <a:ext cx="3175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173C8C-A6A4-8BF3-DC34-B3D73D08F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081" y="1886393"/>
            <a:ext cx="4572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27462F-FAD4-30B4-111D-38C777EFA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624" y="4504100"/>
            <a:ext cx="2337194" cy="313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954383-DA83-6F37-C0D1-6D4D3ABB0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624" y="5724808"/>
            <a:ext cx="38735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0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317C2-15DD-6444-7C7D-08CEA181D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Noise: Adding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56E28-6455-8EC7-BB21-9F925E190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4x samples for ¼ variance, ½ RMS error</a:t>
            </a:r>
          </a:p>
          <a:p>
            <a:r>
              <a:rPr lang="en-US" dirty="0"/>
              <a:t>16x samples for </a:t>
            </a:r>
            <a:r>
              <a:rPr lang="en-US" baseline="30000" dirty="0"/>
              <a:t>1</a:t>
            </a:r>
            <a:r>
              <a:rPr lang="en-US" dirty="0"/>
              <a:t>/</a:t>
            </a:r>
            <a:r>
              <a:rPr lang="en-US" baseline="-25000" dirty="0"/>
              <a:t>16</a:t>
            </a:r>
            <a:r>
              <a:rPr lang="en-US" dirty="0"/>
              <a:t> variance, ¼ RMS error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4588A-6742-7F63-0C90-5C423D710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0" y="1825625"/>
            <a:ext cx="4546600" cy="8382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A1A01BB-ED41-F105-49C3-61B8FDCA4350}"/>
              </a:ext>
            </a:extLst>
          </p:cNvPr>
          <p:cNvSpPr/>
          <p:nvPr/>
        </p:nvSpPr>
        <p:spPr>
          <a:xfrm>
            <a:off x="5243332" y="1825625"/>
            <a:ext cx="474562" cy="8382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69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AB671-41BF-FB69-5B77-2F54EBD02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5FBD-7144-3838-52C7-E80B5335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Noise: Shrinking Variance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C2F10-B671-276E-0AA2-A7686C644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Stratified Sampling</a:t>
            </a:r>
          </a:p>
          <a:p>
            <a:pPr lvl="1"/>
            <a:r>
              <a:rPr lang="en-US" dirty="0"/>
              <a:t>Divide into X domain into bins and do one or more random samples per bin</a:t>
            </a:r>
          </a:p>
          <a:p>
            <a:pPr lvl="1"/>
            <a:r>
              <a:rPr lang="en-US" dirty="0"/>
              <a:t>Less variance on subdomains than the whole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C8DBEA-ED81-824F-E56F-C74E7510E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0" y="1825625"/>
            <a:ext cx="4546600" cy="8382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64B6A96-242A-29D8-D833-B0E638CBF840}"/>
              </a:ext>
            </a:extLst>
          </p:cNvPr>
          <p:cNvSpPr/>
          <p:nvPr/>
        </p:nvSpPr>
        <p:spPr>
          <a:xfrm>
            <a:off x="5613723" y="1825625"/>
            <a:ext cx="1354236" cy="8382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22;p21">
            <a:extLst>
              <a:ext uri="{FF2B5EF4-FFF2-40B4-BE49-F238E27FC236}">
                <a16:creationId xmlns:a16="http://schemas.microsoft.com/office/drawing/2014/main" id="{1423F8C2-2BF3-B37B-85C9-FDFFA0DA76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814" y="4135496"/>
            <a:ext cx="4434848" cy="272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3;p21">
            <a:extLst>
              <a:ext uri="{FF2B5EF4-FFF2-40B4-BE49-F238E27FC236}">
                <a16:creationId xmlns:a16="http://schemas.microsoft.com/office/drawing/2014/main" id="{DF2A1D55-BDC1-0917-0EC2-7AEDC4992D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2422" y="4135496"/>
            <a:ext cx="4434848" cy="2722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880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Quasi-Random &amp; Blue Noise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Uncorrelated pseudo-random numbers are clumpy</a:t>
            </a:r>
          </a:p>
          <a:p>
            <a:r>
              <a:rPr lang="en-US" dirty="0"/>
              <a:t>More evenly spaced works better</a:t>
            </a:r>
          </a:p>
          <a:p>
            <a:pPr lvl="1"/>
            <a:r>
              <a:rPr lang="en-US" dirty="0"/>
              <a:t>Especially at low sample counts</a:t>
            </a:r>
          </a:p>
          <a:p>
            <a:pPr lvl="1"/>
            <a:r>
              <a:rPr lang="en-US" dirty="0"/>
              <a:t>Still uniformly distributed</a:t>
            </a:r>
          </a:p>
          <a:p>
            <a:pPr lvl="1"/>
            <a:r>
              <a:rPr lang="en-US" dirty="0"/>
              <a:t>Samples are </a:t>
            </a:r>
            <a:r>
              <a:rPr lang="en-US" i="1" dirty="0"/>
              <a:t>correlated </a:t>
            </a:r>
            <a:r>
              <a:rPr lang="en-US" dirty="0"/>
              <a:t>to be aware of each other</a:t>
            </a:r>
            <a:endParaRPr lang="en-US" i="1" dirty="0"/>
          </a:p>
          <a:p>
            <a:r>
              <a:rPr lang="en-US" dirty="0"/>
              <a:t>Quasi-Random / Low Discrepancy</a:t>
            </a:r>
          </a:p>
          <a:p>
            <a:pPr lvl="1"/>
            <a:r>
              <a:rPr lang="en-US" dirty="0"/>
              <a:t>Algorithm to generate a sequence</a:t>
            </a:r>
          </a:p>
          <a:p>
            <a:pPr lvl="1"/>
            <a:r>
              <a:rPr lang="en-US" dirty="0" err="1"/>
              <a:t>Halton</a:t>
            </a:r>
            <a:r>
              <a:rPr lang="en-US" dirty="0"/>
              <a:t>, </a:t>
            </a:r>
            <a:r>
              <a:rPr lang="en-US" dirty="0" err="1"/>
              <a:t>Sobol</a:t>
            </a:r>
            <a:endParaRPr lang="en-US" dirty="0"/>
          </a:p>
          <a:p>
            <a:r>
              <a:rPr lang="en-US" dirty="0"/>
              <a:t>Blue Noise / Poisson</a:t>
            </a:r>
          </a:p>
          <a:p>
            <a:pPr lvl="1"/>
            <a:r>
              <a:rPr lang="en-US" dirty="0"/>
              <a:t>Point sets with little or no low frequencies</a:t>
            </a:r>
          </a:p>
          <a:p>
            <a:pPr lvl="1"/>
            <a:r>
              <a:rPr lang="en-US" dirty="0"/>
              <a:t>Usually built by some optimization algorithm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3" y="3491913"/>
            <a:ext cx="2967790" cy="2967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3" y="365125"/>
            <a:ext cx="2991851" cy="2991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421" y="-28933"/>
            <a:ext cx="4548579" cy="2302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399" y="4553712"/>
            <a:ext cx="4552601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44177-4C20-530B-7C45-86A06675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Quasi-Random vs. Blue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A2D23-4DDF-A9C2-C7BE-3429BBD51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Quasi-random sequences evaluated by star discrepancy</a:t>
            </a:r>
          </a:p>
          <a:p>
            <a:pPr lvl="1"/>
            <a:r>
              <a:rPr lang="en-US" dirty="0"/>
              <a:t>Error in estimating volume of axis-aligned box</a:t>
            </a:r>
          </a:p>
          <a:p>
            <a:r>
              <a:rPr lang="en-US" dirty="0"/>
              <a:t>Blue noise evaluated by radial frequency analysis</a:t>
            </a:r>
          </a:p>
          <a:p>
            <a:pPr lvl="1"/>
            <a:r>
              <a:rPr lang="en-US" dirty="0"/>
              <a:t>Low or zero for low frequencies</a:t>
            </a:r>
          </a:p>
          <a:p>
            <a:pPr lvl="1"/>
            <a:r>
              <a:rPr lang="en-US" dirty="0"/>
              <a:t>Provably better convergence if actually 0 near 0</a:t>
            </a:r>
          </a:p>
          <a:p>
            <a:pPr lvl="1"/>
            <a:r>
              <a:rPr lang="en-US" dirty="0"/>
              <a:t>Only some point set generation algorithms achieve this</a:t>
            </a:r>
          </a:p>
          <a:p>
            <a:pPr lvl="2"/>
            <a:r>
              <a:rPr lang="en-US" dirty="0"/>
              <a:t>Quasi-random (and Mitchell’s) do not!</a:t>
            </a:r>
          </a:p>
        </p:txBody>
      </p:sp>
    </p:spTree>
    <p:extLst>
      <p:ext uri="{BB962C8B-B14F-4D97-AF65-F5344CB8AC3E}">
        <p14:creationId xmlns:p14="http://schemas.microsoft.com/office/powerpoint/2010/main" val="22120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Reduction:</a:t>
            </a:r>
            <a:br>
              <a:rPr lang="en-US" dirty="0"/>
            </a:br>
            <a:r>
              <a:rPr lang="en-US" dirty="0"/>
              <a:t>Importance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Spend your samples where they’ll help the most</a:t>
            </a:r>
          </a:p>
          <a:p>
            <a:r>
              <a:rPr lang="en-US" dirty="0"/>
              <a:t>Scale contribution by density of samples</a:t>
            </a:r>
          </a:p>
          <a:p>
            <a:endParaRPr lang="en-US" dirty="0"/>
          </a:p>
          <a:p>
            <a:endParaRPr lang="en-US" dirty="0"/>
          </a:p>
          <a:p>
            <a:pPr>
              <a:tabLst>
                <a:tab pos="3533775" algn="l"/>
              </a:tabLst>
            </a:pPr>
            <a:r>
              <a:rPr lang="en-US" dirty="0"/>
              <a:t>Works best when	is roughly proportional to</a:t>
            </a:r>
          </a:p>
          <a:p>
            <a:r>
              <a:rPr lang="en-US" dirty="0"/>
              <a:t>Unbiased if          is non-zero everywhere          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0" y="2953989"/>
            <a:ext cx="6007100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815" y="3907233"/>
            <a:ext cx="647700" cy="38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524" y="3893981"/>
            <a:ext cx="6350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43" y="0"/>
            <a:ext cx="4554357" cy="230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42" y="4553712"/>
            <a:ext cx="4554357" cy="2304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D202F-4C0A-AF58-B8FE-13C1775AA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011" y="4418677"/>
            <a:ext cx="635000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D02566-9F7E-AD8E-9AFF-6EE3E3C17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043" y="4418677"/>
            <a:ext cx="647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0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07ACA-D3BE-2944-175C-481E1937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Importance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9D515-83F6-82A6-5F1E-FB73F2BC4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easier to importance sample just one term of integral</a:t>
            </a:r>
          </a:p>
          <a:p>
            <a:pPr lvl="1"/>
            <a:r>
              <a:rPr lang="en-US" dirty="0"/>
              <a:t>E.g. light * reflectance: sample by light or by reflectance?</a:t>
            </a:r>
          </a:p>
          <a:p>
            <a:pPr lvl="1"/>
            <a:r>
              <a:rPr lang="en-US" dirty="0"/>
              <a:t>Works well if that term dominates</a:t>
            </a:r>
          </a:p>
          <a:p>
            <a:r>
              <a:rPr lang="en-US" dirty="0"/>
              <a:t>Use a weighted blend of samples from different PDFs</a:t>
            </a:r>
          </a:p>
          <a:p>
            <a:pPr lvl="1"/>
            <a:r>
              <a:rPr lang="en-US" dirty="0"/>
              <a:t>Can vary weights across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FD64F-2031-B843-365D-3BEA4679F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87" y="4143736"/>
            <a:ext cx="2841634" cy="2602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A9255A-6D64-9665-959E-972DD8897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629" y="4143734"/>
            <a:ext cx="2841635" cy="2602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63B728-EB1D-3196-BA24-0ADF26820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73" y="4143733"/>
            <a:ext cx="2841636" cy="2602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95BEC5-D857-821B-2D55-72F4D5089288}"/>
              </a:ext>
            </a:extLst>
          </p:cNvPr>
          <p:cNvSpPr txBox="1"/>
          <p:nvPr/>
        </p:nvSpPr>
        <p:spPr>
          <a:xfrm>
            <a:off x="9816285" y="6377340"/>
            <a:ext cx="237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[Veach &amp; Guibas, 1995]</a:t>
            </a:r>
          </a:p>
        </p:txBody>
      </p:sp>
    </p:spTree>
    <p:extLst>
      <p:ext uri="{BB962C8B-B14F-4D97-AF65-F5344CB8AC3E}">
        <p14:creationId xmlns:p14="http://schemas.microsoft.com/office/powerpoint/2010/main" val="3215060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AKA Markov Chain Monte-Carlo</a:t>
            </a:r>
          </a:p>
        </p:txBody>
      </p:sp>
    </p:spTree>
    <p:extLst>
      <p:ext uri="{BB962C8B-B14F-4D97-AF65-F5344CB8AC3E}">
        <p14:creationId xmlns:p14="http://schemas.microsoft.com/office/powerpoint/2010/main" val="50656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F752B-F064-2B1A-4C92-B1C7134B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ReSTIR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28E95-4643-C42F-D237-882CB2565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/>
              <a:t>If          is </a:t>
            </a:r>
            <a:r>
              <a:rPr lang="en-US" b="1" dirty="0"/>
              <a:t>exactly</a:t>
            </a:r>
            <a:r>
              <a:rPr lang="en-US" dirty="0"/>
              <a:t> proportional to         ,                    is constant</a:t>
            </a:r>
          </a:p>
          <a:p>
            <a:pPr lvl="1"/>
            <a:r>
              <a:rPr lang="en-US" dirty="0"/>
              <a:t>Average to compute                        doesn’t change with the number of samples</a:t>
            </a:r>
          </a:p>
          <a:p>
            <a:pPr lvl="1"/>
            <a:r>
              <a:rPr lang="en-US" dirty="0"/>
              <a:t>Could use just </a:t>
            </a:r>
            <a:r>
              <a:rPr lang="en-US" b="1" dirty="0"/>
              <a:t>one</a:t>
            </a:r>
            <a:r>
              <a:rPr lang="en-US" dirty="0"/>
              <a:t>!</a:t>
            </a:r>
          </a:p>
          <a:p>
            <a:r>
              <a:rPr lang="en-US" dirty="0"/>
              <a:t>Generate samples from another distribution</a:t>
            </a:r>
          </a:p>
          <a:p>
            <a:pPr lvl="1"/>
            <a:r>
              <a:rPr lang="en-US" dirty="0"/>
              <a:t>Choose a sample with probability</a:t>
            </a:r>
          </a:p>
          <a:p>
            <a:r>
              <a:rPr lang="en-US" dirty="0"/>
              <a:t>Assumes generating samples is cheap, but computing          is not.</a:t>
            </a:r>
          </a:p>
          <a:p>
            <a:r>
              <a:rPr lang="en-US" dirty="0"/>
              <a:t>Can share sample pools between pixels, rays, frames, but either lose quality or need a way to retarget/adapt samples</a:t>
            </a:r>
          </a:p>
          <a:p>
            <a:r>
              <a:rPr lang="en-US" dirty="0"/>
              <a:t>Theory: Multiple Importance Sampling, Resampled Importance Sampling &amp; Reservoir Sampling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F3711-A176-B92C-1FBC-D7C818602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11" y="1857025"/>
            <a:ext cx="6350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A11C0-DE47-F9AB-2E18-C904D0FC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481" y="1871925"/>
            <a:ext cx="647700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61D719-0EC1-BF6B-183A-7CBAEC43D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418" y="1855831"/>
            <a:ext cx="15113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3E6A9-A32F-2901-A46E-821516772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307" y="2276699"/>
            <a:ext cx="1511300" cy="35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98ABA-78CD-4931-256E-75C79E6CF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100" y="3162700"/>
            <a:ext cx="673100" cy="393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01E286-B02E-14F7-B0CF-BF7D1F3B99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3725" y="3599306"/>
            <a:ext cx="1905000" cy="34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FC4599-ACD7-2FAB-A521-C7294B571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543" y="4078208"/>
            <a:ext cx="647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27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D51E-ECBA-9B16-409C-F4267E6B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Variance: Control Variates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61378-081C-D360-468E-119DC2A7B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Find </a:t>
            </a:r>
            <a:r>
              <a:rPr lang="en-US" i="1" dirty="0"/>
              <a:t>g(x)</a:t>
            </a:r>
            <a:r>
              <a:rPr lang="en-US" dirty="0"/>
              <a:t> you can integrate analytically</a:t>
            </a:r>
          </a:p>
          <a:p>
            <a:pPr marL="457200" lvl="0" indent="-342900">
              <a:spcBef>
                <a:spcPts val="7000"/>
              </a:spcBef>
              <a:buSzPts val="1800"/>
              <a:buChar char="●"/>
            </a:pPr>
            <a:r>
              <a:rPr lang="en-US" dirty="0"/>
              <a:t>Still need Monte Carlo for this piece</a:t>
            </a:r>
          </a:p>
          <a:p>
            <a:pPr marL="457200" lvl="0" indent="-342900">
              <a:spcBef>
                <a:spcPts val="7000"/>
              </a:spcBef>
              <a:buSzPts val="1800"/>
              <a:buChar char="●"/>
            </a:pPr>
            <a:r>
              <a:rPr lang="en-US" dirty="0"/>
              <a:t>Often see with a scale factor on </a:t>
            </a:r>
            <a:r>
              <a:rPr lang="en-US" i="1" dirty="0"/>
              <a:t>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DF165-90B5-50A6-18CA-81AE1AC87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35" y="2280755"/>
            <a:ext cx="6235700" cy="76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395C5-2C98-0F76-663A-3FADAD9F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46" y="3620294"/>
            <a:ext cx="5207000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C4B3EA-90BF-FA23-464F-5B3DC2E03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154" y="2920454"/>
            <a:ext cx="4930654" cy="3912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C81F64-AB16-7C53-0ECA-085B01375C34}"/>
              </a:ext>
            </a:extLst>
          </p:cNvPr>
          <p:cNvSpPr txBox="1"/>
          <p:nvPr/>
        </p:nvSpPr>
        <p:spPr>
          <a:xfrm>
            <a:off x="10183950" y="2551122"/>
            <a:ext cx="200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[Novák et al., 2014]</a:t>
            </a:r>
          </a:p>
        </p:txBody>
      </p:sp>
    </p:spTree>
    <p:extLst>
      <p:ext uri="{BB962C8B-B14F-4D97-AF65-F5344CB8AC3E}">
        <p14:creationId xmlns:p14="http://schemas.microsoft.com/office/powerpoint/2010/main" val="2160430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0DB78-6E25-D6E6-E55C-6F1A6DB2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9E5D0-33B6-A591-C3A3-BC217944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Noise: Adding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76E46-CFDC-453A-6090-E0B46DFBB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Rather than reduce error, smooth it out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US" dirty="0"/>
              <a:t>May </a:t>
            </a:r>
            <a:r>
              <a:rPr lang="en-US" b="1" dirty="0"/>
              <a:t>never</a:t>
            </a:r>
            <a:r>
              <a:rPr lang="en-US" dirty="0"/>
              <a:t> converge to correct answer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Stop ray paths after a fixed number of bounces </a:t>
            </a:r>
            <a:r>
              <a:rPr lang="en-US"/>
              <a:t>or contribution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Adaptive sampling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US" dirty="0"/>
              <a:t>Add samples in areas of high sample variance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US" dirty="0"/>
              <a:t>May never notice features missed by early samples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US" dirty="0"/>
              <a:t>(Naïve) path guiding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US" dirty="0"/>
              <a:t>Drive path directions based on data from prior paths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F88B6-9A52-8A9D-B1EB-B1D7A1FA0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0" y="1825625"/>
            <a:ext cx="4546600" cy="8382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9D8710C-2264-A3ED-55FC-DEF781D6B53B}"/>
              </a:ext>
            </a:extLst>
          </p:cNvPr>
          <p:cNvSpPr/>
          <p:nvPr/>
        </p:nvSpPr>
        <p:spPr>
          <a:xfrm>
            <a:off x="7133430" y="1825625"/>
            <a:ext cx="1354236" cy="8382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72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94B3-03DD-CD3A-566C-06280B3D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 Control Variates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F6291-4AD5-3E73-D97F-61889F408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8400"/>
              </a:spcAft>
            </a:pPr>
            <a:r>
              <a:rPr lang="en-US" dirty="0"/>
              <a:t>Instead of subtraction, use ratio</a:t>
            </a:r>
          </a:p>
          <a:p>
            <a:r>
              <a:rPr lang="en-US" dirty="0"/>
              <a:t>Only approximate (biased)</a:t>
            </a:r>
          </a:p>
          <a:p>
            <a:pPr lvl="1"/>
            <a:r>
              <a:rPr lang="en-US" dirty="0"/>
              <a:t>Lu et al. 2025 characterizes bias </a:t>
            </a:r>
            <a:br>
              <a:rPr lang="en-US" dirty="0"/>
            </a:br>
            <a:r>
              <a:rPr lang="en-US" dirty="0"/>
              <a:t>&amp; provides method to debias</a:t>
            </a:r>
          </a:p>
          <a:p>
            <a:r>
              <a:rPr lang="en-US" dirty="0"/>
              <a:t>Heitz et al. 2018 adding shadows </a:t>
            </a:r>
            <a:br>
              <a:rPr lang="en-US" dirty="0"/>
            </a:br>
            <a:r>
              <a:rPr lang="en-US" dirty="0"/>
              <a:t>to </a:t>
            </a:r>
            <a:r>
              <a:rPr lang="en-US" dirty="0" err="1"/>
              <a:t>unshadowed</a:t>
            </a:r>
            <a:r>
              <a:rPr lang="en-US" dirty="0"/>
              <a:t> render</a:t>
            </a:r>
          </a:p>
          <a:p>
            <a:pPr lvl="1"/>
            <a:r>
              <a:rPr lang="en-US" dirty="0"/>
              <a:t>f = light * reflectance * shadow</a:t>
            </a:r>
          </a:p>
          <a:p>
            <a:pPr lvl="1"/>
            <a:r>
              <a:rPr lang="en-US" dirty="0"/>
              <a:t>g = light * reflectance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A12C8-0073-DE3C-45C9-8C9511F54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34" y="2219115"/>
            <a:ext cx="7772400" cy="1084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860C2D-85C8-80AF-4091-677A9570E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062" y="3726358"/>
            <a:ext cx="5362937" cy="31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09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Denoising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Try to smooth out noise from too few samples</a:t>
            </a:r>
          </a:p>
          <a:p>
            <a:pPr lvl="1"/>
            <a:r>
              <a:rPr lang="en-US" dirty="0"/>
              <a:t>Use samples from nearby pixels or previous frames</a:t>
            </a:r>
          </a:p>
          <a:p>
            <a:r>
              <a:rPr lang="en-US" dirty="0"/>
              <a:t>Cross-Bilateral blur</a:t>
            </a:r>
          </a:p>
          <a:p>
            <a:pPr lvl="1"/>
            <a:r>
              <a:rPr lang="en-US" dirty="0"/>
              <a:t>Blur, weighted by extra terms (depths, </a:t>
            </a:r>
            <a:r>
              <a:rPr lang="en-US" dirty="0" err="1"/>
              <a:t>normals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r>
              <a:rPr lang="en-US" dirty="0"/>
              <a:t>Non-Local Means (NL-Means)</a:t>
            </a:r>
          </a:p>
          <a:p>
            <a:pPr lvl="1"/>
            <a:r>
              <a:rPr lang="en-US" dirty="0"/>
              <a:t>Compute over image patches instead of individual pixels</a:t>
            </a:r>
          </a:p>
          <a:p>
            <a:r>
              <a:rPr lang="en-US" dirty="0"/>
              <a:t>Regression</a:t>
            </a:r>
          </a:p>
          <a:p>
            <a:pPr lvl="1"/>
            <a:r>
              <a:rPr lang="en-US" dirty="0"/>
              <a:t>Linear fit over image and non-image features</a:t>
            </a:r>
          </a:p>
          <a:p>
            <a:r>
              <a:rPr lang="en-US" dirty="0"/>
              <a:t>Deep learning</a:t>
            </a:r>
          </a:p>
          <a:p>
            <a:pPr lvl="1"/>
            <a:r>
              <a:rPr lang="en-US" dirty="0"/>
              <a:t>Train on noisy &amp; clean 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421" y="-28933"/>
            <a:ext cx="4548579" cy="230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420" y="4555748"/>
            <a:ext cx="4548579" cy="23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9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TAA: Denoising + Sample Multiplication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Screen Space Reflection</a:t>
            </a:r>
          </a:p>
          <a:p>
            <a:pPr lvl="1"/>
            <a:r>
              <a:rPr lang="en-US" dirty="0"/>
              <a:t>1-12 samples per pixel * 8 frames ≈ 8-96 samples</a:t>
            </a:r>
          </a:p>
          <a:p>
            <a:r>
              <a:rPr lang="en-US" dirty="0"/>
              <a:t>Ambient Occlusion</a:t>
            </a:r>
          </a:p>
          <a:p>
            <a:pPr lvl="1"/>
            <a:r>
              <a:rPr lang="en-US" dirty="0"/>
              <a:t>1-6 samples per pixel * 8 frames ≈ 8-42 samples</a:t>
            </a:r>
          </a:p>
          <a:p>
            <a:r>
              <a:rPr lang="en-US" dirty="0"/>
              <a:t>Percentage Closer Soft Shadows</a:t>
            </a:r>
          </a:p>
          <a:p>
            <a:pPr lvl="1"/>
            <a:r>
              <a:rPr lang="en-US" dirty="0"/>
              <a:t>32 samples per pixel * 4 pixels/quad * 8 </a:t>
            </a:r>
            <a:r>
              <a:rPr lang="en-US"/>
              <a:t>frames ≈ </a:t>
            </a:r>
            <a:r>
              <a:rPr lang="en-US" dirty="0"/>
              <a:t>1024 samples</a:t>
            </a:r>
          </a:p>
        </p:txBody>
      </p:sp>
    </p:spTree>
    <p:extLst>
      <p:ext uri="{BB962C8B-B14F-4D97-AF65-F5344CB8AC3E}">
        <p14:creationId xmlns:p14="http://schemas.microsoft.com/office/powerpoint/2010/main" val="1502150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UE Screen Space Glossy Reflection</a:t>
            </a:r>
          </a:p>
          <a:p>
            <a:r>
              <a:rPr lang="en-US" dirty="0"/>
              <a:t>N Halton-distributed rays, randomized between pixels &amp; frames</a:t>
            </a:r>
          </a:p>
          <a:p>
            <a:pPr lvl="1"/>
            <a:r>
              <a:rPr lang="en-US" dirty="0"/>
              <a:t>1, 4, or 12, determined by </a:t>
            </a:r>
            <a:r>
              <a:rPr lang="en-US" dirty="0" err="1"/>
              <a:t>r.SSR.Quality</a:t>
            </a:r>
            <a:endParaRPr lang="en-US" dirty="0"/>
          </a:p>
          <a:p>
            <a:r>
              <a:rPr lang="en-US" dirty="0"/>
              <a:t>Importance sampled by BRDF</a:t>
            </a:r>
          </a:p>
          <a:p>
            <a:r>
              <a:rPr lang="en-US" dirty="0"/>
              <a:t>Trace against screen color &amp; depth buffer</a:t>
            </a:r>
          </a:p>
          <a:p>
            <a:r>
              <a:rPr lang="en-US" dirty="0"/>
              <a:t>Blend across frames with Temporal Antialiasing </a:t>
            </a:r>
          </a:p>
          <a:p>
            <a:pPr lvl="1"/>
            <a:r>
              <a:rPr lang="en-US" dirty="0"/>
              <a:t>Repeating 8 frame pattern</a:t>
            </a:r>
          </a:p>
          <a:p>
            <a:pPr lvl="1"/>
            <a:r>
              <a:rPr lang="en-US" dirty="0"/>
              <a:t>Effectively 8, 32, or 96 samples per pixel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572" y="3886200"/>
            <a:ext cx="3429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88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Compute         = outgoing light in direction     from a patch of surface</a:t>
            </a:r>
          </a:p>
          <a:p>
            <a:pPr>
              <a:lnSpc>
                <a:spcPct val="100000"/>
              </a:lnSpc>
            </a:pPr>
            <a:r>
              <a:rPr lang="en-US" dirty="0"/>
              <a:t>Integral of surface reflectance over all incoming light directions.</a:t>
            </a:r>
          </a:p>
          <a:p>
            <a:pPr>
              <a:lnSpc>
                <a:spcPct val="100000"/>
              </a:lnSpc>
            </a:pPr>
            <a:r>
              <a:rPr lang="en-US" dirty="0"/>
              <a:t>Including the change of variables for projection from directions to surface, the integral takes the form: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Body of the integral is the incoming light,       , scaled by the </a:t>
            </a:r>
            <a:r>
              <a:rPr lang="en-US" i="1" dirty="0"/>
              <a:t>bidirectional reflectance distribution function</a:t>
            </a:r>
            <a:r>
              <a:rPr lang="en-US" dirty="0"/>
              <a:t>:</a:t>
            </a:r>
          </a:p>
          <a:p>
            <a:pPr>
              <a:lnSpc>
                <a:spcPct val="100000"/>
              </a:lnSpc>
            </a:pPr>
            <a:r>
              <a:rPr lang="en-US" dirty="0"/>
              <a:t>Full </a:t>
            </a:r>
            <a:r>
              <a:rPr lang="en-US" i="1" dirty="0"/>
              <a:t>Rendering Equation</a:t>
            </a:r>
            <a:r>
              <a:rPr lang="en-US" dirty="0"/>
              <a:t>: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50F2F-DB22-7441-B2E0-23AA2288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85" y="5435035"/>
            <a:ext cx="4521200" cy="7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21E7A9-3E78-6A4D-B938-3D55CF1A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040" y="1945167"/>
            <a:ext cx="175260" cy="277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F3031-0167-2947-A589-941424AFF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508" y="1970926"/>
            <a:ext cx="5715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316DD9-8F77-964A-9A1F-7E416A895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603" y="3639344"/>
            <a:ext cx="1625600" cy="72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4EE861-41C9-4B46-BE4E-DE5BB204D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449" y="4524885"/>
            <a:ext cx="508000" cy="39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296715-5D81-FE48-82F6-E8A48A70F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067" y="4967560"/>
            <a:ext cx="14732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illumination = light to surface to eye</a:t>
            </a:r>
          </a:p>
          <a:p>
            <a:pPr lvl="1"/>
            <a:r>
              <a:rPr lang="en-US" dirty="0"/>
              <a:t>Numerical approximation to rendering equation integral</a:t>
            </a:r>
          </a:p>
          <a:p>
            <a:pPr lvl="1"/>
            <a:r>
              <a:rPr lang="en-US" dirty="0"/>
              <a:t>Monte-Carlo integration is one popular technique</a:t>
            </a:r>
          </a:p>
          <a:p>
            <a:r>
              <a:rPr lang="en-US" dirty="0"/>
              <a:t>Global illumination = chain of integrals</a:t>
            </a:r>
          </a:p>
          <a:p>
            <a:pPr lvl="1"/>
            <a:r>
              <a:rPr lang="en-US" dirty="0"/>
              <a:t>Outgoing           is incoming           somewhere else</a:t>
            </a:r>
          </a:p>
          <a:p>
            <a:r>
              <a:rPr lang="en-US" dirty="0"/>
              <a:t>Integrals are expensive to compute, chain of integrals is worse!</a:t>
            </a:r>
          </a:p>
          <a:p>
            <a:r>
              <a:rPr lang="en-US" dirty="0"/>
              <a:t>How to compute or approximate?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5906B-EF1C-BAA8-942E-1E6A99C5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779" y="3611663"/>
            <a:ext cx="571500" cy="33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7E36D-95AC-296B-5D14-DEE2EE7C2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543" y="3548163"/>
            <a:ext cx="508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39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Paths for Global Illumination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Trace a photon through the scene</a:t>
            </a:r>
          </a:p>
          <a:p>
            <a:r>
              <a:rPr lang="en-US" dirty="0"/>
              <a:t>Randomly choose next direction at each bounce</a:t>
            </a:r>
          </a:p>
          <a:p>
            <a:r>
              <a:rPr lang="en-US" dirty="0"/>
              <a:t>Average over many photons</a:t>
            </a:r>
          </a:p>
        </p:txBody>
      </p:sp>
    </p:spTree>
    <p:extLst>
      <p:ext uri="{BB962C8B-B14F-4D97-AF65-F5344CB8AC3E}">
        <p14:creationId xmlns:p14="http://schemas.microsoft.com/office/powerpoint/2010/main" val="181154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Unidirectional 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Start at camera</a:t>
            </a:r>
          </a:p>
          <a:p>
            <a:pPr lvl="1"/>
            <a:r>
              <a:rPr lang="en-US" dirty="0"/>
              <a:t>Trace photons backwards to see where they came from</a:t>
            </a:r>
          </a:p>
          <a:p>
            <a:pPr lvl="1"/>
            <a:r>
              <a:rPr lang="en-US" dirty="0"/>
              <a:t>Check direct lighting each bounce</a:t>
            </a:r>
          </a:p>
          <a:p>
            <a:pPr lvl="2"/>
            <a:r>
              <a:rPr lang="en-US" dirty="0"/>
              <a:t>AKA next event estimation</a:t>
            </a:r>
          </a:p>
          <a:p>
            <a:pPr lvl="1"/>
            <a:r>
              <a:rPr lang="en-US" dirty="0"/>
              <a:t>Randomly kill and restart new photons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All photons known to contribute to the image</a:t>
            </a:r>
          </a:p>
          <a:p>
            <a:pPr lvl="1"/>
            <a:r>
              <a:rPr lang="en-US" dirty="0"/>
              <a:t>Handles looking through refractive and reflective surfaces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Doesn’t handle shining lights through refractive surfaces well (caustics)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12715-A5D1-4548-A2DA-2AE153F2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953" y="0"/>
            <a:ext cx="4758047" cy="26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6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photons from light sources</a:t>
            </a:r>
          </a:p>
          <a:p>
            <a:pPr lvl="1"/>
            <a:r>
              <a:rPr lang="en-US" dirty="0"/>
              <a:t>Deposit energy in a spatial data structure</a:t>
            </a:r>
          </a:p>
          <a:p>
            <a:pPr lvl="1"/>
            <a:r>
              <a:rPr lang="en-US" dirty="0"/>
              <a:t>When rendering, find nearby photons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Handles caustics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Not so good at reflection or refraction of primary view 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BC8FC-6ACE-1541-85A9-352121533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190" y="0"/>
            <a:ext cx="5256810" cy="39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68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Point Lights (VPL)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photons from light sources</a:t>
            </a:r>
          </a:p>
          <a:p>
            <a:pPr lvl="1"/>
            <a:r>
              <a:rPr lang="en-US" dirty="0"/>
              <a:t>Turn hits into point lights</a:t>
            </a:r>
          </a:p>
          <a:p>
            <a:pPr lvl="1"/>
            <a:r>
              <a:rPr lang="en-US" dirty="0"/>
              <a:t>Render using methods for large numbers of lights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Can tie into deferred shading pipeline for real-time final render</a:t>
            </a:r>
          </a:p>
          <a:p>
            <a:pPr lvl="1"/>
            <a:r>
              <a:rPr lang="en-US" dirty="0"/>
              <a:t>Can handle caustics and </a:t>
            </a:r>
            <a:r>
              <a:rPr lang="en-US" dirty="0" err="1"/>
              <a:t>volumetrics</a:t>
            </a:r>
            <a:r>
              <a:rPr lang="en-US" dirty="0"/>
              <a:t>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i="1" dirty="0"/>
              <a:t>Weak singularity</a:t>
            </a:r>
            <a:r>
              <a:rPr lang="en-US" dirty="0"/>
              <a:t> near each VPL</a:t>
            </a:r>
          </a:p>
          <a:p>
            <a:pPr lvl="2"/>
            <a:r>
              <a:rPr lang="en-US" dirty="0"/>
              <a:t>requires clamping to avoid infinitely bright spots</a:t>
            </a:r>
          </a:p>
          <a:p>
            <a:pPr lvl="2"/>
            <a:r>
              <a:rPr lang="en-US" dirty="0"/>
              <a:t>But clamping = darkening (need that energy, just not in an infinitely bright point)</a:t>
            </a:r>
          </a:p>
          <a:p>
            <a:pPr lvl="1"/>
            <a:r>
              <a:rPr lang="en-US" dirty="0"/>
              <a:t>Can’t handle refracted primary view 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65298-CA3E-EB47-AE8E-132790ED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0"/>
            <a:ext cx="2984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paths from both lights and view</a:t>
            </a:r>
          </a:p>
          <a:p>
            <a:pPr lvl="1"/>
            <a:r>
              <a:rPr lang="en-US" dirty="0"/>
              <a:t>Connect view chain to light chain</a:t>
            </a:r>
          </a:p>
          <a:p>
            <a:pPr lvl="1"/>
            <a:r>
              <a:rPr lang="en-US" dirty="0"/>
              <a:t>Variations like </a:t>
            </a:r>
            <a:r>
              <a:rPr lang="en-US" i="1" dirty="0"/>
              <a:t>Metropolis</a:t>
            </a:r>
            <a:r>
              <a:rPr lang="en-US" dirty="0"/>
              <a:t> mutate successful chains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Handles refracted view and caustics</a:t>
            </a:r>
          </a:p>
          <a:p>
            <a:pPr lvl="1"/>
            <a:r>
              <a:rPr lang="en-US" dirty="0"/>
              <a:t>Metropolis can light even from rare paths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Complex: simpler methods can be less noisy for simple light paths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F0551-5DDC-174B-BAFF-658B27AB9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76" y="0"/>
            <a:ext cx="5408023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6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20674</TotalTime>
  <Words>1182</Words>
  <Application>Microsoft Macintosh PowerPoint</Application>
  <PresentationFormat>Widescreen</PresentationFormat>
  <Paragraphs>199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Monte Carlo Rendering</vt:lpstr>
      <vt:lpstr>Path Tracing</vt:lpstr>
      <vt:lpstr>Rendering Equation</vt:lpstr>
      <vt:lpstr>Illumination</vt:lpstr>
      <vt:lpstr>Paths for Global Illumination</vt:lpstr>
      <vt:lpstr>Unidirectional Path Tracing</vt:lpstr>
      <vt:lpstr>Photon Mapping</vt:lpstr>
      <vt:lpstr>Virtual Point Lights (VPL)</vt:lpstr>
      <vt:lpstr>Bidirectional Path Tracing</vt:lpstr>
      <vt:lpstr>Monte-Carlo Integration</vt:lpstr>
      <vt:lpstr>Stuff from Probability</vt:lpstr>
      <vt:lpstr>Expected Value</vt:lpstr>
      <vt:lpstr>Monte-Carlo Noise</vt:lpstr>
      <vt:lpstr>Reducing Noise: Adding Samples</vt:lpstr>
      <vt:lpstr>Reducing Noise: Shrinking Variance</vt:lpstr>
      <vt:lpstr>Quasi-Random &amp; Blue Noise</vt:lpstr>
      <vt:lpstr>Quasi-Random vs. Blue Noise</vt:lpstr>
      <vt:lpstr>Variance Reduction: Importance Sampling</vt:lpstr>
      <vt:lpstr>Multiple Importance Sampling</vt:lpstr>
      <vt:lpstr>ReSTIR</vt:lpstr>
      <vt:lpstr>Reducing Variance: Control Variates</vt:lpstr>
      <vt:lpstr>Reducing Noise: Adding Bias</vt:lpstr>
      <vt:lpstr>Ratio Control Variates</vt:lpstr>
      <vt:lpstr>Denoising</vt:lpstr>
      <vt:lpstr>TAA: Denoising + Sample Multiplication</vt:lpstr>
      <vt:lpstr>Game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210</cp:revision>
  <cp:lastPrinted>2025-10-20T13:47:30Z</cp:lastPrinted>
  <dcterms:created xsi:type="dcterms:W3CDTF">2017-09-07T12:57:46Z</dcterms:created>
  <dcterms:modified xsi:type="dcterms:W3CDTF">2025-10-23T18:33:16Z</dcterms:modified>
</cp:coreProperties>
</file>