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257" r:id="rId4"/>
    <p:sldId id="258" r:id="rId5"/>
    <p:sldId id="259" r:id="rId6"/>
    <p:sldId id="260" r:id="rId7"/>
    <p:sldId id="264" r:id="rId8"/>
    <p:sldId id="297" r:id="rId9"/>
    <p:sldId id="268" r:id="rId10"/>
    <p:sldId id="269" r:id="rId11"/>
    <p:sldId id="295" r:id="rId12"/>
    <p:sldId id="270" r:id="rId13"/>
    <p:sldId id="271" r:id="rId14"/>
    <p:sldId id="272" r:id="rId15"/>
    <p:sldId id="298" r:id="rId16"/>
    <p:sldId id="290" r:id="rId17"/>
    <p:sldId id="275" r:id="rId18"/>
    <p:sldId id="291" r:id="rId19"/>
    <p:sldId id="292" r:id="rId20"/>
    <p:sldId id="293" r:id="rId21"/>
    <p:sldId id="294" r:id="rId22"/>
    <p:sldId id="309" r:id="rId23"/>
    <p:sldId id="276" r:id="rId24"/>
    <p:sldId id="277" r:id="rId25"/>
    <p:sldId id="308" r:id="rId26"/>
    <p:sldId id="278" r:id="rId27"/>
    <p:sldId id="288" r:id="rId28"/>
    <p:sldId id="279" r:id="rId29"/>
    <p:sldId id="280" r:id="rId30"/>
    <p:sldId id="281" r:id="rId31"/>
    <p:sldId id="282" r:id="rId32"/>
    <p:sldId id="299" r:id="rId33"/>
    <p:sldId id="283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4FFC4"/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/>
    <p:restoredTop sz="96271"/>
  </p:normalViewPr>
  <p:slideViewPr>
    <p:cSldViewPr snapToGrid="0" snapToObjects="1">
      <p:cViewPr varScale="1">
        <p:scale>
          <a:sx n="105" d="100"/>
          <a:sy n="105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UMBC Graphics for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General Purpose Register (SGPR)</a:t>
            </a:r>
          </a:p>
          <a:p>
            <a:pPr lvl="1"/>
            <a:r>
              <a:rPr lang="en-US" dirty="0"/>
              <a:t>Same value for all threads</a:t>
            </a:r>
          </a:p>
          <a:p>
            <a:pPr lvl="1"/>
            <a:r>
              <a:rPr lang="en-US" dirty="0"/>
              <a:t>AMD term — Pixar’s </a:t>
            </a:r>
            <a:r>
              <a:rPr lang="en-US" dirty="0" err="1"/>
              <a:t>RenderMan</a:t>
            </a:r>
            <a:r>
              <a:rPr lang="en-US" dirty="0"/>
              <a:t> (&amp; GLSL) </a:t>
            </a:r>
            <a:br>
              <a:rPr lang="en-US" dirty="0"/>
            </a:br>
            <a:r>
              <a:rPr lang="en-US" dirty="0"/>
              <a:t>called these </a:t>
            </a:r>
            <a:r>
              <a:rPr lang="en-US" i="1" dirty="0"/>
              <a:t>uniform</a:t>
            </a:r>
          </a:p>
          <a:p>
            <a:r>
              <a:rPr lang="en-US" dirty="0"/>
              <a:t>Vector General Purpose Registers (VGPR)</a:t>
            </a:r>
          </a:p>
          <a:p>
            <a:pPr lvl="1"/>
            <a:r>
              <a:rPr lang="en-US" dirty="0"/>
              <a:t>Different value in every thread</a:t>
            </a:r>
          </a:p>
          <a:p>
            <a:pPr lvl="1"/>
            <a:r>
              <a:rPr lang="en-US" dirty="0"/>
              <a:t>AMD term — Pixar &amp; GLSL called these </a:t>
            </a:r>
            <a:r>
              <a:rPr lang="en-US" i="1" dirty="0"/>
              <a:t>varying</a:t>
            </a:r>
            <a:endParaRPr lang="en-US" dirty="0"/>
          </a:p>
          <a:p>
            <a:pPr lvl="1"/>
            <a:r>
              <a:rPr lang="en-US" dirty="0"/>
              <a:t># </a:t>
            </a:r>
            <a:r>
              <a:rPr lang="en-US" dirty="0" err="1"/>
              <a:t>wavefronts</a:t>
            </a:r>
            <a:r>
              <a:rPr lang="en-US" dirty="0"/>
              <a:t> usually limited by VGPR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SIMD blocks (128 total cores)</a:t>
            </a:r>
          </a:p>
          <a:p>
            <a:r>
              <a:rPr lang="en-US" dirty="0"/>
              <a:t>Share L1 Caches</a:t>
            </a:r>
          </a:p>
          <a:p>
            <a:r>
              <a:rPr lang="en-US" dirty="0"/>
              <a:t>Between-core shared memory</a:t>
            </a:r>
          </a:p>
          <a:p>
            <a:pPr lvl="1"/>
            <a:r>
              <a:rPr lang="en-US" dirty="0"/>
              <a:t>Communication through this memory is fast</a:t>
            </a:r>
          </a:p>
          <a:p>
            <a:r>
              <a:rPr lang="en-US" dirty="0"/>
              <a:t>Share tessellation HW</a:t>
            </a:r>
          </a:p>
          <a:p>
            <a:pPr lvl="1"/>
            <a:r>
              <a:rPr lang="en-US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76201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SMM (512 total cores)</a:t>
            </a:r>
          </a:p>
          <a:p>
            <a:r>
              <a:rPr lang="en-US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38" y="1423194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GPC (2048 total cores)</a:t>
            </a:r>
          </a:p>
          <a:p>
            <a:r>
              <a:rPr lang="en-US" dirty="0"/>
              <a:t>Share L2</a:t>
            </a:r>
          </a:p>
          <a:p>
            <a:r>
              <a:rPr lang="en-US" dirty="0"/>
              <a:t>Share dispatch</a:t>
            </a:r>
          </a:p>
          <a:p>
            <a:pPr lvl="1"/>
            <a:r>
              <a:rPr lang="en-US" dirty="0"/>
              <a:t>Decides which threads</a:t>
            </a:r>
            <a:br>
              <a:rPr lang="en-US" dirty="0"/>
            </a:br>
            <a:r>
              <a:rPr lang="en-US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26" y="1392968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61AE-31F2-7A45-BB61-4A574544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in newer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7F71-54B0-2840-A2C3-DEDE6A57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MMMMMOOOORRRRREEEE CORES</a:t>
            </a:r>
          </a:p>
          <a:p>
            <a:pPr lvl="1"/>
            <a:r>
              <a:rPr lang="en-US" dirty="0"/>
              <a:t>NVIDIA Ada: up to 18,432 cores</a:t>
            </a:r>
          </a:p>
          <a:p>
            <a:r>
              <a:rPr lang="en-US" i="1" dirty="0"/>
              <a:t>Tensor cores</a:t>
            </a:r>
            <a:r>
              <a:rPr lang="en-US" dirty="0"/>
              <a:t> = bunch of 4/8/16-bit </a:t>
            </a:r>
            <a:br>
              <a:rPr lang="en-US" dirty="0"/>
            </a:br>
            <a:r>
              <a:rPr lang="en-US" dirty="0"/>
              <a:t>multiply-add/matrix multiply cores</a:t>
            </a:r>
          </a:p>
          <a:p>
            <a:pPr lvl="1"/>
            <a:r>
              <a:rPr lang="en-US" dirty="0"/>
              <a:t>Targeting AI applications, but general purpose</a:t>
            </a:r>
          </a:p>
          <a:p>
            <a:r>
              <a:rPr lang="en-US" dirty="0"/>
              <a:t>Hardware support for new shader types</a:t>
            </a:r>
          </a:p>
          <a:p>
            <a:pPr lvl="1"/>
            <a:r>
              <a:rPr lang="en-US" dirty="0"/>
              <a:t>Mesh shaders</a:t>
            </a:r>
          </a:p>
          <a:p>
            <a:pPr lvl="1"/>
            <a:r>
              <a:rPr lang="en-US" dirty="0"/>
              <a:t>Ray tracing hardware at SM level</a:t>
            </a:r>
          </a:p>
          <a:p>
            <a:r>
              <a:rPr lang="en-US" dirty="0"/>
              <a:t>Adjust balance of float, int, </a:t>
            </a:r>
            <a:br>
              <a:rPr lang="en-US" dirty="0"/>
            </a:br>
            <a:r>
              <a:rPr lang="en-US" dirty="0"/>
              <a:t>and memory units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5D163-3722-3243-A4AA-63EBE83B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84968" y="134919"/>
            <a:ext cx="4284878" cy="6588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BDED9-37E5-994A-A3BB-B690076B07D7}"/>
              </a:ext>
            </a:extLst>
          </p:cNvPr>
          <p:cNvSpPr/>
          <p:nvPr/>
        </p:nvSpPr>
        <p:spPr>
          <a:xfrm>
            <a:off x="0" y="6488668"/>
            <a:ext cx="367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[NVIDIA Ada GPU Architecture, 2022]</a:t>
            </a:r>
          </a:p>
        </p:txBody>
      </p:sp>
    </p:spTree>
    <p:extLst>
      <p:ext uri="{BB962C8B-B14F-4D97-AF65-F5344CB8AC3E}">
        <p14:creationId xmlns:p14="http://schemas.microsoft.com/office/powerpoint/2010/main" val="257262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4B12-9801-5044-AD9A-971112BD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Feeding of a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FE69-533D-C749-A106-D9B8613C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128">
            <a:extLst>
              <a:ext uri="{FF2B5EF4-FFF2-40B4-BE49-F238E27FC236}">
                <a16:creationId xmlns:a16="http://schemas.microsoft.com/office/drawing/2014/main" id="{8EE3582F-2DA5-D54A-BD9D-B7DB3620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94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9" name="AutoShape 128">
            <a:extLst>
              <a:ext uri="{FF2B5EF4-FFF2-40B4-BE49-F238E27FC236}">
                <a16:creationId xmlns:a16="http://schemas.microsoft.com/office/drawing/2014/main" id="{906701BB-112D-504E-9C74-466C5DDF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8" name="AutoShape 128">
            <a:extLst>
              <a:ext uri="{FF2B5EF4-FFF2-40B4-BE49-F238E27FC236}">
                <a16:creationId xmlns:a16="http://schemas.microsoft.com/office/drawing/2014/main" id="{3928BCBA-5C2A-FD42-945A-0B809274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8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7" name="AutoShape 128">
            <a:extLst>
              <a:ext uri="{FF2B5EF4-FFF2-40B4-BE49-F238E27FC236}">
                <a16:creationId xmlns:a16="http://schemas.microsoft.com/office/drawing/2014/main" id="{6D4AD759-E52A-DF44-929E-C67E5CC9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76500" y="1508766"/>
            <a:ext cx="1676400" cy="7033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76500" y="3143023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 / 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2019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1943100" y="5548314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6134100" y="5548313"/>
            <a:ext cx="42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6896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4457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7467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299466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8115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7620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7772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9458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9396414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Display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04376774-866E-B047-AD87-FB2402C3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366682"/>
            <a:ext cx="1676400" cy="6268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53266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4CE-AF42-A543-9AF3-0ED9B01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F689-DBCF-464F-82F7-E1DC80E5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thread can build </a:t>
            </a:r>
            <a:r>
              <a:rPr lang="en-US" i="1" dirty="0"/>
              <a:t>Command Lists</a:t>
            </a:r>
            <a:r>
              <a:rPr lang="en-US" dirty="0"/>
              <a:t> &amp; submit to GPU when ready</a:t>
            </a:r>
          </a:p>
          <a:p>
            <a:r>
              <a:rPr lang="en-US" dirty="0"/>
              <a:t>A Command List includes </a:t>
            </a:r>
            <a:r>
              <a:rPr lang="en-US" b="1" dirty="0"/>
              <a:t>all</a:t>
            </a:r>
            <a:r>
              <a:rPr lang="en-US" dirty="0"/>
              <a:t> necessary state, can execute in any order</a:t>
            </a:r>
          </a:p>
          <a:p>
            <a:pPr lvl="1"/>
            <a:r>
              <a:rPr lang="en-US" dirty="0"/>
              <a:t>Command list execution </a:t>
            </a:r>
            <a:r>
              <a:rPr lang="en-US" b="1" dirty="0"/>
              <a:t>will</a:t>
            </a:r>
            <a:r>
              <a:rPr lang="en-US" dirty="0"/>
              <a:t> overlap on GPU</a:t>
            </a:r>
          </a:p>
          <a:p>
            <a:r>
              <a:rPr lang="en-US" dirty="0"/>
              <a:t>Tell GPU about resource dependencies (</a:t>
            </a:r>
            <a:r>
              <a:rPr lang="en-US" i="1" dirty="0"/>
              <a:t>Barriers / Transitions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Enforces partial ordering of command list execution</a:t>
            </a:r>
          </a:p>
        </p:txBody>
      </p:sp>
    </p:spTree>
    <p:extLst>
      <p:ext uri="{BB962C8B-B14F-4D97-AF65-F5344CB8AC3E}">
        <p14:creationId xmlns:p14="http://schemas.microsoft.com/office/powerpoint/2010/main" val="215235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4989-D143-CD4A-A49A-3BAF1D5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293-14C8-064C-BEC9-22DD5A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kind of memory operations does this buffer need to support?</a:t>
            </a:r>
          </a:p>
          <a:p>
            <a:pPr lvl="1"/>
            <a:r>
              <a:rPr lang="en-US" dirty="0"/>
              <a:t>(CPU/GPU) (read/write) (once/many times)</a:t>
            </a:r>
          </a:p>
          <a:p>
            <a:pPr lvl="1"/>
            <a:r>
              <a:rPr lang="en-US" dirty="0"/>
              <a:t>CPU write once, GPU read once; GPU write once, GPU read many times; …</a:t>
            </a:r>
          </a:p>
          <a:p>
            <a:r>
              <a:rPr lang="en-US" dirty="0"/>
              <a:t>Source/Target stage for the transition</a:t>
            </a:r>
          </a:p>
          <a:p>
            <a:pPr lvl="1"/>
            <a:r>
              <a:rPr lang="en-US" dirty="0"/>
              <a:t>When is it ready? When will it be used?</a:t>
            </a:r>
          </a:p>
          <a:p>
            <a:r>
              <a:rPr lang="en-US" dirty="0"/>
              <a:t>What use should it be optimized for?</a:t>
            </a:r>
          </a:p>
          <a:p>
            <a:pPr lvl="1"/>
            <a:r>
              <a:rPr lang="en-US" dirty="0"/>
              <a:t>CPU staging, Texture, Render Target, Depth Buffer, Vertex Buffer, Index Buffer,</a:t>
            </a:r>
            <a:br>
              <a:rPr lang="en-US" dirty="0"/>
            </a:br>
            <a:r>
              <a:rPr lang="en-US" dirty="0"/>
              <a:t>Graphics read/write </a:t>
            </a:r>
            <a:r>
              <a:rPr lang="en-US" i="1" dirty="0"/>
              <a:t>unordered access view</a:t>
            </a:r>
            <a:r>
              <a:rPr lang="en-US" dirty="0"/>
              <a:t> (UAV), Compute buffer, …</a:t>
            </a:r>
          </a:p>
          <a:p>
            <a:r>
              <a:rPr lang="en-US" dirty="0"/>
              <a:t>Explicitly transition between these</a:t>
            </a:r>
          </a:p>
          <a:p>
            <a:pPr lvl="1"/>
            <a:r>
              <a:rPr lang="en-US" dirty="0"/>
              <a:t>E.g. between render target write in command list A and texture read in command list B</a:t>
            </a:r>
          </a:p>
        </p:txBody>
      </p:sp>
    </p:spTree>
    <p:extLst>
      <p:ext uri="{BB962C8B-B14F-4D97-AF65-F5344CB8AC3E}">
        <p14:creationId xmlns:p14="http://schemas.microsoft.com/office/powerpoint/2010/main" val="316181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A1F7-41A3-1800-C86E-C92C7985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AD390-2727-4980-9ED1-369F17C0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D9C0-E0E9-7B4A-9410-4283AD2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5B6-514A-D042-8A04-F73A532C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write?</a:t>
            </a:r>
          </a:p>
          <a:p>
            <a:pPr lvl="1"/>
            <a:r>
              <a:rPr lang="en-US" dirty="0"/>
              <a:t>Render Targets, UAVs</a:t>
            </a:r>
          </a:p>
          <a:p>
            <a:pPr lvl="1"/>
            <a:r>
              <a:rPr lang="en-US" dirty="0"/>
              <a:t>Transition/barrier to make sure anyone else reading or writing them is done</a:t>
            </a:r>
          </a:p>
          <a:p>
            <a:r>
              <a:rPr lang="en-US" dirty="0"/>
              <a:t>What do I read?</a:t>
            </a:r>
          </a:p>
          <a:p>
            <a:pPr lvl="1"/>
            <a:r>
              <a:rPr lang="en-US" dirty="0"/>
              <a:t>Transition if just written or in a different format</a:t>
            </a:r>
          </a:p>
          <a:p>
            <a:r>
              <a:rPr lang="en-US" dirty="0"/>
              <a:t>What shader(s) am I using?</a:t>
            </a:r>
          </a:p>
          <a:p>
            <a:r>
              <a:rPr lang="en-US" dirty="0"/>
              <a:t>What shader parameter blocks?</a:t>
            </a:r>
          </a:p>
          <a:p>
            <a:pPr lvl="1"/>
            <a:r>
              <a:rPr lang="en-US" dirty="0"/>
              <a:t>Given by </a:t>
            </a:r>
            <a:r>
              <a:rPr lang="en-US" i="1" dirty="0"/>
              <a:t>Descriptors</a:t>
            </a:r>
            <a:r>
              <a:rPr lang="en-US" dirty="0"/>
              <a:t> &amp; </a:t>
            </a:r>
            <a:r>
              <a:rPr lang="en-US" i="1" dirty="0"/>
              <a:t>Root Signature</a:t>
            </a:r>
          </a:p>
        </p:txBody>
      </p:sp>
    </p:spTree>
    <p:extLst>
      <p:ext uri="{BB962C8B-B14F-4D97-AF65-F5344CB8AC3E}">
        <p14:creationId xmlns:p14="http://schemas.microsoft.com/office/powerpoint/2010/main" val="20096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F7B0-8DA4-4F40-8265-444720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Graphics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F310-2F69-C247-895E-59F2E1D7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" y="1825625"/>
            <a:ext cx="10515600" cy="4351338"/>
          </a:xfrm>
        </p:spPr>
        <p:txBody>
          <a:bodyPr/>
          <a:lstStyle/>
          <a:p>
            <a:r>
              <a:rPr lang="en-US" dirty="0"/>
              <a:t>Begin Pass / End Pass</a:t>
            </a:r>
          </a:p>
          <a:p>
            <a:pPr lvl="1"/>
            <a:r>
              <a:rPr lang="en-US" dirty="0"/>
              <a:t>Primarily necessary for batching on mobile</a:t>
            </a:r>
          </a:p>
          <a:p>
            <a:r>
              <a:rPr lang="en-US" dirty="0"/>
              <a:t>Rendering Graphics Pipeline State Object (PSO)</a:t>
            </a:r>
          </a:p>
          <a:p>
            <a:pPr lvl="1"/>
            <a:r>
              <a:rPr lang="en-US" dirty="0"/>
              <a:t>Primitive Type: triangle list, fan, strip, quad, points, …</a:t>
            </a:r>
          </a:p>
          <a:p>
            <a:pPr lvl="1"/>
            <a:r>
              <a:rPr lang="en-US" dirty="0"/>
              <a:t>Rasterizer State: Solid/wire frame, two sided / CW side / CCW side, MSAA</a:t>
            </a:r>
          </a:p>
          <a:p>
            <a:pPr lvl="1"/>
            <a:r>
              <a:rPr lang="en-US" dirty="0"/>
              <a:t>Depth/Stencil State: Comparison (&lt;, ≤,=,≠, ≥, &gt;), update?</a:t>
            </a:r>
          </a:p>
          <a:p>
            <a:pPr lvl="1"/>
            <a:r>
              <a:rPr lang="en-US" dirty="0"/>
              <a:t>Blend State: </a:t>
            </a:r>
          </a:p>
          <a:p>
            <a:pPr lvl="2"/>
            <a:r>
              <a:rPr lang="en-US" dirty="0"/>
              <a:t>Transparent layer with opacity 𝛼: 𝛼 * </a:t>
            </a:r>
            <a:r>
              <a:rPr lang="en-US" i="1" dirty="0"/>
              <a:t>new</a:t>
            </a:r>
            <a:r>
              <a:rPr lang="en-US" dirty="0"/>
              <a:t> </a:t>
            </a:r>
            <a:r>
              <a:rPr lang="en-US" sz="1400" dirty="0"/>
              <a:t>+</a:t>
            </a:r>
            <a:r>
              <a:rPr lang="en-US" dirty="0"/>
              <a:t> (1 - 𝛼) * </a:t>
            </a:r>
            <a:r>
              <a:rPr lang="en-US" i="1" dirty="0"/>
              <a:t>old</a:t>
            </a:r>
          </a:p>
          <a:p>
            <a:pPr lvl="2"/>
            <a:r>
              <a:rPr lang="en-US" dirty="0"/>
              <a:t>Generalize to (</a:t>
            </a:r>
            <a:r>
              <a:rPr lang="en-US" i="1" dirty="0"/>
              <a:t>a</a:t>
            </a:r>
            <a:r>
              <a:rPr lang="en-US" dirty="0"/>
              <a:t> * new </a:t>
            </a:r>
            <a:r>
              <a:rPr lang="en-US" sz="1800" baseline="30000" dirty="0"/>
              <a:t>&lt;op&gt;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* old) for limited selection 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sz="1800" baseline="30000" dirty="0"/>
              <a:t>&lt;op&gt;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9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3CBA-3C81-63A5-F0E1-44D23BBD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E4B83-8AED-4421-50DC-017694FDE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results derails the CPU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→ GPU </a:t>
            </a:r>
            <a:r>
              <a:rPr lang="en-US" dirty="0"/>
              <a:t>train…..</a:t>
            </a:r>
          </a:p>
          <a:p>
            <a:pPr lvl="1"/>
            <a:r>
              <a:rPr lang="en-US" dirty="0"/>
              <a:t>Buffer to read answer 2-3 frames later</a:t>
            </a:r>
          </a:p>
          <a:p>
            <a:pPr lvl="1"/>
            <a:r>
              <a:rPr lang="en-US" dirty="0">
                <a:sym typeface="Wingdings" charset="0"/>
              </a:rPr>
              <a:t>Significant data will still be slow (e.g. read entire frame buffer)</a:t>
            </a:r>
          </a:p>
          <a:p>
            <a:r>
              <a:rPr lang="en-US" dirty="0"/>
              <a:t>CPU</a:t>
            </a:r>
            <a:r>
              <a:rPr lang="en-US" dirty="0">
                <a:sym typeface="Wingdings" charset="0"/>
              </a:rPr>
              <a:t>-</a:t>
            </a:r>
            <a:r>
              <a:rPr lang="en-US" dirty="0"/>
              <a:t>GPU communication should be one way</a:t>
            </a:r>
          </a:p>
          <a:p>
            <a:pPr lvl="1"/>
            <a:r>
              <a:rPr lang="en-US" dirty="0"/>
              <a:t>If you must read, do it a few frames later…</a:t>
            </a:r>
          </a:p>
          <a:p>
            <a:pPr lvl="1"/>
            <a:r>
              <a:rPr lang="en-US" dirty="0"/>
              <a:t>Timing, occlusion queries</a:t>
            </a:r>
          </a:p>
        </p:txBody>
      </p:sp>
      <p:sp>
        <p:nvSpPr>
          <p:cNvPr id="2" name="AutoShape 128">
            <a:extLst>
              <a:ext uri="{FF2B5EF4-FFF2-40B4-BE49-F238E27FC236}">
                <a16:creationId xmlns:a16="http://schemas.microsoft.com/office/drawing/2014/main" id="{4D1501C7-B9ED-3EBB-0510-ED42760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940" y="4810379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AutoShape 128">
            <a:extLst>
              <a:ext uri="{FF2B5EF4-FFF2-40B4-BE49-F238E27FC236}">
                <a16:creationId xmlns:a16="http://schemas.microsoft.com/office/drawing/2014/main" id="{89EC3E7D-7554-6085-0EE0-24C454D6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810379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4" name="AutoShape 128">
            <a:extLst>
              <a:ext uri="{FF2B5EF4-FFF2-40B4-BE49-F238E27FC236}">
                <a16:creationId xmlns:a16="http://schemas.microsoft.com/office/drawing/2014/main" id="{6DC93F1D-2E4E-F74C-7F2E-FD590EFA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80" y="4810379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5" name="AutoShape 128">
            <a:extLst>
              <a:ext uri="{FF2B5EF4-FFF2-40B4-BE49-F238E27FC236}">
                <a16:creationId xmlns:a16="http://schemas.microsoft.com/office/drawing/2014/main" id="{ABFBDAD7-6C3E-F5E8-C958-696A9585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0" y="4810379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39F14D72-0C78-2072-6BE5-21F718F39EEA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5999417"/>
            <a:ext cx="2438400" cy="304800"/>
            <a:chOff x="960" y="1968"/>
            <a:chExt cx="1536" cy="192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370D43D2-A373-D5F4-1DB3-F6216F15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DDBB3284-C083-4CC7-07B4-4F26FE70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6263CB7B-27D2-96E7-A7C6-02F13A55F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ACD3B1D4-2EFE-5EAE-A926-1F37040B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D9F08C42-C3C6-D5F6-DC02-AF74D0563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D3CB87F-5B1D-95BE-4491-A72905A9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1355D2AF-031D-0AC2-06B4-C81117E79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A0AC5F5-B4B5-8243-4B0B-9BF0C97EE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FBD90658-4612-F8A5-4132-E18302E13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E02A179-AB34-511B-BC5C-3F6808CE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D4A7573B-6372-8420-09C6-D69D18E0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1B28B93B-C09A-AF2D-C2D0-A20A9EAA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9B7530C4-5EC5-627D-8707-C6A37D4E8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7A56486-1F32-3020-B1D7-893D38CC9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E00656FD-53AE-E2F5-0757-1A3BA8FE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0039B790-36C7-C14A-D1A1-F433CAEAF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93">
            <a:extLst>
              <a:ext uri="{FF2B5EF4-FFF2-40B4-BE49-F238E27FC236}">
                <a16:creationId xmlns:a16="http://schemas.microsoft.com/office/drawing/2014/main" id="{5DAED4A7-D3BD-7B82-4955-415456B8C7FF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5999417"/>
            <a:ext cx="2438400" cy="304800"/>
            <a:chOff x="960" y="1968"/>
            <a:chExt cx="1536" cy="192"/>
          </a:xfrm>
        </p:grpSpPr>
        <p:sp>
          <p:nvSpPr>
            <p:cNvPr id="24" name="Rectangle 94">
              <a:extLst>
                <a:ext uri="{FF2B5EF4-FFF2-40B4-BE49-F238E27FC236}">
                  <a16:creationId xmlns:a16="http://schemas.microsoft.com/office/drawing/2014/main" id="{5F262A68-A55B-D053-7585-5FF467B0E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5">
              <a:extLst>
                <a:ext uri="{FF2B5EF4-FFF2-40B4-BE49-F238E27FC236}">
                  <a16:creationId xmlns:a16="http://schemas.microsoft.com/office/drawing/2014/main" id="{24F5F198-BCB8-81B7-6CA8-8F77C39A6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6">
              <a:extLst>
                <a:ext uri="{FF2B5EF4-FFF2-40B4-BE49-F238E27FC236}">
                  <a16:creationId xmlns:a16="http://schemas.microsoft.com/office/drawing/2014/main" id="{A511632C-963D-0829-5B46-2C0D14A3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97">
              <a:extLst>
                <a:ext uri="{FF2B5EF4-FFF2-40B4-BE49-F238E27FC236}">
                  <a16:creationId xmlns:a16="http://schemas.microsoft.com/office/drawing/2014/main" id="{3CAA4F73-B888-8AF4-1A74-A3284B4A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98">
              <a:extLst>
                <a:ext uri="{FF2B5EF4-FFF2-40B4-BE49-F238E27FC236}">
                  <a16:creationId xmlns:a16="http://schemas.microsoft.com/office/drawing/2014/main" id="{2318B613-77B8-A0D0-7391-2E89D3248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9">
              <a:extLst>
                <a:ext uri="{FF2B5EF4-FFF2-40B4-BE49-F238E27FC236}">
                  <a16:creationId xmlns:a16="http://schemas.microsoft.com/office/drawing/2014/main" id="{4D3B2065-C67F-957B-59F0-4E7568E1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0">
              <a:extLst>
                <a:ext uri="{FF2B5EF4-FFF2-40B4-BE49-F238E27FC236}">
                  <a16:creationId xmlns:a16="http://schemas.microsoft.com/office/drawing/2014/main" id="{29374A3B-1DD7-5512-2D33-8F0242D81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1">
              <a:extLst>
                <a:ext uri="{FF2B5EF4-FFF2-40B4-BE49-F238E27FC236}">
                  <a16:creationId xmlns:a16="http://schemas.microsoft.com/office/drawing/2014/main" id="{A52BE32E-1EE1-3851-3775-5E6886AC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2">
              <a:extLst>
                <a:ext uri="{FF2B5EF4-FFF2-40B4-BE49-F238E27FC236}">
                  <a16:creationId xmlns:a16="http://schemas.microsoft.com/office/drawing/2014/main" id="{ADFC2D17-832D-F29D-28D6-0026605DC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03">
              <a:extLst>
                <a:ext uri="{FF2B5EF4-FFF2-40B4-BE49-F238E27FC236}">
                  <a16:creationId xmlns:a16="http://schemas.microsoft.com/office/drawing/2014/main" id="{7D502209-CF01-F131-46D5-8148CA72A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4">
              <a:extLst>
                <a:ext uri="{FF2B5EF4-FFF2-40B4-BE49-F238E27FC236}">
                  <a16:creationId xmlns:a16="http://schemas.microsoft.com/office/drawing/2014/main" id="{52193FF4-0D1B-7C3F-A484-5E87EC034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05">
              <a:extLst>
                <a:ext uri="{FF2B5EF4-FFF2-40B4-BE49-F238E27FC236}">
                  <a16:creationId xmlns:a16="http://schemas.microsoft.com/office/drawing/2014/main" id="{54DC3B31-F6FE-2F87-AF42-3D78E7B9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06">
              <a:extLst>
                <a:ext uri="{FF2B5EF4-FFF2-40B4-BE49-F238E27FC236}">
                  <a16:creationId xmlns:a16="http://schemas.microsoft.com/office/drawing/2014/main" id="{8C6EE9DD-CE00-9C55-23FB-6D9BCEBEB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07">
              <a:extLst>
                <a:ext uri="{FF2B5EF4-FFF2-40B4-BE49-F238E27FC236}">
                  <a16:creationId xmlns:a16="http://schemas.microsoft.com/office/drawing/2014/main" id="{1FCBDED1-7B29-FDF2-AC17-609423722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8">
              <a:extLst>
                <a:ext uri="{FF2B5EF4-FFF2-40B4-BE49-F238E27FC236}">
                  <a16:creationId xmlns:a16="http://schemas.microsoft.com/office/drawing/2014/main" id="{A789C64D-65B1-9AD8-39AD-03BB38F27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09">
              <a:extLst>
                <a:ext uri="{FF2B5EF4-FFF2-40B4-BE49-F238E27FC236}">
                  <a16:creationId xmlns:a16="http://schemas.microsoft.com/office/drawing/2014/main" id="{911E46ED-79D2-92FF-D557-89FBF75BF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110">
            <a:extLst>
              <a:ext uri="{FF2B5EF4-FFF2-40B4-BE49-F238E27FC236}">
                <a16:creationId xmlns:a16="http://schemas.microsoft.com/office/drawing/2014/main" id="{55679FC2-AAB3-2917-EC8F-EE31AA4BFF7F}"/>
              </a:ext>
            </a:extLst>
          </p:cNvPr>
          <p:cNvGrpSpPr>
            <a:grpSpLocks/>
          </p:cNvGrpSpPr>
          <p:nvPr/>
        </p:nvGrpSpPr>
        <p:grpSpPr bwMode="auto">
          <a:xfrm>
            <a:off x="4457700" y="5999417"/>
            <a:ext cx="2438400" cy="304800"/>
            <a:chOff x="960" y="1968"/>
            <a:chExt cx="1536" cy="192"/>
          </a:xfrm>
        </p:grpSpPr>
        <p:sp>
          <p:nvSpPr>
            <p:cNvPr id="41" name="Rectangle 111">
              <a:extLst>
                <a:ext uri="{FF2B5EF4-FFF2-40B4-BE49-F238E27FC236}">
                  <a16:creationId xmlns:a16="http://schemas.microsoft.com/office/drawing/2014/main" id="{A64D5413-0919-15EA-AB03-B080792F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12">
              <a:extLst>
                <a:ext uri="{FF2B5EF4-FFF2-40B4-BE49-F238E27FC236}">
                  <a16:creationId xmlns:a16="http://schemas.microsoft.com/office/drawing/2014/main" id="{EE1B4D8C-493B-DEB7-182A-D0F74D505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13">
              <a:extLst>
                <a:ext uri="{FF2B5EF4-FFF2-40B4-BE49-F238E27FC236}">
                  <a16:creationId xmlns:a16="http://schemas.microsoft.com/office/drawing/2014/main" id="{A23EB63E-94CA-1D23-688D-BE7A8FE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14">
              <a:extLst>
                <a:ext uri="{FF2B5EF4-FFF2-40B4-BE49-F238E27FC236}">
                  <a16:creationId xmlns:a16="http://schemas.microsoft.com/office/drawing/2014/main" id="{6391CE9A-997E-B3F9-CAD6-2A05FF0B4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15">
              <a:extLst>
                <a:ext uri="{FF2B5EF4-FFF2-40B4-BE49-F238E27FC236}">
                  <a16:creationId xmlns:a16="http://schemas.microsoft.com/office/drawing/2014/main" id="{AC36704A-C1A7-0990-8903-C2ADCA962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16">
              <a:extLst>
                <a:ext uri="{FF2B5EF4-FFF2-40B4-BE49-F238E27FC236}">
                  <a16:creationId xmlns:a16="http://schemas.microsoft.com/office/drawing/2014/main" id="{1AE6DE72-EF8A-7207-4FBA-F42D01135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03C34714-208A-3A68-4CF9-A25243458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18">
              <a:extLst>
                <a:ext uri="{FF2B5EF4-FFF2-40B4-BE49-F238E27FC236}">
                  <a16:creationId xmlns:a16="http://schemas.microsoft.com/office/drawing/2014/main" id="{3E18269C-CE2C-922E-D877-A9EB29CAE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19">
              <a:extLst>
                <a:ext uri="{FF2B5EF4-FFF2-40B4-BE49-F238E27FC236}">
                  <a16:creationId xmlns:a16="http://schemas.microsoft.com/office/drawing/2014/main" id="{36F812B6-D08E-8F38-1BBF-F105CAB7C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0">
              <a:extLst>
                <a:ext uri="{FF2B5EF4-FFF2-40B4-BE49-F238E27FC236}">
                  <a16:creationId xmlns:a16="http://schemas.microsoft.com/office/drawing/2014/main" id="{4BADC6DA-FD45-ED86-71C7-49F7F429B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21">
              <a:extLst>
                <a:ext uri="{FF2B5EF4-FFF2-40B4-BE49-F238E27FC236}">
                  <a16:creationId xmlns:a16="http://schemas.microsoft.com/office/drawing/2014/main" id="{82940AAE-A3B5-7668-5142-85666F96B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22">
              <a:extLst>
                <a:ext uri="{FF2B5EF4-FFF2-40B4-BE49-F238E27FC236}">
                  <a16:creationId xmlns:a16="http://schemas.microsoft.com/office/drawing/2014/main" id="{9E84942B-B120-6C80-C42A-7E1F40B5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23">
              <a:extLst>
                <a:ext uri="{FF2B5EF4-FFF2-40B4-BE49-F238E27FC236}">
                  <a16:creationId xmlns:a16="http://schemas.microsoft.com/office/drawing/2014/main" id="{FE7CF510-A43B-8AC4-D5A1-C2D7E38FA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24">
              <a:extLst>
                <a:ext uri="{FF2B5EF4-FFF2-40B4-BE49-F238E27FC236}">
                  <a16:creationId xmlns:a16="http://schemas.microsoft.com/office/drawing/2014/main" id="{D91710AE-8423-C5ED-6D09-DD34258F3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25">
              <a:extLst>
                <a:ext uri="{FF2B5EF4-FFF2-40B4-BE49-F238E27FC236}">
                  <a16:creationId xmlns:a16="http://schemas.microsoft.com/office/drawing/2014/main" id="{E0C4BC73-D24C-0490-FA60-96023492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26">
              <a:extLst>
                <a:ext uri="{FF2B5EF4-FFF2-40B4-BE49-F238E27FC236}">
                  <a16:creationId xmlns:a16="http://schemas.microsoft.com/office/drawing/2014/main" id="{D96E63EE-260E-F010-084C-F2A9AA168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AutoShape 128">
            <a:extLst>
              <a:ext uri="{FF2B5EF4-FFF2-40B4-BE49-F238E27FC236}">
                <a16:creationId xmlns:a16="http://schemas.microsoft.com/office/drawing/2014/main" id="{01B3885A-4B0E-21E5-B454-734620F4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660" y="4810379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58" name="AutoShape 130">
            <a:extLst>
              <a:ext uri="{FF2B5EF4-FFF2-40B4-BE49-F238E27FC236}">
                <a16:creationId xmlns:a16="http://schemas.microsoft.com/office/drawing/2014/main" id="{02AD2CD6-8333-5BBC-26B6-0EF046B7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4810379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</p:spTree>
    <p:extLst>
      <p:ext uri="{BB962C8B-B14F-4D97-AF65-F5344CB8AC3E}">
        <p14:creationId xmlns:p14="http://schemas.microsoft.com/office/powerpoint/2010/main" val="177762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&amp; Driver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Merge shader/texture/constant sets</a:t>
            </a:r>
          </a:p>
          <a:p>
            <a:pPr lvl="1"/>
            <a:r>
              <a:rPr lang="en-US" dirty="0"/>
              <a:t>Traverse engine data structures to generate render list; sort render list; traverse list to issue combined draw command lists</a:t>
            </a:r>
          </a:p>
          <a:p>
            <a:r>
              <a:rPr lang="en-US" dirty="0"/>
              <a:t>Minimize Draw calls</a:t>
            </a:r>
          </a:p>
          <a:p>
            <a:pPr lvl="1"/>
            <a:r>
              <a:rPr lang="en-US" dirty="0"/>
              <a:t>One instanced draw is much more efficient than many static draws</a:t>
            </a:r>
          </a:p>
          <a:p>
            <a:r>
              <a:rPr lang="en-US" dirty="0"/>
              <a:t>Minimize CPU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</a:t>
            </a:r>
            <a:r>
              <a:rPr lang="en-US" dirty="0"/>
              <a:t>GPU traffic</a:t>
            </a:r>
          </a:p>
          <a:p>
            <a:pPr lvl="1"/>
            <a:r>
              <a:rPr lang="en-US" dirty="0"/>
              <a:t>Use static vertex / index buffers if you can</a:t>
            </a:r>
          </a:p>
          <a:p>
            <a:pPr lvl="2"/>
            <a:r>
              <a:rPr lang="en-US" dirty="0"/>
              <a:t>Copy from CPU to GPU once, then leave there</a:t>
            </a:r>
          </a:p>
          <a:p>
            <a:pPr lvl="1"/>
            <a:r>
              <a:rPr lang="en-US" dirty="0"/>
              <a:t>Use dynamic buffers if you must</a:t>
            </a:r>
          </a:p>
          <a:p>
            <a:pPr lvl="2"/>
            <a:r>
              <a:rPr lang="en-US" dirty="0"/>
              <a:t>With discarding locks: region being updated / region in queue / region being rendered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FF6C-FAB5-0AEE-F802-A62D296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4C1B-2B7A-189F-04C7-029510A8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dependencies between command lists</a:t>
            </a:r>
          </a:p>
          <a:p>
            <a:pPr lvl="1"/>
            <a:r>
              <a:rPr lang="en-US" dirty="0"/>
              <a:t>Can cause poor utilization</a:t>
            </a:r>
          </a:p>
          <a:p>
            <a:r>
              <a:rPr lang="en-US" dirty="0"/>
              <a:t>Use a tool like PIX to identify</a:t>
            </a:r>
          </a:p>
          <a:p>
            <a:r>
              <a:rPr lang="en-US" dirty="0"/>
              <a:t>Example: transparent objects</a:t>
            </a:r>
          </a:p>
          <a:p>
            <a:pPr lvl="1"/>
            <a:r>
              <a:rPr lang="en-US" dirty="0"/>
              <a:t>Render &amp; blend directly into deferred shading result buffer?</a:t>
            </a:r>
          </a:p>
          <a:p>
            <a:pPr lvl="2"/>
            <a:r>
              <a:rPr lang="en-US" dirty="0"/>
              <a:t>Can’t start until prior pass is done</a:t>
            </a:r>
          </a:p>
          <a:p>
            <a:pPr lvl="1"/>
            <a:r>
              <a:rPr lang="en-US" dirty="0"/>
              <a:t>Render into separate transparent buffer, then composite?</a:t>
            </a:r>
          </a:p>
          <a:p>
            <a:pPr lvl="2"/>
            <a:r>
              <a:rPr lang="en-US" dirty="0"/>
              <a:t>Extra mem, but overlap drawing</a:t>
            </a:r>
          </a:p>
          <a:p>
            <a:r>
              <a:rPr lang="en-US" dirty="0"/>
              <a:t>Opportunities to overlap &amp; improve utilization can allow “free” work.</a:t>
            </a:r>
          </a:p>
        </p:txBody>
      </p:sp>
    </p:spTree>
    <p:extLst>
      <p:ext uri="{BB962C8B-B14F-4D97-AF65-F5344CB8AC3E}">
        <p14:creationId xmlns:p14="http://schemas.microsoft.com/office/powerpoint/2010/main" val="175800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unnecessary work!</a:t>
            </a:r>
          </a:p>
          <a:p>
            <a:pPr lvl="1"/>
            <a:r>
              <a:rPr lang="en-US" dirty="0"/>
              <a:t>Precompute constant expressions</a:t>
            </a:r>
          </a:p>
          <a:p>
            <a:pPr lvl="1"/>
            <a:r>
              <a:rPr lang="en-US" dirty="0"/>
              <a:t>Divide by constant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/>
              <a:t> Multiply by reciprocal</a:t>
            </a:r>
          </a:p>
          <a:p>
            <a:pPr lvl="2"/>
            <a:r>
              <a:rPr lang="en-US" dirty="0"/>
              <a:t>x*(1./3.) vs. x/3.</a:t>
            </a:r>
          </a:p>
          <a:p>
            <a:pPr lvl="2"/>
            <a:r>
              <a:rPr lang="en-US" dirty="0"/>
              <a:t>Not always the same in float math, compiler is not </a:t>
            </a:r>
            <a:r>
              <a:rPr lang="en-US" i="1" dirty="0"/>
              <a:t>allowed</a:t>
            </a:r>
            <a:r>
              <a:rPr lang="en-US" dirty="0"/>
              <a:t> to make that optimization</a:t>
            </a:r>
          </a:p>
          <a:p>
            <a:r>
              <a:rPr lang="en-US" dirty="0"/>
              <a:t>Minimize fetches</a:t>
            </a:r>
          </a:p>
          <a:p>
            <a:pPr lvl="1"/>
            <a:r>
              <a:rPr lang="en-US" dirty="0"/>
              <a:t>Prefer compute (generally)</a:t>
            </a:r>
          </a:p>
          <a:p>
            <a:pPr lvl="1"/>
            <a:r>
              <a:rPr lang="en-US" dirty="0"/>
              <a:t>If ALU/TEX &lt; 4+, ALU is under-utilized</a:t>
            </a:r>
          </a:p>
          <a:p>
            <a:pPr lvl="2"/>
            <a:r>
              <a:rPr lang="en-US" dirty="0"/>
              <a:t>4 = LD/ST to core ratio on Maxwell, worse on newer GPUs</a:t>
            </a:r>
          </a:p>
          <a:p>
            <a:pPr lvl="2"/>
            <a:r>
              <a:rPr lang="en-US" dirty="0"/>
              <a:t>Worse if incoherent accesses, not in cache</a:t>
            </a:r>
          </a:p>
          <a:p>
            <a:pPr lvl="1"/>
            <a:r>
              <a:rPr lang="en-US" dirty="0"/>
              <a:t>If combining static textures, bake it all down…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Occupancy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what’s limiting you</a:t>
            </a:r>
          </a:p>
          <a:p>
            <a:pPr lvl="1"/>
            <a:r>
              <a:rPr lang="en-US" dirty="0"/>
              <a:t>Memory bandwidth limited, compute limited, </a:t>
            </a:r>
            <a:br>
              <a:rPr lang="en-US" dirty="0"/>
            </a:br>
            <a:r>
              <a:rPr lang="en-US" dirty="0"/>
              <a:t>local/shared memory capacity limited, VGPR limited, …</a:t>
            </a:r>
          </a:p>
          <a:p>
            <a:pPr lvl="1"/>
            <a:r>
              <a:rPr lang="en-US" dirty="0"/>
              <a:t>Use perf tools, or try 1x1 texture (guaranteed to be in cache), dummy shaders, etc. to help identify what the bottleneck is for your shader</a:t>
            </a:r>
          </a:p>
          <a:p>
            <a:r>
              <a:rPr lang="en-US" dirty="0"/>
              <a:t>Limit VGPR usage by specializing shaders</a:t>
            </a:r>
          </a:p>
          <a:p>
            <a:pPr lvl="1"/>
            <a:r>
              <a:rPr lang="en-US" dirty="0"/>
              <a:t>In UE, #ifdefs in shaders, compiles versions with different #define choices</a:t>
            </a:r>
          </a:p>
          <a:p>
            <a:pPr lvl="1"/>
            <a:r>
              <a:rPr lang="en-US" dirty="0"/>
              <a:t>But… exponential growth in number of shader variants to compile</a:t>
            </a:r>
          </a:p>
          <a:p>
            <a:r>
              <a:rPr lang="en-US" dirty="0"/>
              <a:t>Limit VGPR usage with computation that’s constant across the warp</a:t>
            </a:r>
          </a:p>
          <a:p>
            <a:pPr lvl="1"/>
            <a:r>
              <a:rPr lang="en-US" dirty="0"/>
              <a:t>Can re-merge with cross-wave primitives </a:t>
            </a:r>
          </a:p>
        </p:txBody>
      </p:sp>
    </p:spTree>
    <p:extLst>
      <p:ext uri="{BB962C8B-B14F-4D97-AF65-F5344CB8AC3E}">
        <p14:creationId xmlns:p14="http://schemas.microsoft.com/office/powerpoint/2010/main" val="211986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with flow control</a:t>
            </a:r>
          </a:p>
          <a:p>
            <a:pPr lvl="1"/>
            <a:r>
              <a:rPr lang="en-US" dirty="0"/>
              <a:t>Avoid </a:t>
            </a:r>
            <a:r>
              <a:rPr lang="en-US" i="1" dirty="0"/>
              <a:t>divergence</a:t>
            </a:r>
          </a:p>
          <a:p>
            <a:pPr lvl="1"/>
            <a:r>
              <a:rPr lang="en-US" dirty="0"/>
              <a:t>Flatten small branches (map to conditional move / predicated instructions)</a:t>
            </a:r>
          </a:p>
          <a:p>
            <a:pPr lvl="1"/>
            <a:r>
              <a:rPr lang="en-US" dirty="0"/>
              <a:t>Prefer simple control structure</a:t>
            </a:r>
          </a:p>
          <a:p>
            <a:pPr lvl="1"/>
            <a:r>
              <a:rPr lang="en-US" dirty="0"/>
              <a:t>Specialize </a:t>
            </a:r>
            <a:r>
              <a:rPr lang="en-US" dirty="0" err="1"/>
              <a:t>shader</a:t>
            </a:r>
            <a:r>
              <a:rPr lang="en-US" dirty="0"/>
              <a:t> (though can lead to 1000’s of </a:t>
            </a:r>
            <a:r>
              <a:rPr lang="en-US" dirty="0" err="1"/>
              <a:t>shaders</a:t>
            </a:r>
            <a:r>
              <a:rPr lang="en-US" dirty="0"/>
              <a:t>)</a:t>
            </a:r>
          </a:p>
          <a:p>
            <a:r>
              <a:rPr lang="en-US" dirty="0"/>
              <a:t>Double-check the compiler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compilers are getting better…</a:t>
            </a:r>
          </a:p>
          <a:p>
            <a:r>
              <a:rPr lang="en-US" dirty="0"/>
              <a:t>Look over artists</a:t>
            </a:r>
            <a:r>
              <a:rPr lang="ja-JP" altLang="en-US" dirty="0"/>
              <a:t>’</a:t>
            </a:r>
            <a:r>
              <a:rPr lang="en-US" altLang="ja-JP" dirty="0"/>
              <a:t> </a:t>
            </a:r>
            <a:r>
              <a:rPr lang="en-US" dirty="0"/>
              <a:t>shoulders</a:t>
            </a:r>
          </a:p>
          <a:p>
            <a:pPr lvl="1"/>
            <a:r>
              <a:rPr lang="en-US" dirty="0"/>
              <a:t>Material editors give them lots of rope….</a:t>
            </a:r>
          </a:p>
        </p:txBody>
      </p:sp>
    </p:spTree>
    <p:extLst>
      <p:ext uri="{BB962C8B-B14F-4D97-AF65-F5344CB8AC3E}">
        <p14:creationId xmlns:p14="http://schemas.microsoft.com/office/powerpoint/2010/main" val="12888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Cull invisible geometry</a:t>
            </a:r>
          </a:p>
          <a:p>
            <a:pPr lvl="1"/>
            <a:r>
              <a:rPr lang="en-US" dirty="0"/>
              <a:t>Coarse-grained (few thousand triangles) is enough</a:t>
            </a:r>
          </a:p>
          <a:p>
            <a:pPr lvl="1"/>
            <a:r>
              <a:rPr lang="ja-JP" altLang="en-US"/>
              <a:t>“</a:t>
            </a:r>
            <a:r>
              <a:rPr lang="en-US" dirty="0"/>
              <a:t>Heavy</a:t>
            </a:r>
            <a:r>
              <a:rPr lang="ja-JP" altLang="en-US"/>
              <a:t>”</a:t>
            </a:r>
            <a:r>
              <a:rPr lang="en-US" dirty="0"/>
              <a:t> Geometry load is ~20MTris and rising</a:t>
            </a:r>
          </a:p>
          <a:p>
            <a:pPr lvl="2"/>
            <a:r>
              <a:rPr lang="en-US" dirty="0"/>
              <a:t>Epic released </a:t>
            </a:r>
            <a:r>
              <a:rPr lang="en-US" i="1" dirty="0"/>
              <a:t>Paragon</a:t>
            </a:r>
            <a:r>
              <a:rPr lang="en-US" dirty="0"/>
              <a:t> assets when game was cancelled: characters ~75k triangles</a:t>
            </a:r>
          </a:p>
          <a:p>
            <a:r>
              <a:rPr lang="en-US" dirty="0"/>
              <a:t>Minimize vertex data</a:t>
            </a:r>
          </a:p>
          <a:p>
            <a:pPr lvl="1"/>
            <a:r>
              <a:rPr lang="en-US" dirty="0"/>
              <a:t>E.g. (position, normal, texture coordinate); (position, normal); (position); …</a:t>
            </a:r>
          </a:p>
          <a:p>
            <a:pPr lvl="1"/>
            <a:r>
              <a:rPr lang="en-US" dirty="0"/>
              <a:t>Or index into separate UAV buffers for each vertex component used</a:t>
            </a:r>
          </a:p>
          <a:p>
            <a:r>
              <a:rPr lang="en-US" dirty="0"/>
              <a:t>Optimize index buffer</a:t>
            </a:r>
          </a:p>
          <a:p>
            <a:pPr lvl="1"/>
            <a:r>
              <a:rPr lang="en-US" dirty="0"/>
              <a:t>Vertices executed in a full wave </a:t>
            </a:r>
            <a:r>
              <a:rPr lang="en-US" i="1" dirty="0"/>
              <a:t>with duplicates removed &amp; only run once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0,1,2, 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,3, </a:t>
            </a:r>
            <a:r>
              <a:rPr lang="en-US" dirty="0">
                <a:solidFill>
                  <a:srgbClr val="FF0000"/>
                </a:solidFill>
              </a:rPr>
              <a:t>2,3</a:t>
            </a:r>
            <a:r>
              <a:rPr lang="en-US" dirty="0"/>
              <a:t>,4 ➞ 0,1,2,3,4</a:t>
            </a:r>
          </a:p>
        </p:txBody>
      </p:sp>
    </p:spTree>
    <p:extLst>
      <p:ext uri="{BB962C8B-B14F-4D97-AF65-F5344CB8AC3E}">
        <p14:creationId xmlns:p14="http://schemas.microsoft.com/office/powerpoint/2010/main" val="14885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GPU Goals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CPU</a:t>
            </a:r>
          </a:p>
          <a:p>
            <a:r>
              <a:rPr lang="en-US" dirty="0"/>
              <a:t>Make one thread go very fast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pipeline stalls</a:t>
            </a:r>
          </a:p>
          <a:p>
            <a:r>
              <a:rPr lang="en-US" dirty="0"/>
              <a:t>Complex control</a:t>
            </a:r>
          </a:p>
          <a:p>
            <a:pPr lvl="1"/>
            <a:r>
              <a:rPr lang="en-US" dirty="0"/>
              <a:t>Continue work past stalls</a:t>
            </a:r>
          </a:p>
          <a:p>
            <a:pPr lvl="1"/>
            <a:r>
              <a:rPr lang="en-US" dirty="0"/>
              <a:t>Predict work before the stall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16E09-ADFF-4B46-28EF-1994B60C5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GPU</a:t>
            </a:r>
          </a:p>
          <a:p>
            <a:r>
              <a:rPr lang="en-US" dirty="0"/>
              <a:t>Make 1000’s of threads running the same program go very fast</a:t>
            </a:r>
          </a:p>
          <a:p>
            <a:pPr lvl="1"/>
            <a:r>
              <a:rPr lang="en-US" b="1" dirty="0"/>
              <a:t>Hide</a:t>
            </a:r>
            <a:r>
              <a:rPr lang="en-US" dirty="0"/>
              <a:t> stalls</a:t>
            </a:r>
          </a:p>
          <a:p>
            <a:r>
              <a:rPr lang="en-US" dirty="0"/>
              <a:t>Share hardware</a:t>
            </a:r>
          </a:p>
          <a:p>
            <a:pPr lvl="1"/>
            <a:r>
              <a:rPr lang="en-US" dirty="0"/>
              <a:t>All running the same program</a:t>
            </a:r>
          </a:p>
          <a:p>
            <a:r>
              <a:rPr lang="en-US" dirty="0"/>
              <a:t>Swap threads to hide stalls</a:t>
            </a:r>
          </a:p>
          <a:p>
            <a:pPr lvl="1"/>
            <a:r>
              <a:rPr lang="en-US" dirty="0"/>
              <a:t>Large, flexible register set</a:t>
            </a:r>
          </a:p>
          <a:p>
            <a:pPr lvl="1"/>
            <a:r>
              <a:rPr lang="en-US" dirty="0"/>
              <a:t>Enough for active and stalled threads</a:t>
            </a:r>
          </a:p>
        </p:txBody>
      </p:sp>
    </p:spTree>
    <p:extLst>
      <p:ext uri="{BB962C8B-B14F-4D97-AF65-F5344CB8AC3E}">
        <p14:creationId xmlns:p14="http://schemas.microsoft.com/office/powerpoint/2010/main" val="37607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triangles hurt performance</a:t>
            </a:r>
          </a:p>
          <a:p>
            <a:pPr lvl="1"/>
            <a:r>
              <a:rPr lang="en-US" dirty="0"/>
              <a:t>GPU always renders 2x2 pixel blocks (for texture filtering)</a:t>
            </a:r>
          </a:p>
          <a:p>
            <a:pPr lvl="1"/>
            <a:r>
              <a:rPr lang="en-US" dirty="0"/>
              <a:t>Renders extra “fake” pixels to fill block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Waste at triangle edges</a:t>
            </a:r>
          </a:p>
          <a:p>
            <a:pPr lvl="1"/>
            <a:r>
              <a:rPr lang="en-US" dirty="0"/>
              <a:t>UE5 </a:t>
            </a:r>
            <a:r>
              <a:rPr lang="en-US" i="1" dirty="0"/>
              <a:t>Nanite</a:t>
            </a:r>
            <a:r>
              <a:rPr lang="en-US" dirty="0"/>
              <a:t> does </a:t>
            </a:r>
            <a:r>
              <a:rPr lang="en-US" b="1" dirty="0"/>
              <a:t>compute shader </a:t>
            </a:r>
            <a:r>
              <a:rPr lang="en-US" dirty="0"/>
              <a:t>rendering of small primitives to avoid this</a:t>
            </a:r>
          </a:p>
          <a:p>
            <a:r>
              <a:rPr lang="en-US" dirty="0"/>
              <a:t>Do work per vertex </a:t>
            </a:r>
          </a:p>
          <a:p>
            <a:pPr lvl="1"/>
            <a:r>
              <a:rPr lang="en-US" dirty="0"/>
              <a:t>There are usually less of those (see small triangles)</a:t>
            </a:r>
          </a:p>
        </p:txBody>
      </p:sp>
    </p:spTree>
    <p:extLst>
      <p:ext uri="{BB962C8B-B14F-4D97-AF65-F5344CB8AC3E}">
        <p14:creationId xmlns:p14="http://schemas.microsoft.com/office/powerpoint/2010/main" val="34066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is very good at Z culling</a:t>
            </a:r>
          </a:p>
          <a:p>
            <a:pPr lvl="1"/>
            <a:r>
              <a:rPr lang="en-US" dirty="0"/>
              <a:t>Early Z, Hierarchical Z</a:t>
            </a:r>
          </a:p>
          <a:p>
            <a:r>
              <a:rPr lang="en-US" dirty="0"/>
              <a:t>If possible, submit geometry front to back</a:t>
            </a:r>
          </a:p>
          <a:p>
            <a:r>
              <a:rPr lang="ja-JP" altLang="en-US" dirty="0"/>
              <a:t>“</a:t>
            </a:r>
            <a:r>
              <a:rPr lang="en-US" dirty="0"/>
              <a:t>Z Priming</a:t>
            </a:r>
            <a:r>
              <a:rPr lang="ja-JP" altLang="en-US" dirty="0"/>
              <a:t>”</a:t>
            </a:r>
            <a:r>
              <a:rPr lang="en-US" dirty="0"/>
              <a:t> is commonplace (UE5 does this)</a:t>
            </a:r>
          </a:p>
          <a:p>
            <a:pPr lvl="1"/>
            <a:r>
              <a:rPr lang="en-US" dirty="0"/>
              <a:t>Render with simple </a:t>
            </a:r>
            <a:r>
              <a:rPr lang="en-US" dirty="0" err="1"/>
              <a:t>shader</a:t>
            </a:r>
            <a:r>
              <a:rPr lang="en-US" dirty="0"/>
              <a:t> to z-buffer</a:t>
            </a:r>
          </a:p>
          <a:p>
            <a:pPr lvl="1"/>
            <a:r>
              <a:rPr lang="en-US" dirty="0"/>
              <a:t>Then render with real </a:t>
            </a:r>
            <a:r>
              <a:rPr lang="en-US" dirty="0" err="1"/>
              <a:t>shader</a:t>
            </a:r>
            <a:endParaRPr lang="en-US" dirty="0"/>
          </a:p>
          <a:p>
            <a:pPr lvl="1"/>
            <a:r>
              <a:rPr lang="en-US" dirty="0"/>
              <a:t>Helps a </a:t>
            </a:r>
            <a:r>
              <a:rPr lang="en-US" i="1" dirty="0"/>
              <a:t>ton</a:t>
            </a:r>
            <a:r>
              <a:rPr lang="en-US" dirty="0"/>
              <a:t> for complex forward shaders, but useful even for G-buffer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B1E-DB43-2D2E-D9CA-E083CB2B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4343-ABEE-7802-43E6-C287B94C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the texture cache</a:t>
            </a:r>
          </a:p>
          <a:p>
            <a:pPr lvl="1"/>
            <a:r>
              <a:rPr lang="en-US" dirty="0"/>
              <a:t>Adjacent pixels should touch same or adjacent </a:t>
            </a:r>
            <a:r>
              <a:rPr lang="en-US" dirty="0" err="1"/>
              <a:t>texels</a:t>
            </a:r>
            <a:endParaRPr lang="en-US" dirty="0"/>
          </a:p>
          <a:p>
            <a:pPr lvl="1"/>
            <a:r>
              <a:rPr lang="en-US" dirty="0"/>
              <a:t>Use mipmap if you can, adjacent in high </a:t>
            </a:r>
            <a:r>
              <a:rPr lang="en-US" dirty="0" err="1"/>
              <a:t>mip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level is cache miss in lowest level</a:t>
            </a:r>
          </a:p>
          <a:p>
            <a:pPr lvl="1"/>
            <a:r>
              <a:rPr lang="en-US" dirty="0"/>
              <a:t>Use the smallest possible texture format</a:t>
            </a:r>
          </a:p>
          <a:p>
            <a:pPr lvl="2"/>
            <a:r>
              <a:rPr lang="en-US" dirty="0"/>
              <a:t>Per </a:t>
            </a:r>
            <a:r>
              <a:rPr lang="en-US" dirty="0" err="1"/>
              <a:t>texel</a:t>
            </a:r>
            <a:r>
              <a:rPr lang="en-US" dirty="0"/>
              <a:t> sizes: </a:t>
            </a:r>
            <a:br>
              <a:rPr lang="en-US" dirty="0"/>
            </a:br>
            <a:r>
              <a:rPr lang="en-US" dirty="0"/>
              <a:t>DXT5 4b / RGBA8 4B / RGBA16F 8B / RGBA32F 16B</a:t>
            </a:r>
          </a:p>
          <a:p>
            <a:r>
              <a:rPr lang="en-US" dirty="0"/>
              <a:t>Avoid incoherent texture reads</a:t>
            </a:r>
          </a:p>
          <a:p>
            <a:pPr lvl="1"/>
            <a:r>
              <a:rPr lang="en-US" dirty="0"/>
              <a:t>Commonly from texture used as data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34F76-9BB3-E237-4D11-AE61E859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5328" y="2671536"/>
            <a:ext cx="3964810" cy="40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Buffer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Turn off what you don’t need</a:t>
            </a:r>
          </a:p>
          <a:p>
            <a:pPr lvl="1"/>
            <a:r>
              <a:rPr lang="en-US" dirty="0"/>
              <a:t>Alpha blending</a:t>
            </a:r>
          </a:p>
          <a:p>
            <a:pPr lvl="1"/>
            <a:r>
              <a:rPr lang="en-US" dirty="0"/>
              <a:t>Color/Z writes</a:t>
            </a:r>
          </a:p>
          <a:p>
            <a:r>
              <a:rPr lang="en-US" dirty="0"/>
              <a:t>Minimize redundant passes</a:t>
            </a:r>
          </a:p>
          <a:p>
            <a:pPr lvl="1"/>
            <a:r>
              <a:rPr lang="en-US" dirty="0"/>
              <a:t>Multiple lights/textures in one pass</a:t>
            </a:r>
          </a:p>
          <a:p>
            <a:pPr lvl="1"/>
            <a:r>
              <a:rPr lang="en-US" dirty="0"/>
              <a:t>As long as it doesn’t kill your occupancy</a:t>
            </a:r>
          </a:p>
          <a:p>
            <a:r>
              <a:rPr lang="en-US" dirty="0"/>
              <a:t>Use the smallest possible pixel format</a:t>
            </a:r>
          </a:p>
          <a:p>
            <a:pPr lvl="1"/>
            <a:r>
              <a:rPr lang="en-US" dirty="0"/>
              <a:t>8-bit components for 0-1, 1/255 ≈ 0.004 between values</a:t>
            </a:r>
          </a:p>
          <a:p>
            <a:pPr lvl="1"/>
            <a:r>
              <a:rPr lang="en-US" dirty="0"/>
              <a:t>16-bit float when range (±65,504) &amp; precision is good enough</a:t>
            </a:r>
          </a:p>
          <a:p>
            <a:r>
              <a:rPr lang="en-US" dirty="0"/>
              <a:t>Consider clip/discard in transparent regions</a:t>
            </a:r>
          </a:p>
          <a:p>
            <a:pPr lvl="1"/>
            <a:r>
              <a:rPr lang="en-US" dirty="0"/>
              <a:t>Throws out pixels instead of blending them, does not require sorting</a:t>
            </a:r>
          </a:p>
        </p:txBody>
      </p:sp>
    </p:spTree>
    <p:extLst>
      <p:ext uri="{BB962C8B-B14F-4D97-AF65-F5344CB8AC3E}">
        <p14:creationId xmlns:p14="http://schemas.microsoft.com/office/powerpoint/2010/main" val="615816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as much as possible about GPU internals</a:t>
            </a:r>
          </a:p>
          <a:p>
            <a:pPr lvl="1"/>
            <a:r>
              <a:rPr lang="en-US" dirty="0"/>
              <a:t>Use that to guide your optimization decisions</a:t>
            </a:r>
          </a:p>
          <a:p>
            <a:r>
              <a:rPr lang="en-US" dirty="0"/>
              <a:t>Benchmark, don’t assume</a:t>
            </a:r>
          </a:p>
          <a:p>
            <a:pPr lvl="1"/>
            <a:r>
              <a:rPr lang="en-US" dirty="0"/>
              <a:t>Complex interrelationships can surprise you</a:t>
            </a:r>
          </a:p>
          <a:p>
            <a:pPr lvl="1"/>
            <a:r>
              <a:rPr lang="en-US" dirty="0"/>
              <a:t>Build a good A/B test timing framework</a:t>
            </a:r>
          </a:p>
          <a:p>
            <a:pPr lvl="2"/>
            <a:r>
              <a:rPr lang="en-US" dirty="0"/>
              <a:t>UE has </a:t>
            </a:r>
            <a:r>
              <a:rPr lang="en-US" dirty="0" err="1"/>
              <a:t>abtest</a:t>
            </a:r>
            <a:r>
              <a:rPr lang="en-US" dirty="0"/>
              <a:t> console command: do console command A, time a bit, do B, time a bit, …</a:t>
            </a:r>
          </a:p>
          <a:p>
            <a:r>
              <a:rPr lang="en-US" dirty="0"/>
              <a:t>Do at least big-picture optimizations early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Premature</a:t>
            </a:r>
            <a:r>
              <a:rPr lang="en-US" dirty="0"/>
              <a:t> optimization is the root of all evil” — Knuth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531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92608" y="179717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8701882" y="1312367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3505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905000" y="57114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8458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905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3326997" y="1926737"/>
            <a:ext cx="2957710" cy="2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4838859" y="2637277"/>
            <a:ext cx="225043" cy="535503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3250318" y="4327448"/>
            <a:ext cx="2346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(AMD K10  chip-</a:t>
            </a:r>
            <a:r>
              <a:rPr lang="en-US" sz="1400" dirty="0" err="1"/>
              <a:t>architect.org</a:t>
            </a:r>
            <a:r>
              <a:rPr lang="en-US" sz="140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92608" y="2667000"/>
            <a:ext cx="2957710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2209800" y="1922847"/>
            <a:ext cx="1117197" cy="10436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2209800" y="3873740"/>
            <a:ext cx="1117197" cy="328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19288"/>
            <a:ext cx="3291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8353898" y="5348288"/>
            <a:ext cx="2266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(NVIDIA Volta / </a:t>
            </a:r>
            <a:r>
              <a:rPr lang="en-US" sz="1400" dirty="0" err="1"/>
              <a:t>wikichip.org</a:t>
            </a:r>
            <a:r>
              <a:rPr lang="en-US" sz="140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3645059" y="1974764"/>
            <a:ext cx="320516" cy="95576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3335417" y="2060957"/>
            <a:ext cx="309642" cy="9055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6096000" y="1295794"/>
            <a:ext cx="219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computational</a:t>
            </a:r>
            <a:br>
              <a:rPr lang="en-US" dirty="0"/>
            </a:br>
            <a:r>
              <a:rPr lang="en-US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3965575" y="1618960"/>
            <a:ext cx="2130425" cy="83368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6772434" y="1835944"/>
            <a:ext cx="923766" cy="41842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71542" y="1618960"/>
            <a:ext cx="1124458" cy="100239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6165476" y="1847910"/>
            <a:ext cx="1965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6896100" y="3830254"/>
            <a:ext cx="5038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6694791" y="2707223"/>
            <a:ext cx="906434" cy="909514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6694791" y="4510027"/>
            <a:ext cx="906434" cy="909514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749" y="1847910"/>
            <a:ext cx="2293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707223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707223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935644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390128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390128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987" y="3772694"/>
            <a:ext cx="172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51002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51002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738448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5192932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5192932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37376" y="1143000"/>
            <a:ext cx="3810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37376" y="609600"/>
            <a:ext cx="381000" cy="381000"/>
          </a:xfrm>
          <a:prstGeom prst="rect">
            <a:avLst/>
          </a:prstGeom>
          <a:gradFill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6964680" y="609600"/>
            <a:ext cx="1374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6964680" y="1066800"/>
            <a:ext cx="13014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162348" y="609600"/>
            <a:ext cx="42062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23279" y="77218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6930765" y="1935163"/>
            <a:ext cx="906435" cy="4085334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8689064" y="1935163"/>
            <a:ext cx="906435" cy="4085335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10447364" y="1935163"/>
            <a:ext cx="906436" cy="4085608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7837200" y="2731373"/>
            <a:ext cx="851864" cy="249291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9595499" y="2731373"/>
            <a:ext cx="851866" cy="249291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6653306" y="6211669"/>
            <a:ext cx="495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example: 36% utilization </a:t>
            </a:r>
            <a:br>
              <a:rPr lang="en-US" dirty="0"/>
            </a:br>
            <a:r>
              <a:rPr lang="en-US" dirty="0"/>
              <a:t>(64 blocks useful work / 176 blocks potential work)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Programming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456A5-4629-AE4B-9EDC-61936C1B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Shader</a:t>
            </a:r>
          </a:p>
          <a:p>
            <a:pPr lvl="1"/>
            <a:r>
              <a:rPr lang="en-US" dirty="0"/>
              <a:t>Runs on one</a:t>
            </a:r>
            <a:br>
              <a:rPr lang="en-US" dirty="0"/>
            </a:br>
            <a:r>
              <a:rPr lang="en-US" dirty="0"/>
              <a:t>vertex at a time</a:t>
            </a:r>
          </a:p>
          <a:p>
            <a:r>
              <a:rPr lang="en-US" dirty="0"/>
              <a:t>Rasterizer</a:t>
            </a:r>
          </a:p>
          <a:p>
            <a:pPr lvl="1"/>
            <a:r>
              <a:rPr lang="en-US" dirty="0"/>
              <a:t>Collects sets of</a:t>
            </a:r>
            <a:br>
              <a:rPr lang="en-US" dirty="0"/>
            </a:br>
            <a:r>
              <a:rPr lang="en-US" dirty="0"/>
              <a:t>three vertices</a:t>
            </a:r>
          </a:p>
          <a:p>
            <a:r>
              <a:rPr lang="en-US" dirty="0"/>
              <a:t>Pixel</a:t>
            </a:r>
          </a:p>
          <a:p>
            <a:pPr lvl="1"/>
            <a:r>
              <a:rPr lang="en-US" dirty="0"/>
              <a:t>Runs on one pixel</a:t>
            </a:r>
            <a:br>
              <a:rPr lang="en-US" dirty="0"/>
            </a:br>
            <a:r>
              <a:rPr lang="en-US" dirty="0"/>
              <a:t>at a 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692EC5-4B09-944A-9BBF-A180408B4DA0}"/>
              </a:ext>
            </a:extLst>
          </p:cNvPr>
          <p:cNvSpPr/>
          <p:nvPr/>
        </p:nvSpPr>
        <p:spPr>
          <a:xfrm>
            <a:off x="5606533" y="3732717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8D3168-D9A8-1F43-939D-D00F8BA360BE}"/>
              </a:ext>
            </a:extLst>
          </p:cNvPr>
          <p:cNvSpPr/>
          <p:nvPr/>
        </p:nvSpPr>
        <p:spPr>
          <a:xfrm>
            <a:off x="8229810" y="2343991"/>
            <a:ext cx="1654403" cy="137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3E3BB4C-FA98-9E4B-AFAB-3CF58C8FCCE7}"/>
              </a:ext>
            </a:extLst>
          </p:cNvPr>
          <p:cNvSpPr/>
          <p:nvPr/>
        </p:nvSpPr>
        <p:spPr>
          <a:xfrm>
            <a:off x="5606533" y="2719387"/>
            <a:ext cx="182522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A25A86-11D0-CD4A-AC6B-9C499046A882}"/>
              </a:ext>
            </a:extLst>
          </p:cNvPr>
          <p:cNvSpPr/>
          <p:nvPr/>
        </p:nvSpPr>
        <p:spPr>
          <a:xfrm>
            <a:off x="5606533" y="1690688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63D0F-0B69-3742-91DC-775717E78D0E}"/>
              </a:ext>
            </a:extLst>
          </p:cNvPr>
          <p:cNvSpPr/>
          <p:nvPr/>
        </p:nvSpPr>
        <p:spPr>
          <a:xfrm>
            <a:off x="10230740" y="2614044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A5773DF-901E-1D4C-8EF0-E8EF01246E55}"/>
              </a:ext>
            </a:extLst>
          </p:cNvPr>
          <p:cNvSpPr/>
          <p:nvPr/>
        </p:nvSpPr>
        <p:spPr>
          <a:xfrm>
            <a:off x="7121562" y="4603377"/>
            <a:ext cx="171436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5B1A772-C054-CC48-A0D5-36FD7C65935E}"/>
              </a:ext>
            </a:extLst>
          </p:cNvPr>
          <p:cNvCxnSpPr>
            <a:cxnSpLocks/>
            <a:stCxn id="31" idx="1"/>
            <a:endCxn id="42" idx="3"/>
          </p:cNvCxnSpPr>
          <p:nvPr/>
        </p:nvCxnSpPr>
        <p:spPr>
          <a:xfrm rot="10800000">
            <a:off x="7431760" y="2033589"/>
            <a:ext cx="798051" cy="996203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08BFF85-8735-A444-8CF6-D5BDB9DFCDB4}"/>
              </a:ext>
            </a:extLst>
          </p:cNvPr>
          <p:cNvCxnSpPr>
            <a:cxnSpLocks/>
            <a:stCxn id="31" idx="1"/>
            <a:endCxn id="30" idx="3"/>
          </p:cNvCxnSpPr>
          <p:nvPr/>
        </p:nvCxnSpPr>
        <p:spPr>
          <a:xfrm rot="10800000" flipV="1">
            <a:off x="7431760" y="3029791"/>
            <a:ext cx="798051" cy="104582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40E8779-96CB-F84F-B912-B3A0E144FC35}"/>
              </a:ext>
            </a:extLst>
          </p:cNvPr>
          <p:cNvCxnSpPr>
            <a:cxnSpLocks/>
            <a:stCxn id="30" idx="2"/>
            <a:endCxn id="48" idx="1"/>
          </p:cNvCxnSpPr>
          <p:nvPr/>
        </p:nvCxnSpPr>
        <p:spPr>
          <a:xfrm rot="16200000" flipH="1">
            <a:off x="6556474" y="4381189"/>
            <a:ext cx="527760" cy="60241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67E729D3-14C5-3C4C-B303-F6178F8A8A49}"/>
              </a:ext>
            </a:extLst>
          </p:cNvPr>
          <p:cNvCxnSpPr>
            <a:cxnSpLocks/>
            <a:stCxn id="48" idx="3"/>
            <a:endCxn id="31" idx="2"/>
          </p:cNvCxnSpPr>
          <p:nvPr/>
        </p:nvCxnSpPr>
        <p:spPr>
          <a:xfrm flipV="1">
            <a:off x="8835928" y="3715591"/>
            <a:ext cx="221084" cy="123068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2F9FE2-0433-B444-9880-02B80A39645D}"/>
              </a:ext>
            </a:extLst>
          </p:cNvPr>
          <p:cNvCxnSpPr>
            <a:cxnSpLocks/>
            <a:stCxn id="31" idx="3"/>
            <a:endCxn id="43" idx="1"/>
          </p:cNvCxnSpPr>
          <p:nvPr/>
        </p:nvCxnSpPr>
        <p:spPr>
          <a:xfrm>
            <a:off x="9884213" y="3029791"/>
            <a:ext cx="34652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1F25E6-EB92-EF4E-8016-8ED6B666087A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6519146" y="2376488"/>
            <a:ext cx="0" cy="34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76B9B2-3B1E-3442-8D48-F90187AAD393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>
            <a:off x="6519146" y="3405187"/>
            <a:ext cx="0" cy="327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2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D821F68-FCE0-F344-9236-5DDC21E5AA6C}"/>
              </a:ext>
            </a:extLst>
          </p:cNvPr>
          <p:cNvSpPr/>
          <p:nvPr/>
        </p:nvSpPr>
        <p:spPr>
          <a:xfrm>
            <a:off x="6012880" y="403956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</a:t>
            </a:r>
            <a:br>
              <a:rPr lang="en-US" dirty="0"/>
            </a:br>
            <a:r>
              <a:rPr lang="en-US" dirty="0"/>
              <a:t>pixels that can run together</a:t>
            </a:r>
          </a:p>
          <a:p>
            <a:pPr lvl="1"/>
            <a:r>
              <a:rPr lang="en-US" dirty="0"/>
              <a:t>Improve Utilization</a:t>
            </a:r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</a:t>
            </a:r>
            <a:br>
              <a:rPr lang="en-US" dirty="0"/>
            </a:br>
            <a:r>
              <a:rPr lang="en-US" dirty="0"/>
              <a:t>vertices to make more pixels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AD7B34-4861-0247-AC4B-C82F245B90C0}"/>
              </a:ext>
            </a:extLst>
          </p:cNvPr>
          <p:cNvSpPr/>
          <p:nvPr/>
        </p:nvSpPr>
        <p:spPr>
          <a:xfrm>
            <a:off x="8425459" y="2219766"/>
            <a:ext cx="1654404" cy="15861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7B08396-08BC-A647-A465-4EAF3533844F}"/>
              </a:ext>
            </a:extLst>
          </p:cNvPr>
          <p:cNvSpPr/>
          <p:nvPr/>
        </p:nvSpPr>
        <p:spPr>
          <a:xfrm>
            <a:off x="10405177" y="2597118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229D605-B222-0343-813A-BEC0E95252D2}"/>
              </a:ext>
            </a:extLst>
          </p:cNvPr>
          <p:cNvSpPr/>
          <p:nvPr/>
        </p:nvSpPr>
        <p:spPr>
          <a:xfrm>
            <a:off x="4970361" y="495455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225EE-00E7-1C42-8F5E-FC0E2C2B2BC9}"/>
              </a:ext>
            </a:extLst>
          </p:cNvPr>
          <p:cNvSpPr/>
          <p:nvPr/>
        </p:nvSpPr>
        <p:spPr>
          <a:xfrm>
            <a:off x="4862455" y="2219766"/>
            <a:ext cx="3154791" cy="15861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D54A59-FC7A-3D41-8D68-8FD820FB3A0A}"/>
              </a:ext>
            </a:extLst>
          </p:cNvPr>
          <p:cNvSpPr/>
          <p:nvPr/>
        </p:nvSpPr>
        <p:spPr>
          <a:xfrm>
            <a:off x="6012880" y="2917092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A7121A-45E5-4A43-84F1-7B2BEE37CD17}"/>
              </a:ext>
            </a:extLst>
          </p:cNvPr>
          <p:cNvSpPr/>
          <p:nvPr/>
        </p:nvSpPr>
        <p:spPr>
          <a:xfrm>
            <a:off x="4991877" y="2386221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D27C42-E345-334E-8160-DD9208413108}"/>
              </a:ext>
            </a:extLst>
          </p:cNvPr>
          <p:cNvCxnSpPr>
            <a:cxnSpLocks/>
            <a:stCxn id="57" idx="3"/>
            <a:endCxn id="26" idx="1"/>
          </p:cNvCxnSpPr>
          <p:nvPr/>
        </p:nvCxnSpPr>
        <p:spPr>
          <a:xfrm>
            <a:off x="8017246" y="3012865"/>
            <a:ext cx="40821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18DF8194-55A3-4945-A14A-57EA4F470257}"/>
              </a:ext>
            </a:extLst>
          </p:cNvPr>
          <p:cNvCxnSpPr>
            <a:cxnSpLocks/>
            <a:stCxn id="63" idx="3"/>
            <a:endCxn id="26" idx="2"/>
          </p:cNvCxnSpPr>
          <p:nvPr/>
        </p:nvCxnSpPr>
        <p:spPr>
          <a:xfrm flipV="1">
            <a:off x="7842330" y="3805964"/>
            <a:ext cx="1410331" cy="57649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D6DFEB6A-2F42-474F-8B69-D52130C00DBD}"/>
              </a:ext>
            </a:extLst>
          </p:cNvPr>
          <p:cNvCxnSpPr>
            <a:cxnSpLocks/>
            <a:stCxn id="64" idx="3"/>
            <a:endCxn id="26" idx="2"/>
          </p:cNvCxnSpPr>
          <p:nvPr/>
        </p:nvCxnSpPr>
        <p:spPr>
          <a:xfrm flipV="1">
            <a:off x="6799811" y="3805964"/>
            <a:ext cx="2452850" cy="149148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E71478-B593-4F42-A9F7-66607858798B}"/>
              </a:ext>
            </a:extLst>
          </p:cNvPr>
          <p:cNvCxnSpPr>
            <a:stCxn id="25" idx="2"/>
            <a:endCxn id="63" idx="0"/>
          </p:cNvCxnSpPr>
          <p:nvPr/>
        </p:nvCxnSpPr>
        <p:spPr>
          <a:xfrm>
            <a:off x="6927605" y="3602892"/>
            <a:ext cx="0" cy="4366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C2B540F-0A18-A342-9EF4-BF5D91655358}"/>
              </a:ext>
            </a:extLst>
          </p:cNvPr>
          <p:cNvCxnSpPr>
            <a:cxnSpLocks/>
            <a:stCxn id="26" idx="3"/>
            <a:endCxn id="97" idx="1"/>
          </p:cNvCxnSpPr>
          <p:nvPr/>
        </p:nvCxnSpPr>
        <p:spPr>
          <a:xfrm>
            <a:off x="10079863" y="3012865"/>
            <a:ext cx="32531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E2F6C405-C44E-AE41-BB12-8A1551517027}"/>
              </a:ext>
            </a:extLst>
          </p:cNvPr>
          <p:cNvCxnSpPr>
            <a:cxnSpLocks/>
            <a:stCxn id="26" idx="0"/>
            <a:endCxn id="57" idx="0"/>
          </p:cNvCxnSpPr>
          <p:nvPr/>
        </p:nvCxnSpPr>
        <p:spPr>
          <a:xfrm rot="16200000" flipV="1">
            <a:off x="7846256" y="813361"/>
            <a:ext cx="12700" cy="281281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17AE79A-5E05-AC49-8E33-A056E6C082C1}"/>
              </a:ext>
            </a:extLst>
          </p:cNvPr>
          <p:cNvCxnSpPr>
            <a:cxnSpLocks/>
            <a:stCxn id="46" idx="2"/>
            <a:endCxn id="64" idx="0"/>
          </p:cNvCxnSpPr>
          <p:nvPr/>
        </p:nvCxnSpPr>
        <p:spPr>
          <a:xfrm flipH="1">
            <a:off x="5885086" y="3072021"/>
            <a:ext cx="21516" cy="188253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98228" y="6520280"/>
            <a:ext cx="4997132" cy="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[NVIDIA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03213"/>
            <a:ext cx="5592074" cy="521665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EB49AA-B73D-1D49-D3E2-FF740EAF494F}"/>
              </a:ext>
            </a:extLst>
          </p:cNvPr>
          <p:cNvSpPr/>
          <p:nvPr/>
        </p:nvSpPr>
        <p:spPr>
          <a:xfrm>
            <a:off x="3768726" y="1968499"/>
            <a:ext cx="539750" cy="930275"/>
          </a:xfrm>
          <a:prstGeom prst="roundRect">
            <a:avLst>
              <a:gd name="adj" fmla="val 908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9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32164</TotalTime>
  <Words>1873</Words>
  <Application>Microsoft Macintosh PowerPoint</Application>
  <PresentationFormat>Widescreen</PresentationFormat>
  <Paragraphs>298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Wingdings</vt:lpstr>
      <vt:lpstr>Office Theme</vt:lpstr>
      <vt:lpstr>GPU Hardware</vt:lpstr>
      <vt:lpstr>GPU Architecture</vt:lpstr>
      <vt:lpstr>CPU vs GPU Goals</vt:lpstr>
      <vt:lpstr>Architecture (MIMD vs SIMD)</vt:lpstr>
      <vt:lpstr>SIMD Branching</vt:lpstr>
      <vt:lpstr>SIMD Looping</vt:lpstr>
      <vt:lpstr>GPU Programming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Things in newer GPUs</vt:lpstr>
      <vt:lpstr>Care and Feeding of a GPU</vt:lpstr>
      <vt:lpstr>Graphics System Architecture</vt:lpstr>
      <vt:lpstr>Parallel Submission</vt:lpstr>
      <vt:lpstr>Resource Transitions</vt:lpstr>
      <vt:lpstr>Setting up a Command List</vt:lpstr>
      <vt:lpstr>Setting up a Graphics Command List</vt:lpstr>
      <vt:lpstr>GPU Performance Tips</vt:lpstr>
      <vt:lpstr>Communication</vt:lpstr>
      <vt:lpstr>API &amp; Driver</vt:lpstr>
      <vt:lpstr>Dependencies</vt:lpstr>
      <vt:lpstr>Shaders</vt:lpstr>
      <vt:lpstr>Shader Occupancy</vt:lpstr>
      <vt:lpstr>Shaders</vt:lpstr>
      <vt:lpstr>Vertices</vt:lpstr>
      <vt:lpstr>Pixels</vt:lpstr>
      <vt:lpstr>Pixels</vt:lpstr>
      <vt:lpstr>Textures</vt:lpstr>
      <vt:lpstr>Frame Buffer</vt:lpstr>
      <vt:lpstr>Overall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324</cp:revision>
  <dcterms:created xsi:type="dcterms:W3CDTF">2017-09-07T12:57:46Z</dcterms:created>
  <dcterms:modified xsi:type="dcterms:W3CDTF">2024-10-24T20:25:58Z</dcterms:modified>
</cp:coreProperties>
</file>