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300" r:id="rId3"/>
    <p:sldId id="309" r:id="rId4"/>
    <p:sldId id="284" r:id="rId5"/>
    <p:sldId id="285" r:id="rId6"/>
    <p:sldId id="303" r:id="rId7"/>
    <p:sldId id="287" r:id="rId8"/>
    <p:sldId id="304" r:id="rId9"/>
    <p:sldId id="305" r:id="rId10"/>
    <p:sldId id="307" r:id="rId11"/>
    <p:sldId id="30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44FFC4"/>
    <a:srgbClr val="CCC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10"/>
    <p:restoredTop sz="96271"/>
  </p:normalViewPr>
  <p:slideViewPr>
    <p:cSldViewPr snapToGrid="0" snapToObjects="1">
      <p:cViewPr varScale="1">
        <p:scale>
          <a:sx n="121" d="100"/>
          <a:sy n="121" d="100"/>
        </p:scale>
        <p:origin x="6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D275F-543A-514D-A144-D53D72AB3DE3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2568D-661E-AE42-85B5-B77DE1CFA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1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F2568D-661E-AE42-85B5-B77DE1CFAB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89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8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7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1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4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0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5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6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0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76F1B-8E44-B544-97F4-D458724F5181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3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CPU Hardware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UMBC Graphics for Games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09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35D2F-F354-C8FA-D9C8-006B3C54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Oriented Design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01212-56E0-D848-69F4-B735CE377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Prefer arrays over linked lists</a:t>
            </a:r>
          </a:p>
          <a:p>
            <a:pPr lvl="1"/>
            <a:r>
              <a:rPr lang="en-US" dirty="0"/>
              <a:t>Linked list traversal = likely cache miss at each link</a:t>
            </a:r>
          </a:p>
          <a:p>
            <a:r>
              <a:rPr lang="en-US" dirty="0"/>
              <a:t>Cross linked hash(key) ➞ index / dense array(index) ➞ (</a:t>
            </a:r>
            <a:r>
              <a:rPr lang="en-US" dirty="0" err="1"/>
              <a:t>key,data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Allow fast processing of elements</a:t>
            </a:r>
          </a:p>
          <a:p>
            <a:pPr lvl="1"/>
            <a:r>
              <a:rPr lang="en-US" dirty="0"/>
              <a:t>Also SOA form: </a:t>
            </a:r>
            <a:r>
              <a:rPr lang="en-US" dirty="0" err="1"/>
              <a:t>KeyArray</a:t>
            </a:r>
            <a:r>
              <a:rPr lang="en-US" dirty="0"/>
              <a:t>(index) ➞ key; </a:t>
            </a:r>
            <a:r>
              <a:rPr lang="en-US" dirty="0" err="1"/>
              <a:t>DataArray</a:t>
            </a:r>
            <a:r>
              <a:rPr lang="en-US" dirty="0"/>
              <a:t>(index) ➞ data</a:t>
            </a:r>
          </a:p>
          <a:p>
            <a:pPr lvl="1"/>
            <a:r>
              <a:rPr lang="en-US" dirty="0"/>
              <a:t>If hash uses open addressing, may use index in hash table instead of key</a:t>
            </a:r>
          </a:p>
          <a:p>
            <a:r>
              <a:rPr lang="en-US" dirty="0"/>
              <a:t>Prefer functions operating </a:t>
            </a:r>
            <a:r>
              <a:rPr lang="en-US"/>
              <a:t>on arrays </a:t>
            </a:r>
            <a:r>
              <a:rPr lang="en-US" dirty="0"/>
              <a:t>to member functions</a:t>
            </a:r>
          </a:p>
          <a:p>
            <a:pPr lvl="1"/>
            <a:r>
              <a:rPr lang="en-US" dirty="0"/>
              <a:t>Avoid branching in processing loop</a:t>
            </a:r>
          </a:p>
          <a:p>
            <a:pPr lvl="1"/>
            <a:r>
              <a:rPr lang="en-US" dirty="0"/>
              <a:t>Avoid virtual functions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957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6969B-5A5C-3B13-35A4-E4DCBCECE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Packed-table Transforms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A6392-106E-C8A0-10A9-74DE74977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Generate</a:t>
            </a:r>
          </a:p>
          <a:p>
            <a:pPr lvl="1"/>
            <a:r>
              <a:rPr lang="en-US" dirty="0"/>
              <a:t>Create list from external source; procedural generation</a:t>
            </a:r>
          </a:p>
          <a:p>
            <a:r>
              <a:rPr lang="en-US" dirty="0"/>
              <a:t>In-place</a:t>
            </a:r>
          </a:p>
          <a:p>
            <a:pPr lvl="1"/>
            <a:r>
              <a:rPr lang="en-US" dirty="0"/>
              <a:t>Operate on elements; transform elements</a:t>
            </a:r>
          </a:p>
          <a:p>
            <a:r>
              <a:rPr lang="en-US" dirty="0"/>
              <a:t>A to B transform</a:t>
            </a:r>
          </a:p>
          <a:p>
            <a:pPr lvl="1"/>
            <a:r>
              <a:rPr lang="en-US" dirty="0"/>
              <a:t>Generate one list from another; Filter list to active elements</a:t>
            </a:r>
          </a:p>
          <a:p>
            <a:r>
              <a:rPr lang="en-US" dirty="0"/>
              <a:t>Dispatch</a:t>
            </a:r>
          </a:p>
          <a:p>
            <a:pPr lvl="1"/>
            <a:r>
              <a:rPr lang="en-US" dirty="0"/>
              <a:t>Generate sub-lists; Split for parallelization</a:t>
            </a:r>
          </a:p>
          <a:p>
            <a:r>
              <a:rPr lang="en-US" dirty="0"/>
              <a:t>Gather</a:t>
            </a:r>
          </a:p>
          <a:p>
            <a:pPr lvl="1"/>
            <a:r>
              <a:rPr lang="en-US" dirty="0"/>
              <a:t>Combine multiple lists into one</a:t>
            </a:r>
          </a:p>
        </p:txBody>
      </p:sp>
    </p:spTree>
    <p:extLst>
      <p:ext uri="{BB962C8B-B14F-4D97-AF65-F5344CB8AC3E}">
        <p14:creationId xmlns:p14="http://schemas.microsoft.com/office/powerpoint/2010/main" val="230296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1CE41-CF1C-972D-047D-6D0134A3E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Models of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E56EB-8286-39C2-666A-91D27EA6E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of CS is built on simplified models of how things work</a:t>
            </a:r>
          </a:p>
          <a:p>
            <a:pPr lvl="1"/>
            <a:r>
              <a:rPr lang="en-US" dirty="0"/>
              <a:t>Don’t need to know differential equations for transistors to program</a:t>
            </a:r>
          </a:p>
          <a:p>
            <a:pPr lvl="1"/>
            <a:r>
              <a:rPr lang="en-US" dirty="0"/>
              <a:t>Models allow you to reason about performance</a:t>
            </a:r>
          </a:p>
          <a:p>
            <a:r>
              <a:rPr lang="en-US" dirty="0"/>
              <a:t>Compare to Physics</a:t>
            </a:r>
          </a:p>
          <a:p>
            <a:pPr lvl="1"/>
            <a:r>
              <a:rPr lang="en-US" dirty="0"/>
              <a:t>An atom is … The smallest unit of matter? A nucleus with electrons orbiting around it? A nucleus with electron probability clouds? A complex collection of quarks?</a:t>
            </a:r>
          </a:p>
          <a:p>
            <a:r>
              <a:rPr lang="en-US" dirty="0"/>
              <a:t>Model misses something important?</a:t>
            </a:r>
          </a:p>
          <a:p>
            <a:pPr lvl="1"/>
            <a:r>
              <a:rPr lang="en-US" dirty="0"/>
              <a:t>Code is not as fast as it could be</a:t>
            </a:r>
          </a:p>
          <a:p>
            <a:pPr lvl="1"/>
            <a:r>
              <a:rPr lang="en-US" dirty="0"/>
              <a:t>Trying to make it faster might actually make it slower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165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D5C118-4933-C38C-9B76-2AE737856F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3C5E6-7D28-48A6-C071-C5247AE46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CPU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C71BD-2390-692C-73B1-1810BE44D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CPUs execute instructions sequentially</a:t>
            </a:r>
          </a:p>
          <a:p>
            <a:r>
              <a:rPr lang="en-US" dirty="0"/>
              <a:t>Arithmetic operations are a small fixed cost</a:t>
            </a:r>
          </a:p>
          <a:p>
            <a:r>
              <a:rPr lang="en-US" dirty="0"/>
              <a:t>Memory accesses are free</a:t>
            </a:r>
          </a:p>
          <a:p>
            <a:r>
              <a:rPr lang="en-US" dirty="0"/>
              <a:t>Branches are free</a:t>
            </a:r>
          </a:p>
        </p:txBody>
      </p:sp>
    </p:spTree>
    <p:extLst>
      <p:ext uri="{BB962C8B-B14F-4D97-AF65-F5344CB8AC3E}">
        <p14:creationId xmlns:p14="http://schemas.microsoft.com/office/powerpoint/2010/main" val="729504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CPU Architecture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1-4 instructions per cycle</a:t>
            </a:r>
          </a:p>
          <a:p>
            <a:r>
              <a:rPr lang="en-US" dirty="0"/>
              <a:t>Pipelined, takes 8-16 cycles to complete</a:t>
            </a:r>
          </a:p>
          <a:p>
            <a:pPr lvl="1"/>
            <a:r>
              <a:rPr lang="en-US" dirty="0"/>
              <a:t>Potentially 50-100 instructions </a:t>
            </a:r>
            <a:r>
              <a:rPr lang="en-US" i="1" dirty="0"/>
              <a:t>in flight</a:t>
            </a:r>
            <a:r>
              <a:rPr lang="en-US" dirty="0"/>
              <a:t> at any one time</a:t>
            </a:r>
          </a:p>
          <a:p>
            <a:r>
              <a:rPr lang="en-US" dirty="0"/>
              <a:t>Memory is slow</a:t>
            </a:r>
          </a:p>
          <a:p>
            <a:pPr lvl="1"/>
            <a:r>
              <a:rPr lang="en-US" dirty="0"/>
              <a:t>1 cycle for registers			≈ 2</a:t>
            </a:r>
            <a:r>
              <a:rPr lang="en-US" baseline="30000" dirty="0"/>
              <a:t>0</a:t>
            </a:r>
            <a:r>
              <a:rPr lang="en-US" dirty="0"/>
              <a:t> = 1</a:t>
            </a:r>
          </a:p>
          <a:p>
            <a:pPr lvl="1"/>
            <a:r>
              <a:rPr lang="en-US" dirty="0"/>
              <a:t>2-4 cycles for L1 cache			≈ 2</a:t>
            </a:r>
            <a:r>
              <a:rPr lang="en-US" baseline="30000" dirty="0"/>
              <a:t>2</a:t>
            </a:r>
            <a:r>
              <a:rPr lang="en-US" dirty="0"/>
              <a:t> = 4</a:t>
            </a:r>
            <a:endParaRPr lang="en-US" baseline="30000" dirty="0"/>
          </a:p>
          <a:p>
            <a:pPr lvl="1"/>
            <a:r>
              <a:rPr lang="en-US" dirty="0"/>
              <a:t>10-20 cycles for L2 cache		≈ 2</a:t>
            </a:r>
            <a:r>
              <a:rPr lang="en-US" baseline="30000" dirty="0"/>
              <a:t>4</a:t>
            </a:r>
            <a:r>
              <a:rPr lang="en-US" dirty="0"/>
              <a:t> = 16</a:t>
            </a:r>
            <a:endParaRPr lang="en-US" baseline="30000" dirty="0"/>
          </a:p>
          <a:p>
            <a:pPr lvl="1"/>
            <a:r>
              <a:rPr lang="en-US" dirty="0"/>
              <a:t>50-70 cycles for L3 cache		≈ 2</a:t>
            </a:r>
            <a:r>
              <a:rPr lang="en-US" baseline="30000" dirty="0"/>
              <a:t>6</a:t>
            </a:r>
            <a:r>
              <a:rPr lang="en-US" dirty="0"/>
              <a:t> = 64</a:t>
            </a:r>
            <a:endParaRPr lang="en-US" baseline="30000" dirty="0"/>
          </a:p>
          <a:p>
            <a:pPr lvl="1"/>
            <a:r>
              <a:rPr lang="en-US" dirty="0"/>
              <a:t>200-300 cycles for memory		≈ 2</a:t>
            </a:r>
            <a:r>
              <a:rPr lang="en-US" baseline="30000" dirty="0"/>
              <a:t>8</a:t>
            </a:r>
            <a:r>
              <a:rPr lang="en-US" dirty="0"/>
              <a:t> = 256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425977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CPU Goals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Make one thread go very fast</a:t>
            </a:r>
          </a:p>
          <a:p>
            <a:pPr lvl="1"/>
            <a:r>
              <a:rPr lang="en-US" b="1" dirty="0"/>
              <a:t>Avoid</a:t>
            </a:r>
            <a:r>
              <a:rPr lang="en-US" dirty="0"/>
              <a:t> pipeline stalls</a:t>
            </a:r>
          </a:p>
          <a:p>
            <a:r>
              <a:rPr lang="en-US" dirty="0"/>
              <a:t>Branch prediction</a:t>
            </a:r>
          </a:p>
          <a:p>
            <a:pPr lvl="1"/>
            <a:r>
              <a:rPr lang="en-US" dirty="0"/>
              <a:t>Don’t wait to know branch target (misprediction ~64 instructions)</a:t>
            </a:r>
          </a:p>
          <a:p>
            <a:r>
              <a:rPr lang="en-US" dirty="0"/>
              <a:t>Out-of-order execution</a:t>
            </a:r>
          </a:p>
          <a:p>
            <a:pPr lvl="1"/>
            <a:r>
              <a:rPr lang="en-US" dirty="0"/>
              <a:t>Don’t wait for one instruction to finish before starting others</a:t>
            </a:r>
          </a:p>
          <a:p>
            <a:r>
              <a:rPr lang="en-US" dirty="0"/>
              <a:t>Memory </a:t>
            </a:r>
            <a:r>
              <a:rPr lang="en-US" dirty="0" err="1"/>
              <a:t>prefetch</a:t>
            </a:r>
            <a:endParaRPr lang="en-US" dirty="0"/>
          </a:p>
          <a:p>
            <a:pPr lvl="1"/>
            <a:r>
              <a:rPr lang="en-US" dirty="0"/>
              <a:t>Recognize common access patterns, get data to fast levels of cache early</a:t>
            </a:r>
          </a:p>
          <a:p>
            <a:r>
              <a:rPr lang="en-US" dirty="0"/>
              <a:t>Big caches</a:t>
            </a:r>
          </a:p>
          <a:p>
            <a:pPr lvl="1"/>
            <a:r>
              <a:rPr lang="en-US" dirty="0"/>
              <a:t>Though bigger caches add latency</a:t>
            </a:r>
          </a:p>
        </p:txBody>
      </p:sp>
    </p:spTree>
    <p:extLst>
      <p:ext uri="{BB962C8B-B14F-4D97-AF65-F5344CB8AC3E}">
        <p14:creationId xmlns:p14="http://schemas.microsoft.com/office/powerpoint/2010/main" val="884197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F42F0-E94F-D7D2-5BAD-288620BAD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Revised CPU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B9E47-7131-EAE6-5613-F7E21DE4C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CPUs execute instructions sequentially</a:t>
            </a:r>
          </a:p>
          <a:p>
            <a:r>
              <a:rPr lang="en-US" dirty="0"/>
              <a:t>Arithmetic operations are a small fixed cost</a:t>
            </a:r>
          </a:p>
          <a:p>
            <a:r>
              <a:rPr lang="en-US" dirty="0"/>
              <a:t>Random memory accesses are expensive</a:t>
            </a:r>
          </a:p>
          <a:p>
            <a:r>
              <a:rPr lang="en-US" dirty="0"/>
              <a:t>Unpredictable branches are expensive</a:t>
            </a:r>
          </a:p>
        </p:txBody>
      </p:sp>
    </p:spTree>
    <p:extLst>
      <p:ext uri="{BB962C8B-B14F-4D97-AF65-F5344CB8AC3E}">
        <p14:creationId xmlns:p14="http://schemas.microsoft.com/office/powerpoint/2010/main" val="2894121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CPU Performance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Avoid unpredictable branches</a:t>
            </a:r>
          </a:p>
          <a:p>
            <a:pPr lvl="1"/>
            <a:r>
              <a:rPr lang="en-US" dirty="0"/>
              <a:t>Specialize code</a:t>
            </a:r>
          </a:p>
          <a:p>
            <a:pPr lvl="1"/>
            <a:r>
              <a:rPr lang="en-US" dirty="0"/>
              <a:t>Avoid virtual functions when possible</a:t>
            </a:r>
          </a:p>
          <a:p>
            <a:pPr lvl="1"/>
            <a:r>
              <a:rPr lang="en-US" dirty="0"/>
              <a:t>Sort similar cases together</a:t>
            </a:r>
          </a:p>
          <a:p>
            <a:r>
              <a:rPr lang="en-US" dirty="0"/>
              <a:t>Avoid caching data you don’t use</a:t>
            </a:r>
          </a:p>
          <a:p>
            <a:pPr lvl="1"/>
            <a:r>
              <a:rPr lang="en-US" dirty="0"/>
              <a:t>Takes time to fetch, takes cache space that could be used for useful data</a:t>
            </a:r>
          </a:p>
          <a:p>
            <a:pPr lvl="1"/>
            <a:r>
              <a:rPr lang="en-US" i="1" dirty="0"/>
              <a:t>Structure of Arrays</a:t>
            </a:r>
            <a:r>
              <a:rPr lang="en-US" dirty="0"/>
              <a:t> organization</a:t>
            </a:r>
          </a:p>
          <a:p>
            <a:pPr lvl="2"/>
            <a:r>
              <a:rPr lang="en-US" dirty="0"/>
              <a:t>struct{P, V}[N] vs. struct{P[N], V[N]} </a:t>
            </a:r>
          </a:p>
          <a:p>
            <a:r>
              <a:rPr lang="en-US" dirty="0"/>
              <a:t>Avoid unpredictable access</a:t>
            </a:r>
          </a:p>
          <a:p>
            <a:pPr lvl="1"/>
            <a:r>
              <a:rPr lang="en-US" dirty="0"/>
              <a:t>O(N) linear search faster than O(log N) binary up to 50-100 elements</a:t>
            </a:r>
          </a:p>
          <a:p>
            <a:pPr lvl="2"/>
            <a:r>
              <a:rPr lang="en-US" dirty="0"/>
              <a:t>Linear access = can prefetch; branch predictable (keep looping) until final iteration</a:t>
            </a:r>
          </a:p>
          <a:p>
            <a:pPr lvl="1"/>
            <a:r>
              <a:rPr lang="en-US" dirty="0"/>
              <a:t>Asymptotically worse, but for small N, constants matter</a:t>
            </a:r>
          </a:p>
          <a:p>
            <a:pPr lvl="1"/>
            <a:r>
              <a:rPr lang="en-US" dirty="0"/>
              <a:t>Don’t underestimate how big </a:t>
            </a:r>
            <a:r>
              <a:rPr lang="en-US" i="1" dirty="0"/>
              <a:t>small N </a:t>
            </a:r>
            <a:r>
              <a:rPr lang="en-US" dirty="0"/>
              <a:t>can be</a:t>
            </a:r>
          </a:p>
        </p:txBody>
      </p:sp>
    </p:spTree>
    <p:extLst>
      <p:ext uri="{BB962C8B-B14F-4D97-AF65-F5344CB8AC3E}">
        <p14:creationId xmlns:p14="http://schemas.microsoft.com/office/powerpoint/2010/main" val="1022932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38F09-C05E-D1E3-2440-4A6C3AE43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Component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DCC9B-7070-7421-B628-F032B5CEC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Compact lists of each type of </a:t>
            </a:r>
            <a:r>
              <a:rPr lang="en-US" i="1" dirty="0"/>
              <a:t>component</a:t>
            </a:r>
          </a:p>
          <a:p>
            <a:pPr lvl="1"/>
            <a:r>
              <a:rPr lang="en-US" dirty="0"/>
              <a:t>Physics component, collision component, rendering component</a:t>
            </a:r>
          </a:p>
          <a:p>
            <a:pPr lvl="1"/>
            <a:r>
              <a:rPr lang="en-US" dirty="0"/>
              <a:t>Fast cache- and branch-friendly iteration over components</a:t>
            </a:r>
          </a:p>
          <a:p>
            <a:r>
              <a:rPr lang="en-US" dirty="0"/>
              <a:t>Mapping from each </a:t>
            </a:r>
            <a:r>
              <a:rPr lang="en-US" i="1" dirty="0"/>
              <a:t>entity</a:t>
            </a:r>
            <a:r>
              <a:rPr lang="en-US" dirty="0"/>
              <a:t> to its </a:t>
            </a:r>
            <a:r>
              <a:rPr lang="en-US" i="1" dirty="0"/>
              <a:t>components</a:t>
            </a:r>
            <a:r>
              <a:rPr lang="en-US" dirty="0"/>
              <a:t> (&amp; back)</a:t>
            </a:r>
            <a:endParaRPr lang="en-US" i="1" dirty="0"/>
          </a:p>
          <a:p>
            <a:pPr lvl="1"/>
            <a:r>
              <a:rPr lang="en-US" dirty="0"/>
              <a:t>Reference / pointer in entity?</a:t>
            </a:r>
          </a:p>
          <a:p>
            <a:pPr lvl="1"/>
            <a:r>
              <a:rPr lang="en-US" dirty="0"/>
              <a:t>Entity ID with hash map?</a:t>
            </a:r>
          </a:p>
        </p:txBody>
      </p:sp>
    </p:spTree>
    <p:extLst>
      <p:ext uri="{BB962C8B-B14F-4D97-AF65-F5344CB8AC3E}">
        <p14:creationId xmlns:p14="http://schemas.microsoft.com/office/powerpoint/2010/main" val="2488036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FC8FC-9DE7-DFF0-3864-5C757D12F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Oriented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145C8-65F8-01C5-112D-F7B43B5C1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term for optimizing for cache and branch performance</a:t>
            </a:r>
          </a:p>
          <a:p>
            <a:r>
              <a:rPr lang="en-US" dirty="0"/>
              <a:t>Organize data into compact tables</a:t>
            </a:r>
          </a:p>
          <a:p>
            <a:pPr lvl="1"/>
            <a:r>
              <a:rPr lang="en-US" dirty="0"/>
              <a:t>E.g. components, though often finer grained</a:t>
            </a:r>
          </a:p>
          <a:p>
            <a:pPr lvl="1"/>
            <a:r>
              <a:rPr lang="en-US" dirty="0"/>
              <a:t>Functions process or transform tables</a:t>
            </a:r>
          </a:p>
          <a:p>
            <a:pPr lvl="1"/>
            <a:r>
              <a:rPr lang="en-US" dirty="0"/>
              <a:t>Tables of </a:t>
            </a:r>
            <a:r>
              <a:rPr lang="en-US"/>
              <a:t>active elements avoid branching</a:t>
            </a:r>
            <a:endParaRPr lang="en-US" dirty="0"/>
          </a:p>
          <a:p>
            <a:r>
              <a:rPr lang="en-US" dirty="0"/>
              <a:t>Data organization ends up looking very similar to database tables</a:t>
            </a:r>
          </a:p>
        </p:txBody>
      </p:sp>
    </p:spTree>
    <p:extLst>
      <p:ext uri="{BB962C8B-B14F-4D97-AF65-F5344CB8AC3E}">
        <p14:creationId xmlns:p14="http://schemas.microsoft.com/office/powerpoint/2010/main" val="1566240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32036</TotalTime>
  <Words>631</Words>
  <Application>Microsoft Macintosh PowerPoint</Application>
  <PresentationFormat>Widescreen</PresentationFormat>
  <Paragraphs>92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CPU Hardware</vt:lpstr>
      <vt:lpstr>Models of Behavior</vt:lpstr>
      <vt:lpstr>Traditional CPU Model</vt:lpstr>
      <vt:lpstr>Real CPU Architecture</vt:lpstr>
      <vt:lpstr>CPU Goals</vt:lpstr>
      <vt:lpstr>Revised CPU Model</vt:lpstr>
      <vt:lpstr>CPU Performance Tips</vt:lpstr>
      <vt:lpstr>Entity Component Systems</vt:lpstr>
      <vt:lpstr>Data Oriented Design</vt:lpstr>
      <vt:lpstr>Data Oriented Design Choices</vt:lpstr>
      <vt:lpstr>Packed-table Transforms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Shading</dc:title>
  <dc:creator>Marc Olano</dc:creator>
  <cp:lastModifiedBy>Marc Olano</cp:lastModifiedBy>
  <cp:revision>321</cp:revision>
  <dcterms:created xsi:type="dcterms:W3CDTF">2017-09-07T12:57:46Z</dcterms:created>
  <dcterms:modified xsi:type="dcterms:W3CDTF">2024-10-15T20:37:19Z</dcterms:modified>
</cp:coreProperties>
</file>