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88" r:id="rId3"/>
    <p:sldId id="259" r:id="rId4"/>
    <p:sldId id="289" r:id="rId5"/>
    <p:sldId id="290" r:id="rId6"/>
    <p:sldId id="291" r:id="rId7"/>
    <p:sldId id="292" r:id="rId8"/>
    <p:sldId id="297" r:id="rId9"/>
    <p:sldId id="257" r:id="rId10"/>
    <p:sldId id="258" r:id="rId11"/>
    <p:sldId id="260" r:id="rId12"/>
    <p:sldId id="261" r:id="rId13"/>
    <p:sldId id="267" r:id="rId14"/>
    <p:sldId id="262" r:id="rId15"/>
    <p:sldId id="263" r:id="rId16"/>
    <p:sldId id="264" r:id="rId17"/>
    <p:sldId id="265" r:id="rId18"/>
    <p:sldId id="273" r:id="rId19"/>
    <p:sldId id="274" r:id="rId20"/>
    <p:sldId id="275" r:id="rId21"/>
    <p:sldId id="276" r:id="rId22"/>
    <p:sldId id="277" r:id="rId23"/>
    <p:sldId id="278" r:id="rId24"/>
    <p:sldId id="279" r:id="rId25"/>
    <p:sldId id="298" r:id="rId26"/>
    <p:sldId id="280" r:id="rId27"/>
    <p:sldId id="281" r:id="rId28"/>
    <p:sldId id="282" r:id="rId29"/>
    <p:sldId id="283" r:id="rId30"/>
    <p:sldId id="284" r:id="rId31"/>
    <p:sldId id="285" r:id="rId32"/>
    <p:sldId id="293" r:id="rId33"/>
    <p:sldId id="294" r:id="rId34"/>
    <p:sldId id="295" r:id="rId35"/>
    <p:sldId id="266" r:id="rId36"/>
    <p:sldId id="296" r:id="rId37"/>
    <p:sldId id="268" r:id="rId38"/>
    <p:sldId id="269" r:id="rId39"/>
    <p:sldId id="270" r:id="rId40"/>
    <p:sldId id="271" r:id="rId41"/>
    <p:sldId id="286" r:id="rId42"/>
    <p:sldId id="287" r:id="rId4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60"/>
    <p:restoredTop sz="94751"/>
  </p:normalViewPr>
  <p:slideViewPr>
    <p:cSldViewPr snapToGrid="0">
      <p:cViewPr varScale="1">
        <p:scale>
          <a:sx n="159" d="100"/>
          <a:sy n="159" d="100"/>
        </p:scale>
        <p:origin x="52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4739C9-1B4F-7243-8D8B-E5719823A43E}" type="doc">
      <dgm:prSet loTypeId="urn:microsoft.com/office/officeart/2005/8/layout/process2" loCatId="" qsTypeId="urn:microsoft.com/office/officeart/2005/8/quickstyle/simple1" qsCatId="simple" csTypeId="urn:microsoft.com/office/officeart/2005/8/colors/accent1_2" csCatId="accent1" phldr="1"/>
      <dgm:spPr/>
      <dgm:t>
        <a:bodyPr/>
        <a:lstStyle/>
        <a:p>
          <a:endParaRPr lang="en-US"/>
        </a:p>
      </dgm:t>
    </dgm:pt>
    <dgm:pt modelId="{9A59D3F4-19D9-BC46-8734-752646876889}">
      <dgm:prSet phldrT="[Text]" custT="1"/>
      <dgm:spPr/>
      <dgm:t>
        <a:bodyPr/>
        <a:lstStyle/>
        <a:p>
          <a:pPr>
            <a:lnSpc>
              <a:spcPct val="90000"/>
            </a:lnSpc>
          </a:pPr>
          <a:r>
            <a:rPr lang="en-US" sz="1200" b="1" dirty="0" err="1"/>
            <a:t>APawn</a:t>
          </a:r>
          <a:endParaRPr lang="en-US" sz="1200" b="1" dirty="0"/>
        </a:p>
      </dgm:t>
    </dgm:pt>
    <dgm:pt modelId="{93735F5D-5CB7-ED41-B53B-4B88A04BBEF8}" type="parTrans" cxnId="{197A5FF7-5354-9C4C-8A5E-DEAB50D7943A}">
      <dgm:prSet/>
      <dgm:spPr/>
      <dgm:t>
        <a:bodyPr/>
        <a:lstStyle/>
        <a:p>
          <a:endParaRPr lang="en-US" sz="1200"/>
        </a:p>
      </dgm:t>
    </dgm:pt>
    <dgm:pt modelId="{1C3BC41E-3FE3-5D45-B63C-6A704DA381E0}" type="sibTrans" cxnId="{197A5FF7-5354-9C4C-8A5E-DEAB50D7943A}">
      <dgm:prSet custT="1"/>
      <dgm:spPr/>
      <dgm:t>
        <a:bodyPr/>
        <a:lstStyle/>
        <a:p>
          <a:endParaRPr lang="en-US" sz="1200"/>
        </a:p>
      </dgm:t>
    </dgm:pt>
    <dgm:pt modelId="{24B97B25-0595-634A-BD96-7A66BCB80478}">
      <dgm:prSet phldrT="[Text]" custT="1"/>
      <dgm:spPr/>
      <dgm:t>
        <a:bodyPr/>
        <a:lstStyle/>
        <a:p>
          <a:pPr>
            <a:lnSpc>
              <a:spcPct val="90000"/>
            </a:lnSpc>
          </a:pPr>
          <a:r>
            <a:rPr lang="en-US" sz="1200" dirty="0" err="1"/>
            <a:t>UObject</a:t>
          </a:r>
          <a:endParaRPr lang="en-US" sz="1200" dirty="0"/>
        </a:p>
      </dgm:t>
    </dgm:pt>
    <dgm:pt modelId="{BBC593BF-C95A-2641-AE40-A25D9D1194DD}" type="parTrans" cxnId="{45324C80-DFB2-B644-B91B-81806AC267CB}">
      <dgm:prSet/>
      <dgm:spPr/>
      <dgm:t>
        <a:bodyPr/>
        <a:lstStyle/>
        <a:p>
          <a:endParaRPr lang="en-US" sz="1200"/>
        </a:p>
      </dgm:t>
    </dgm:pt>
    <dgm:pt modelId="{81BC4508-0062-E54C-8680-B5D6DFDCE927}" type="sibTrans" cxnId="{45324C80-DFB2-B644-B91B-81806AC267CB}">
      <dgm:prSet custT="1"/>
      <dgm:spPr/>
      <dgm:t>
        <a:bodyPr/>
        <a:lstStyle/>
        <a:p>
          <a:endParaRPr lang="en-US" sz="1200"/>
        </a:p>
      </dgm:t>
    </dgm:pt>
    <dgm:pt modelId="{4D44A654-9443-FE45-8A9D-758908248F38}">
      <dgm:prSet phldrT="[Text]" custT="1"/>
      <dgm:spPr/>
      <dgm:t>
        <a:bodyPr/>
        <a:lstStyle/>
        <a:p>
          <a:pPr>
            <a:lnSpc>
              <a:spcPct val="90000"/>
            </a:lnSpc>
          </a:pPr>
          <a:r>
            <a:rPr lang="en-US" sz="1200" dirty="0" err="1"/>
            <a:t>UObjectBaseUtility</a:t>
          </a:r>
          <a:endParaRPr lang="en-US" sz="1200" dirty="0"/>
        </a:p>
      </dgm:t>
    </dgm:pt>
    <dgm:pt modelId="{DEE81F17-DDA4-C942-912F-D182DC140FF5}" type="parTrans" cxnId="{4F8C3D1D-0421-1147-ACEC-7FDE66E80FD8}">
      <dgm:prSet/>
      <dgm:spPr/>
      <dgm:t>
        <a:bodyPr/>
        <a:lstStyle/>
        <a:p>
          <a:endParaRPr lang="en-US" sz="1200"/>
        </a:p>
      </dgm:t>
    </dgm:pt>
    <dgm:pt modelId="{ED30E19D-499B-7342-A115-C96F2694F5B2}" type="sibTrans" cxnId="{4F8C3D1D-0421-1147-ACEC-7FDE66E80FD8}">
      <dgm:prSet custT="1"/>
      <dgm:spPr/>
      <dgm:t>
        <a:bodyPr/>
        <a:lstStyle/>
        <a:p>
          <a:endParaRPr lang="en-US" sz="1200"/>
        </a:p>
      </dgm:t>
    </dgm:pt>
    <dgm:pt modelId="{8B724DBF-BFBF-5F42-9DD4-C044DC1DA564}">
      <dgm:prSet phldrT="[Text]" custT="1"/>
      <dgm:spPr/>
      <dgm:t>
        <a:bodyPr/>
        <a:lstStyle/>
        <a:p>
          <a:pPr>
            <a:lnSpc>
              <a:spcPct val="90000"/>
            </a:lnSpc>
          </a:pPr>
          <a:r>
            <a:rPr lang="en-US" sz="1200" dirty="0" err="1"/>
            <a:t>AActor</a:t>
          </a:r>
          <a:endParaRPr lang="en-US" sz="1200" dirty="0"/>
        </a:p>
      </dgm:t>
    </dgm:pt>
    <dgm:pt modelId="{D9A3200E-7F16-5046-88FA-206161A57BBD}" type="parTrans" cxnId="{B0EF0E53-C63D-3C44-A69B-186D62F3D8D1}">
      <dgm:prSet/>
      <dgm:spPr/>
      <dgm:t>
        <a:bodyPr/>
        <a:lstStyle/>
        <a:p>
          <a:endParaRPr lang="en-US" sz="1200"/>
        </a:p>
      </dgm:t>
    </dgm:pt>
    <dgm:pt modelId="{59986579-A800-7A42-AD1F-631C78B0E28F}" type="sibTrans" cxnId="{B0EF0E53-C63D-3C44-A69B-186D62F3D8D1}">
      <dgm:prSet custT="1"/>
      <dgm:spPr/>
      <dgm:t>
        <a:bodyPr/>
        <a:lstStyle/>
        <a:p>
          <a:endParaRPr lang="en-US" sz="1200"/>
        </a:p>
      </dgm:t>
    </dgm:pt>
    <dgm:pt modelId="{E8112824-EA57-8844-B87B-DD1317E419BF}">
      <dgm:prSet phldrT="[Text]" custT="1"/>
      <dgm:spPr/>
      <dgm:t>
        <a:bodyPr/>
        <a:lstStyle/>
        <a:p>
          <a:pPr>
            <a:lnSpc>
              <a:spcPct val="90000"/>
            </a:lnSpc>
          </a:pPr>
          <a:r>
            <a:rPr lang="en-US" sz="1200" dirty="0" err="1"/>
            <a:t>UObjectBase</a:t>
          </a:r>
          <a:endParaRPr lang="en-US" sz="1200" dirty="0"/>
        </a:p>
      </dgm:t>
    </dgm:pt>
    <dgm:pt modelId="{495B9376-5498-8845-B56F-4AE3ED1A293F}" type="parTrans" cxnId="{CBDFECC1-595E-3242-81C3-2C308D5E7034}">
      <dgm:prSet/>
      <dgm:spPr/>
      <dgm:t>
        <a:bodyPr/>
        <a:lstStyle/>
        <a:p>
          <a:endParaRPr lang="en-US" sz="1200"/>
        </a:p>
      </dgm:t>
    </dgm:pt>
    <dgm:pt modelId="{5ED38767-F1C3-FB46-B28F-3C0799DF8951}" type="sibTrans" cxnId="{CBDFECC1-595E-3242-81C3-2C308D5E7034}">
      <dgm:prSet/>
      <dgm:spPr/>
      <dgm:t>
        <a:bodyPr/>
        <a:lstStyle/>
        <a:p>
          <a:endParaRPr lang="en-US" sz="1200"/>
        </a:p>
      </dgm:t>
    </dgm:pt>
    <dgm:pt modelId="{D708968A-DFA6-1945-BED4-CDC1EB6250D7}">
      <dgm:prSet phldrT="[Text]" custT="1"/>
      <dgm:spPr/>
      <dgm:t>
        <a:bodyPr/>
        <a:lstStyle/>
        <a:p>
          <a:pPr>
            <a:lnSpc>
              <a:spcPct val="100000"/>
            </a:lnSpc>
          </a:pPr>
          <a:r>
            <a:rPr lang="en-US" sz="1200" b="1" dirty="0"/>
            <a:t>Character Actor</a:t>
          </a:r>
        </a:p>
      </dgm:t>
    </dgm:pt>
    <dgm:pt modelId="{8112FE30-D22E-B34D-A14B-1F5A56FE786B}" type="parTrans" cxnId="{77CE5347-1254-E844-BC6A-8E9BE4984F8B}">
      <dgm:prSet/>
      <dgm:spPr/>
      <dgm:t>
        <a:bodyPr/>
        <a:lstStyle/>
        <a:p>
          <a:endParaRPr lang="en-US" sz="1200"/>
        </a:p>
      </dgm:t>
    </dgm:pt>
    <dgm:pt modelId="{90C11C5F-3A0A-AC47-93A0-EB1F155DBA7E}" type="sibTrans" cxnId="{77CE5347-1254-E844-BC6A-8E9BE4984F8B}">
      <dgm:prSet/>
      <dgm:spPr/>
      <dgm:t>
        <a:bodyPr/>
        <a:lstStyle/>
        <a:p>
          <a:endParaRPr lang="en-US" sz="1200"/>
        </a:p>
      </dgm:t>
    </dgm:pt>
    <dgm:pt modelId="{30A2A614-CEF0-5646-9BB6-8D7D264C3ADB}">
      <dgm:prSet phldrT="[Text]" custT="1"/>
      <dgm:spPr/>
      <dgm:t>
        <a:bodyPr/>
        <a:lstStyle/>
        <a:p>
          <a:pPr>
            <a:lnSpc>
              <a:spcPct val="100000"/>
            </a:lnSpc>
          </a:pPr>
          <a:r>
            <a:rPr lang="en-US" sz="1200" b="1" dirty="0"/>
            <a:t>All Actors in scene</a:t>
          </a:r>
        </a:p>
      </dgm:t>
    </dgm:pt>
    <dgm:pt modelId="{D027D335-1D5E-7349-A0DC-7D9D689A1629}" type="parTrans" cxnId="{4F4B754E-4192-734D-BAC2-B28E39D179C1}">
      <dgm:prSet/>
      <dgm:spPr/>
      <dgm:t>
        <a:bodyPr/>
        <a:lstStyle/>
        <a:p>
          <a:endParaRPr lang="en-US" sz="1200"/>
        </a:p>
      </dgm:t>
    </dgm:pt>
    <dgm:pt modelId="{48CB9988-F62F-2A4D-B607-BAB7D91D8226}" type="sibTrans" cxnId="{4F4B754E-4192-734D-BAC2-B28E39D179C1}">
      <dgm:prSet/>
      <dgm:spPr/>
      <dgm:t>
        <a:bodyPr/>
        <a:lstStyle/>
        <a:p>
          <a:endParaRPr lang="en-US" sz="1200"/>
        </a:p>
      </dgm:t>
    </dgm:pt>
    <dgm:pt modelId="{9241CE88-FAFE-EC4A-877A-4683DFF18E23}">
      <dgm:prSet phldrT="[Text]" custT="1"/>
      <dgm:spPr/>
      <dgm:t>
        <a:bodyPr/>
        <a:lstStyle/>
        <a:p>
          <a:pPr>
            <a:lnSpc>
              <a:spcPct val="100000"/>
            </a:lnSpc>
          </a:pPr>
          <a:r>
            <a:rPr lang="en-US" sz="1200" b="1" dirty="0"/>
            <a:t>Any Object with serialization and garbage collection</a:t>
          </a:r>
        </a:p>
      </dgm:t>
    </dgm:pt>
    <dgm:pt modelId="{60762208-9101-BC48-B1C4-F1BC6636FA07}" type="parTrans" cxnId="{CBA0E118-A9F6-8B49-8284-19E3795A871F}">
      <dgm:prSet/>
      <dgm:spPr/>
      <dgm:t>
        <a:bodyPr/>
        <a:lstStyle/>
        <a:p>
          <a:endParaRPr lang="en-US" sz="1200"/>
        </a:p>
      </dgm:t>
    </dgm:pt>
    <dgm:pt modelId="{C9216005-2B64-D440-ABA6-CB0DBFCD4B1B}" type="sibTrans" cxnId="{CBA0E118-A9F6-8B49-8284-19E3795A871F}">
      <dgm:prSet/>
      <dgm:spPr/>
      <dgm:t>
        <a:bodyPr/>
        <a:lstStyle/>
        <a:p>
          <a:endParaRPr lang="en-US" sz="1200"/>
        </a:p>
      </dgm:t>
    </dgm:pt>
    <dgm:pt modelId="{6AC5EC8F-17AB-3E47-B96E-39FB4F7D26C5}">
      <dgm:prSet phldrT="[Text]" custT="1"/>
      <dgm:spPr/>
      <dgm:t>
        <a:bodyPr/>
        <a:lstStyle/>
        <a:p>
          <a:pPr>
            <a:lnSpc>
              <a:spcPct val="100000"/>
            </a:lnSpc>
          </a:pPr>
          <a:r>
            <a:rPr lang="en-US" sz="1200" b="1" dirty="0"/>
            <a:t>Utility functions for all Objects (and Actors)</a:t>
          </a:r>
        </a:p>
      </dgm:t>
    </dgm:pt>
    <dgm:pt modelId="{FD29DECA-3157-2A44-ACE0-6CDB548D0E32}" type="parTrans" cxnId="{3F7DEB57-A87A-CC4E-9293-92C1D00DE52E}">
      <dgm:prSet/>
      <dgm:spPr/>
      <dgm:t>
        <a:bodyPr/>
        <a:lstStyle/>
        <a:p>
          <a:endParaRPr lang="en-US" sz="1200"/>
        </a:p>
      </dgm:t>
    </dgm:pt>
    <dgm:pt modelId="{835DAC4A-7B9D-9140-8997-FD56C3C77EAE}" type="sibTrans" cxnId="{3F7DEB57-A87A-CC4E-9293-92C1D00DE52E}">
      <dgm:prSet/>
      <dgm:spPr/>
      <dgm:t>
        <a:bodyPr/>
        <a:lstStyle/>
        <a:p>
          <a:endParaRPr lang="en-US" sz="1200"/>
        </a:p>
      </dgm:t>
    </dgm:pt>
    <dgm:pt modelId="{BA307117-8935-014A-810E-B80736468502}">
      <dgm:prSet phldrT="[Text]" custT="1"/>
      <dgm:spPr/>
      <dgm:t>
        <a:bodyPr/>
        <a:lstStyle/>
        <a:p>
          <a:pPr>
            <a:lnSpc>
              <a:spcPct val="100000"/>
            </a:lnSpc>
          </a:pPr>
          <a:r>
            <a:rPr lang="en-US" sz="1200" b="1" dirty="0"/>
            <a:t>Where the garbage collection and serialization are actually implemented</a:t>
          </a:r>
        </a:p>
      </dgm:t>
    </dgm:pt>
    <dgm:pt modelId="{0F7B8EA5-503E-D348-B43C-EA23631FD1ED}" type="parTrans" cxnId="{873C0F43-3C2C-6841-865E-B22CA269E1F5}">
      <dgm:prSet/>
      <dgm:spPr/>
      <dgm:t>
        <a:bodyPr/>
        <a:lstStyle/>
        <a:p>
          <a:endParaRPr lang="en-US" sz="1200"/>
        </a:p>
      </dgm:t>
    </dgm:pt>
    <dgm:pt modelId="{9B8F08B3-6B12-714F-9901-0F71B686372B}" type="sibTrans" cxnId="{873C0F43-3C2C-6841-865E-B22CA269E1F5}">
      <dgm:prSet/>
      <dgm:spPr/>
      <dgm:t>
        <a:bodyPr/>
        <a:lstStyle/>
        <a:p>
          <a:endParaRPr lang="en-US" sz="1200"/>
        </a:p>
      </dgm:t>
    </dgm:pt>
    <dgm:pt modelId="{DE558786-76B3-304F-AB23-05DABC0B1A08}" type="pres">
      <dgm:prSet presAssocID="{074739C9-1B4F-7243-8D8B-E5719823A43E}" presName="linearFlow" presStyleCnt="0">
        <dgm:presLayoutVars>
          <dgm:resizeHandles val="exact"/>
        </dgm:presLayoutVars>
      </dgm:prSet>
      <dgm:spPr/>
    </dgm:pt>
    <dgm:pt modelId="{8F8D327F-7F09-F944-82A0-4AAE33128D19}" type="pres">
      <dgm:prSet presAssocID="{9A59D3F4-19D9-BC46-8734-752646876889}" presName="node" presStyleLbl="node1" presStyleIdx="0" presStyleCnt="5">
        <dgm:presLayoutVars>
          <dgm:bulletEnabled val="1"/>
        </dgm:presLayoutVars>
      </dgm:prSet>
      <dgm:spPr/>
    </dgm:pt>
    <dgm:pt modelId="{8B8422D6-8545-C44C-9DBC-0E94B4C7B685}" type="pres">
      <dgm:prSet presAssocID="{1C3BC41E-3FE3-5D45-B63C-6A704DA381E0}" presName="sibTrans" presStyleLbl="sibTrans2D1" presStyleIdx="0" presStyleCnt="4"/>
      <dgm:spPr/>
    </dgm:pt>
    <dgm:pt modelId="{E2068C6D-8836-AA44-B6FB-2F3C993F6C07}" type="pres">
      <dgm:prSet presAssocID="{1C3BC41E-3FE3-5D45-B63C-6A704DA381E0}" presName="connectorText" presStyleLbl="sibTrans2D1" presStyleIdx="0" presStyleCnt="4"/>
      <dgm:spPr/>
    </dgm:pt>
    <dgm:pt modelId="{6A81631C-7B42-ED4D-B01E-973FE8844CE0}" type="pres">
      <dgm:prSet presAssocID="{8B724DBF-BFBF-5F42-9DD4-C044DC1DA564}" presName="node" presStyleLbl="node1" presStyleIdx="1" presStyleCnt="5">
        <dgm:presLayoutVars>
          <dgm:bulletEnabled val="1"/>
        </dgm:presLayoutVars>
      </dgm:prSet>
      <dgm:spPr/>
    </dgm:pt>
    <dgm:pt modelId="{5292CE91-89D3-A142-8437-AACC2EAC96E3}" type="pres">
      <dgm:prSet presAssocID="{59986579-A800-7A42-AD1F-631C78B0E28F}" presName="sibTrans" presStyleLbl="sibTrans2D1" presStyleIdx="1" presStyleCnt="4"/>
      <dgm:spPr/>
    </dgm:pt>
    <dgm:pt modelId="{DAECD091-03D8-3E4E-80A3-2D0192E8E77E}" type="pres">
      <dgm:prSet presAssocID="{59986579-A800-7A42-AD1F-631C78B0E28F}" presName="connectorText" presStyleLbl="sibTrans2D1" presStyleIdx="1" presStyleCnt="4"/>
      <dgm:spPr/>
    </dgm:pt>
    <dgm:pt modelId="{15326115-5A10-8E46-BB7C-259237A9AC59}" type="pres">
      <dgm:prSet presAssocID="{24B97B25-0595-634A-BD96-7A66BCB80478}" presName="node" presStyleLbl="node1" presStyleIdx="2" presStyleCnt="5">
        <dgm:presLayoutVars>
          <dgm:bulletEnabled val="1"/>
        </dgm:presLayoutVars>
      </dgm:prSet>
      <dgm:spPr/>
    </dgm:pt>
    <dgm:pt modelId="{81F99433-B5CE-1E49-B33A-D96B7FC849D0}" type="pres">
      <dgm:prSet presAssocID="{81BC4508-0062-E54C-8680-B5D6DFDCE927}" presName="sibTrans" presStyleLbl="sibTrans2D1" presStyleIdx="2" presStyleCnt="4"/>
      <dgm:spPr/>
    </dgm:pt>
    <dgm:pt modelId="{E727DB38-926A-694D-B4CB-893A9095D7F3}" type="pres">
      <dgm:prSet presAssocID="{81BC4508-0062-E54C-8680-B5D6DFDCE927}" presName="connectorText" presStyleLbl="sibTrans2D1" presStyleIdx="2" presStyleCnt="4"/>
      <dgm:spPr/>
    </dgm:pt>
    <dgm:pt modelId="{E7A1BD40-7F77-2A44-8171-A3DB15C5ED76}" type="pres">
      <dgm:prSet presAssocID="{4D44A654-9443-FE45-8A9D-758908248F38}" presName="node" presStyleLbl="node1" presStyleIdx="3" presStyleCnt="5">
        <dgm:presLayoutVars>
          <dgm:bulletEnabled val="1"/>
        </dgm:presLayoutVars>
      </dgm:prSet>
      <dgm:spPr/>
    </dgm:pt>
    <dgm:pt modelId="{7655C135-961A-994F-816B-0C6DC042545A}" type="pres">
      <dgm:prSet presAssocID="{ED30E19D-499B-7342-A115-C96F2694F5B2}" presName="sibTrans" presStyleLbl="sibTrans2D1" presStyleIdx="3" presStyleCnt="4"/>
      <dgm:spPr/>
    </dgm:pt>
    <dgm:pt modelId="{787A592C-B872-404B-9BCB-AA6CE7F963B4}" type="pres">
      <dgm:prSet presAssocID="{ED30E19D-499B-7342-A115-C96F2694F5B2}" presName="connectorText" presStyleLbl="sibTrans2D1" presStyleIdx="3" presStyleCnt="4"/>
      <dgm:spPr/>
    </dgm:pt>
    <dgm:pt modelId="{C74BE722-3125-A84C-AE28-18B370EF5058}" type="pres">
      <dgm:prSet presAssocID="{E8112824-EA57-8844-B87B-DD1317E419BF}" presName="node" presStyleLbl="node1" presStyleIdx="4" presStyleCnt="5">
        <dgm:presLayoutVars>
          <dgm:bulletEnabled val="1"/>
        </dgm:presLayoutVars>
      </dgm:prSet>
      <dgm:spPr/>
    </dgm:pt>
  </dgm:ptLst>
  <dgm:cxnLst>
    <dgm:cxn modelId="{CBA0E118-A9F6-8B49-8284-19E3795A871F}" srcId="{24B97B25-0595-634A-BD96-7A66BCB80478}" destId="{9241CE88-FAFE-EC4A-877A-4683DFF18E23}" srcOrd="0" destOrd="0" parTransId="{60762208-9101-BC48-B1C4-F1BC6636FA07}" sibTransId="{C9216005-2B64-D440-ABA6-CB0DBFCD4B1B}"/>
    <dgm:cxn modelId="{9CD1181A-C904-994B-8AB7-F24CD56A7001}" type="presOf" srcId="{4D44A654-9443-FE45-8A9D-758908248F38}" destId="{E7A1BD40-7F77-2A44-8171-A3DB15C5ED76}" srcOrd="0" destOrd="0" presId="urn:microsoft.com/office/officeart/2005/8/layout/process2"/>
    <dgm:cxn modelId="{4F8C3D1D-0421-1147-ACEC-7FDE66E80FD8}" srcId="{074739C9-1B4F-7243-8D8B-E5719823A43E}" destId="{4D44A654-9443-FE45-8A9D-758908248F38}" srcOrd="3" destOrd="0" parTransId="{DEE81F17-DDA4-C942-912F-D182DC140FF5}" sibTransId="{ED30E19D-499B-7342-A115-C96F2694F5B2}"/>
    <dgm:cxn modelId="{873C0F43-3C2C-6841-865E-B22CA269E1F5}" srcId="{E8112824-EA57-8844-B87B-DD1317E419BF}" destId="{BA307117-8935-014A-810E-B80736468502}" srcOrd="0" destOrd="0" parTransId="{0F7B8EA5-503E-D348-B43C-EA23631FD1ED}" sibTransId="{9B8F08B3-6B12-714F-9901-0F71B686372B}"/>
    <dgm:cxn modelId="{77CE5347-1254-E844-BC6A-8E9BE4984F8B}" srcId="{9A59D3F4-19D9-BC46-8734-752646876889}" destId="{D708968A-DFA6-1945-BED4-CDC1EB6250D7}" srcOrd="0" destOrd="0" parTransId="{8112FE30-D22E-B34D-A14B-1F5A56FE786B}" sibTransId="{90C11C5F-3A0A-AC47-93A0-EB1F155DBA7E}"/>
    <dgm:cxn modelId="{2BB9D249-A502-234F-BCC4-3026BD618358}" type="presOf" srcId="{8B724DBF-BFBF-5F42-9DD4-C044DC1DA564}" destId="{6A81631C-7B42-ED4D-B01E-973FE8844CE0}" srcOrd="0" destOrd="0" presId="urn:microsoft.com/office/officeart/2005/8/layout/process2"/>
    <dgm:cxn modelId="{E61B874B-5E4D-C542-AEA7-15BC03BCA939}" type="presOf" srcId="{9A59D3F4-19D9-BC46-8734-752646876889}" destId="{8F8D327F-7F09-F944-82A0-4AAE33128D19}" srcOrd="0" destOrd="0" presId="urn:microsoft.com/office/officeart/2005/8/layout/process2"/>
    <dgm:cxn modelId="{4F4B754E-4192-734D-BAC2-B28E39D179C1}" srcId="{8B724DBF-BFBF-5F42-9DD4-C044DC1DA564}" destId="{30A2A614-CEF0-5646-9BB6-8D7D264C3ADB}" srcOrd="0" destOrd="0" parTransId="{D027D335-1D5E-7349-A0DC-7D9D689A1629}" sibTransId="{48CB9988-F62F-2A4D-B607-BAB7D91D8226}"/>
    <dgm:cxn modelId="{AD90E350-713B-9C47-A431-C867234F35F3}" type="presOf" srcId="{ED30E19D-499B-7342-A115-C96F2694F5B2}" destId="{787A592C-B872-404B-9BCB-AA6CE7F963B4}" srcOrd="1" destOrd="0" presId="urn:microsoft.com/office/officeart/2005/8/layout/process2"/>
    <dgm:cxn modelId="{B0EF0E53-C63D-3C44-A69B-186D62F3D8D1}" srcId="{074739C9-1B4F-7243-8D8B-E5719823A43E}" destId="{8B724DBF-BFBF-5F42-9DD4-C044DC1DA564}" srcOrd="1" destOrd="0" parTransId="{D9A3200E-7F16-5046-88FA-206161A57BBD}" sibTransId="{59986579-A800-7A42-AD1F-631C78B0E28F}"/>
    <dgm:cxn modelId="{6A42D057-4B4F-D748-8AB7-C451FDAE0A1B}" type="presOf" srcId="{074739C9-1B4F-7243-8D8B-E5719823A43E}" destId="{DE558786-76B3-304F-AB23-05DABC0B1A08}" srcOrd="0" destOrd="0" presId="urn:microsoft.com/office/officeart/2005/8/layout/process2"/>
    <dgm:cxn modelId="{3F7DEB57-A87A-CC4E-9293-92C1D00DE52E}" srcId="{4D44A654-9443-FE45-8A9D-758908248F38}" destId="{6AC5EC8F-17AB-3E47-B96E-39FB4F7D26C5}" srcOrd="0" destOrd="0" parTransId="{FD29DECA-3157-2A44-ACE0-6CDB548D0E32}" sibTransId="{835DAC4A-7B9D-9140-8997-FD56C3C77EAE}"/>
    <dgm:cxn modelId="{45324C80-DFB2-B644-B91B-81806AC267CB}" srcId="{074739C9-1B4F-7243-8D8B-E5719823A43E}" destId="{24B97B25-0595-634A-BD96-7A66BCB80478}" srcOrd="2" destOrd="0" parTransId="{BBC593BF-C95A-2641-AE40-A25D9D1194DD}" sibTransId="{81BC4508-0062-E54C-8680-B5D6DFDCE927}"/>
    <dgm:cxn modelId="{B8AFBC8B-D86B-A649-9B7E-86158D88C2E2}" type="presOf" srcId="{81BC4508-0062-E54C-8680-B5D6DFDCE927}" destId="{81F99433-B5CE-1E49-B33A-D96B7FC849D0}" srcOrd="0" destOrd="0" presId="urn:microsoft.com/office/officeart/2005/8/layout/process2"/>
    <dgm:cxn modelId="{12C7429F-0A8E-9B4C-A86E-B04AA46FA425}" type="presOf" srcId="{D708968A-DFA6-1945-BED4-CDC1EB6250D7}" destId="{8F8D327F-7F09-F944-82A0-4AAE33128D19}" srcOrd="0" destOrd="1" presId="urn:microsoft.com/office/officeart/2005/8/layout/process2"/>
    <dgm:cxn modelId="{E0E338A0-91CF-AB49-AA50-FF24F29959A6}" type="presOf" srcId="{59986579-A800-7A42-AD1F-631C78B0E28F}" destId="{DAECD091-03D8-3E4E-80A3-2D0192E8E77E}" srcOrd="1" destOrd="0" presId="urn:microsoft.com/office/officeart/2005/8/layout/process2"/>
    <dgm:cxn modelId="{726EA2AE-AE39-6A4F-A09A-0F33A294CDC8}" type="presOf" srcId="{1C3BC41E-3FE3-5D45-B63C-6A704DA381E0}" destId="{8B8422D6-8545-C44C-9DBC-0E94B4C7B685}" srcOrd="0" destOrd="0" presId="urn:microsoft.com/office/officeart/2005/8/layout/process2"/>
    <dgm:cxn modelId="{CBDFECC1-595E-3242-81C3-2C308D5E7034}" srcId="{074739C9-1B4F-7243-8D8B-E5719823A43E}" destId="{E8112824-EA57-8844-B87B-DD1317E419BF}" srcOrd="4" destOrd="0" parTransId="{495B9376-5498-8845-B56F-4AE3ED1A293F}" sibTransId="{5ED38767-F1C3-FB46-B28F-3C0799DF8951}"/>
    <dgm:cxn modelId="{DF9BAFC4-4799-434A-81E0-57C6F7433D42}" type="presOf" srcId="{E8112824-EA57-8844-B87B-DD1317E419BF}" destId="{C74BE722-3125-A84C-AE28-18B370EF5058}" srcOrd="0" destOrd="0" presId="urn:microsoft.com/office/officeart/2005/8/layout/process2"/>
    <dgm:cxn modelId="{687F77CF-509C-0A4F-A604-5E4649204244}" type="presOf" srcId="{1C3BC41E-3FE3-5D45-B63C-6A704DA381E0}" destId="{E2068C6D-8836-AA44-B6FB-2F3C993F6C07}" srcOrd="1" destOrd="0" presId="urn:microsoft.com/office/officeart/2005/8/layout/process2"/>
    <dgm:cxn modelId="{ACB417D4-6CA1-834A-BB33-10F7C5350CB3}" type="presOf" srcId="{59986579-A800-7A42-AD1F-631C78B0E28F}" destId="{5292CE91-89D3-A142-8437-AACC2EAC96E3}" srcOrd="0" destOrd="0" presId="urn:microsoft.com/office/officeart/2005/8/layout/process2"/>
    <dgm:cxn modelId="{1FE6C1D6-C84C-5B4A-A530-C03F112AB3D0}" type="presOf" srcId="{9241CE88-FAFE-EC4A-877A-4683DFF18E23}" destId="{15326115-5A10-8E46-BB7C-259237A9AC59}" srcOrd="0" destOrd="1" presId="urn:microsoft.com/office/officeart/2005/8/layout/process2"/>
    <dgm:cxn modelId="{BC00EBDD-E2FC-B342-AEBA-291021A0108B}" type="presOf" srcId="{6AC5EC8F-17AB-3E47-B96E-39FB4F7D26C5}" destId="{E7A1BD40-7F77-2A44-8171-A3DB15C5ED76}" srcOrd="0" destOrd="1" presId="urn:microsoft.com/office/officeart/2005/8/layout/process2"/>
    <dgm:cxn modelId="{2FC6E7E1-5D12-7B4D-BD1F-F06B55C5D630}" type="presOf" srcId="{ED30E19D-499B-7342-A115-C96F2694F5B2}" destId="{7655C135-961A-994F-816B-0C6DC042545A}" srcOrd="0" destOrd="0" presId="urn:microsoft.com/office/officeart/2005/8/layout/process2"/>
    <dgm:cxn modelId="{CEC221E6-DA40-584A-B05C-97E2B2E212D0}" type="presOf" srcId="{24B97B25-0595-634A-BD96-7A66BCB80478}" destId="{15326115-5A10-8E46-BB7C-259237A9AC59}" srcOrd="0" destOrd="0" presId="urn:microsoft.com/office/officeart/2005/8/layout/process2"/>
    <dgm:cxn modelId="{63615EE6-B671-3643-8368-F6ED0FF48946}" type="presOf" srcId="{BA307117-8935-014A-810E-B80736468502}" destId="{C74BE722-3125-A84C-AE28-18B370EF5058}" srcOrd="0" destOrd="1" presId="urn:microsoft.com/office/officeart/2005/8/layout/process2"/>
    <dgm:cxn modelId="{655A05F5-CD24-EE43-B02C-86FCC8275B3A}" type="presOf" srcId="{30A2A614-CEF0-5646-9BB6-8D7D264C3ADB}" destId="{6A81631C-7B42-ED4D-B01E-973FE8844CE0}" srcOrd="0" destOrd="1" presId="urn:microsoft.com/office/officeart/2005/8/layout/process2"/>
    <dgm:cxn modelId="{197A5FF7-5354-9C4C-8A5E-DEAB50D7943A}" srcId="{074739C9-1B4F-7243-8D8B-E5719823A43E}" destId="{9A59D3F4-19D9-BC46-8734-752646876889}" srcOrd="0" destOrd="0" parTransId="{93735F5D-5CB7-ED41-B53B-4B88A04BBEF8}" sibTransId="{1C3BC41E-3FE3-5D45-B63C-6A704DA381E0}"/>
    <dgm:cxn modelId="{0871B8FF-C5A1-8C47-9B5F-BCEDFD11E397}" type="presOf" srcId="{81BC4508-0062-E54C-8680-B5D6DFDCE927}" destId="{E727DB38-926A-694D-B4CB-893A9095D7F3}" srcOrd="1" destOrd="0" presId="urn:microsoft.com/office/officeart/2005/8/layout/process2"/>
    <dgm:cxn modelId="{4968D052-F4A7-7141-A01C-86690433C0AB}" type="presParOf" srcId="{DE558786-76B3-304F-AB23-05DABC0B1A08}" destId="{8F8D327F-7F09-F944-82A0-4AAE33128D19}" srcOrd="0" destOrd="0" presId="urn:microsoft.com/office/officeart/2005/8/layout/process2"/>
    <dgm:cxn modelId="{775A426F-93DA-7942-BB11-876FF0D46B50}" type="presParOf" srcId="{DE558786-76B3-304F-AB23-05DABC0B1A08}" destId="{8B8422D6-8545-C44C-9DBC-0E94B4C7B685}" srcOrd="1" destOrd="0" presId="urn:microsoft.com/office/officeart/2005/8/layout/process2"/>
    <dgm:cxn modelId="{AB0B5B88-7AA1-6149-8EA9-EC414A824F06}" type="presParOf" srcId="{8B8422D6-8545-C44C-9DBC-0E94B4C7B685}" destId="{E2068C6D-8836-AA44-B6FB-2F3C993F6C07}" srcOrd="0" destOrd="0" presId="urn:microsoft.com/office/officeart/2005/8/layout/process2"/>
    <dgm:cxn modelId="{631138C9-A606-6546-A2FD-F91085752A1E}" type="presParOf" srcId="{DE558786-76B3-304F-AB23-05DABC0B1A08}" destId="{6A81631C-7B42-ED4D-B01E-973FE8844CE0}" srcOrd="2" destOrd="0" presId="urn:microsoft.com/office/officeart/2005/8/layout/process2"/>
    <dgm:cxn modelId="{A44237C5-7D3C-424A-9DE9-20E3B1E5BE81}" type="presParOf" srcId="{DE558786-76B3-304F-AB23-05DABC0B1A08}" destId="{5292CE91-89D3-A142-8437-AACC2EAC96E3}" srcOrd="3" destOrd="0" presId="urn:microsoft.com/office/officeart/2005/8/layout/process2"/>
    <dgm:cxn modelId="{37D50936-1B61-614D-B932-D53BFD83080C}" type="presParOf" srcId="{5292CE91-89D3-A142-8437-AACC2EAC96E3}" destId="{DAECD091-03D8-3E4E-80A3-2D0192E8E77E}" srcOrd="0" destOrd="0" presId="urn:microsoft.com/office/officeart/2005/8/layout/process2"/>
    <dgm:cxn modelId="{685AC02E-1CB0-C344-B664-44099A73DB79}" type="presParOf" srcId="{DE558786-76B3-304F-AB23-05DABC0B1A08}" destId="{15326115-5A10-8E46-BB7C-259237A9AC59}" srcOrd="4" destOrd="0" presId="urn:microsoft.com/office/officeart/2005/8/layout/process2"/>
    <dgm:cxn modelId="{888B5747-38DA-504B-ABA7-62EC20AD49F8}" type="presParOf" srcId="{DE558786-76B3-304F-AB23-05DABC0B1A08}" destId="{81F99433-B5CE-1E49-B33A-D96B7FC849D0}" srcOrd="5" destOrd="0" presId="urn:microsoft.com/office/officeart/2005/8/layout/process2"/>
    <dgm:cxn modelId="{9D8F9E12-E1E6-3442-8C6A-3F5214ED14E8}" type="presParOf" srcId="{81F99433-B5CE-1E49-B33A-D96B7FC849D0}" destId="{E727DB38-926A-694D-B4CB-893A9095D7F3}" srcOrd="0" destOrd="0" presId="urn:microsoft.com/office/officeart/2005/8/layout/process2"/>
    <dgm:cxn modelId="{C009C831-4956-D045-99AE-EC57284272D5}" type="presParOf" srcId="{DE558786-76B3-304F-AB23-05DABC0B1A08}" destId="{E7A1BD40-7F77-2A44-8171-A3DB15C5ED76}" srcOrd="6" destOrd="0" presId="urn:microsoft.com/office/officeart/2005/8/layout/process2"/>
    <dgm:cxn modelId="{A7E11C71-2158-D64C-AAF6-86EE599BB5EF}" type="presParOf" srcId="{DE558786-76B3-304F-AB23-05DABC0B1A08}" destId="{7655C135-961A-994F-816B-0C6DC042545A}" srcOrd="7" destOrd="0" presId="urn:microsoft.com/office/officeart/2005/8/layout/process2"/>
    <dgm:cxn modelId="{87D1FB0F-51F9-0545-B829-BDD72FA742C8}" type="presParOf" srcId="{7655C135-961A-994F-816B-0C6DC042545A}" destId="{787A592C-B872-404B-9BCB-AA6CE7F963B4}" srcOrd="0" destOrd="0" presId="urn:microsoft.com/office/officeart/2005/8/layout/process2"/>
    <dgm:cxn modelId="{E3C7CA66-64E9-7C42-BC83-50A3526E068A}" type="presParOf" srcId="{DE558786-76B3-304F-AB23-05DABC0B1A08}" destId="{C74BE722-3125-A84C-AE28-18B370EF5058}" srcOrd="8"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8D327F-7F09-F944-82A0-4AAE33128D19}">
      <dsp:nvSpPr>
        <dsp:cNvPr id="0" name=""/>
        <dsp:cNvSpPr/>
      </dsp:nvSpPr>
      <dsp:spPr>
        <a:xfrm>
          <a:off x="931602" y="2957"/>
          <a:ext cx="2765945" cy="69148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1" kern="1200" dirty="0" err="1"/>
            <a:t>APawn</a:t>
          </a:r>
          <a:endParaRPr lang="en-US" sz="1200" b="1" kern="1200" dirty="0"/>
        </a:p>
        <a:p>
          <a:pPr marL="114300" lvl="1" indent="-114300" algn="l" defTabSz="533400">
            <a:lnSpc>
              <a:spcPct val="100000"/>
            </a:lnSpc>
            <a:spcBef>
              <a:spcPct val="0"/>
            </a:spcBef>
            <a:spcAft>
              <a:spcPct val="15000"/>
            </a:spcAft>
            <a:buChar char="•"/>
          </a:pPr>
          <a:r>
            <a:rPr lang="en-US" sz="1200" b="1" kern="1200" dirty="0"/>
            <a:t>Character Actor</a:t>
          </a:r>
        </a:p>
      </dsp:txBody>
      <dsp:txXfrm>
        <a:off x="951855" y="23210"/>
        <a:ext cx="2725439" cy="650980"/>
      </dsp:txXfrm>
    </dsp:sp>
    <dsp:sp modelId="{8B8422D6-8545-C44C-9DBC-0E94B4C7B685}">
      <dsp:nvSpPr>
        <dsp:cNvPr id="0" name=""/>
        <dsp:cNvSpPr/>
      </dsp:nvSpPr>
      <dsp:spPr>
        <a:xfrm rot="5400000">
          <a:off x="2184921" y="711730"/>
          <a:ext cx="259307" cy="31116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2221225" y="737660"/>
        <a:ext cx="186700" cy="181515"/>
      </dsp:txXfrm>
    </dsp:sp>
    <dsp:sp modelId="{6A81631C-7B42-ED4D-B01E-973FE8844CE0}">
      <dsp:nvSpPr>
        <dsp:cNvPr id="0" name=""/>
        <dsp:cNvSpPr/>
      </dsp:nvSpPr>
      <dsp:spPr>
        <a:xfrm>
          <a:off x="931602" y="1040186"/>
          <a:ext cx="2765945" cy="69148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dirty="0" err="1"/>
            <a:t>AActor</a:t>
          </a:r>
          <a:endParaRPr lang="en-US" sz="1200" kern="1200" dirty="0"/>
        </a:p>
        <a:p>
          <a:pPr marL="114300" lvl="1" indent="-114300" algn="l" defTabSz="533400">
            <a:lnSpc>
              <a:spcPct val="100000"/>
            </a:lnSpc>
            <a:spcBef>
              <a:spcPct val="0"/>
            </a:spcBef>
            <a:spcAft>
              <a:spcPct val="15000"/>
            </a:spcAft>
            <a:buChar char="•"/>
          </a:pPr>
          <a:r>
            <a:rPr lang="en-US" sz="1200" b="1" kern="1200" dirty="0"/>
            <a:t>All Actors in scene</a:t>
          </a:r>
        </a:p>
      </dsp:txBody>
      <dsp:txXfrm>
        <a:off x="951855" y="1060439"/>
        <a:ext cx="2725439" cy="650980"/>
      </dsp:txXfrm>
    </dsp:sp>
    <dsp:sp modelId="{5292CE91-89D3-A142-8437-AACC2EAC96E3}">
      <dsp:nvSpPr>
        <dsp:cNvPr id="0" name=""/>
        <dsp:cNvSpPr/>
      </dsp:nvSpPr>
      <dsp:spPr>
        <a:xfrm rot="5400000">
          <a:off x="2184921" y="1748960"/>
          <a:ext cx="259307" cy="31116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2221225" y="1774890"/>
        <a:ext cx="186700" cy="181515"/>
      </dsp:txXfrm>
    </dsp:sp>
    <dsp:sp modelId="{15326115-5A10-8E46-BB7C-259237A9AC59}">
      <dsp:nvSpPr>
        <dsp:cNvPr id="0" name=""/>
        <dsp:cNvSpPr/>
      </dsp:nvSpPr>
      <dsp:spPr>
        <a:xfrm>
          <a:off x="931602" y="2077416"/>
          <a:ext cx="2765945" cy="69148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dirty="0" err="1"/>
            <a:t>UObject</a:t>
          </a:r>
          <a:endParaRPr lang="en-US" sz="1200" kern="1200" dirty="0"/>
        </a:p>
        <a:p>
          <a:pPr marL="114300" lvl="1" indent="-114300" algn="l" defTabSz="533400">
            <a:lnSpc>
              <a:spcPct val="100000"/>
            </a:lnSpc>
            <a:spcBef>
              <a:spcPct val="0"/>
            </a:spcBef>
            <a:spcAft>
              <a:spcPct val="15000"/>
            </a:spcAft>
            <a:buChar char="•"/>
          </a:pPr>
          <a:r>
            <a:rPr lang="en-US" sz="1200" b="1" kern="1200" dirty="0"/>
            <a:t>Any Object with serialization and garbage collection</a:t>
          </a:r>
        </a:p>
      </dsp:txBody>
      <dsp:txXfrm>
        <a:off x="951855" y="2097669"/>
        <a:ext cx="2725439" cy="650980"/>
      </dsp:txXfrm>
    </dsp:sp>
    <dsp:sp modelId="{81F99433-B5CE-1E49-B33A-D96B7FC849D0}">
      <dsp:nvSpPr>
        <dsp:cNvPr id="0" name=""/>
        <dsp:cNvSpPr/>
      </dsp:nvSpPr>
      <dsp:spPr>
        <a:xfrm rot="5400000">
          <a:off x="2184921" y="2786189"/>
          <a:ext cx="259307" cy="31116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2221225" y="2812119"/>
        <a:ext cx="186700" cy="181515"/>
      </dsp:txXfrm>
    </dsp:sp>
    <dsp:sp modelId="{E7A1BD40-7F77-2A44-8171-A3DB15C5ED76}">
      <dsp:nvSpPr>
        <dsp:cNvPr id="0" name=""/>
        <dsp:cNvSpPr/>
      </dsp:nvSpPr>
      <dsp:spPr>
        <a:xfrm>
          <a:off x="931602" y="3114645"/>
          <a:ext cx="2765945" cy="69148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dirty="0" err="1"/>
            <a:t>UObjectBaseUtility</a:t>
          </a:r>
          <a:endParaRPr lang="en-US" sz="1200" kern="1200" dirty="0"/>
        </a:p>
        <a:p>
          <a:pPr marL="114300" lvl="1" indent="-114300" algn="l" defTabSz="533400">
            <a:lnSpc>
              <a:spcPct val="100000"/>
            </a:lnSpc>
            <a:spcBef>
              <a:spcPct val="0"/>
            </a:spcBef>
            <a:spcAft>
              <a:spcPct val="15000"/>
            </a:spcAft>
            <a:buChar char="•"/>
          </a:pPr>
          <a:r>
            <a:rPr lang="en-US" sz="1200" b="1" kern="1200" dirty="0"/>
            <a:t>Utility functions for all Objects (and Actors)</a:t>
          </a:r>
        </a:p>
      </dsp:txBody>
      <dsp:txXfrm>
        <a:off x="951855" y="3134898"/>
        <a:ext cx="2725439" cy="650980"/>
      </dsp:txXfrm>
    </dsp:sp>
    <dsp:sp modelId="{7655C135-961A-994F-816B-0C6DC042545A}">
      <dsp:nvSpPr>
        <dsp:cNvPr id="0" name=""/>
        <dsp:cNvSpPr/>
      </dsp:nvSpPr>
      <dsp:spPr>
        <a:xfrm rot="5400000">
          <a:off x="2184921" y="3823419"/>
          <a:ext cx="259307" cy="31116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2221225" y="3849349"/>
        <a:ext cx="186700" cy="181515"/>
      </dsp:txXfrm>
    </dsp:sp>
    <dsp:sp modelId="{C74BE722-3125-A84C-AE28-18B370EF5058}">
      <dsp:nvSpPr>
        <dsp:cNvPr id="0" name=""/>
        <dsp:cNvSpPr/>
      </dsp:nvSpPr>
      <dsp:spPr>
        <a:xfrm>
          <a:off x="931602" y="4151875"/>
          <a:ext cx="2765945" cy="69148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dirty="0" err="1"/>
            <a:t>UObjectBase</a:t>
          </a:r>
          <a:endParaRPr lang="en-US" sz="1200" kern="1200" dirty="0"/>
        </a:p>
        <a:p>
          <a:pPr marL="114300" lvl="1" indent="-114300" algn="l" defTabSz="533400">
            <a:lnSpc>
              <a:spcPct val="100000"/>
            </a:lnSpc>
            <a:spcBef>
              <a:spcPct val="0"/>
            </a:spcBef>
            <a:spcAft>
              <a:spcPct val="15000"/>
            </a:spcAft>
            <a:buChar char="•"/>
          </a:pPr>
          <a:r>
            <a:rPr lang="en-US" sz="1200" b="1" kern="1200" dirty="0"/>
            <a:t>Where the garbage collection and serialization are actually implemented</a:t>
          </a:r>
        </a:p>
      </dsp:txBody>
      <dsp:txXfrm>
        <a:off x="951855" y="4172128"/>
        <a:ext cx="2725439" cy="650980"/>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0A0FF5D-04BF-404F-83E6-6445EA4B7C0E}" type="datetimeFigureOut">
              <a:rPr lang="en-US" smtClean="0"/>
              <a:t>9/19/24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C951E1-F6AE-834C-B480-9A15756DF529}" type="slidenum">
              <a:rPr lang="en-US" smtClean="0"/>
              <a:t>‹#›</a:t>
            </a:fld>
            <a:endParaRPr lang="en-US"/>
          </a:p>
        </p:txBody>
      </p:sp>
    </p:spTree>
    <p:extLst>
      <p:ext uri="{BB962C8B-B14F-4D97-AF65-F5344CB8AC3E}">
        <p14:creationId xmlns:p14="http://schemas.microsoft.com/office/powerpoint/2010/main" val="2188330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A0FF5D-04BF-404F-83E6-6445EA4B7C0E}" type="datetimeFigureOut">
              <a:rPr lang="en-US" smtClean="0"/>
              <a:t>9/19/24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C951E1-F6AE-834C-B480-9A15756DF529}" type="slidenum">
              <a:rPr lang="en-US" smtClean="0"/>
              <a:t>‹#›</a:t>
            </a:fld>
            <a:endParaRPr lang="en-US"/>
          </a:p>
        </p:txBody>
      </p:sp>
    </p:spTree>
    <p:extLst>
      <p:ext uri="{BB962C8B-B14F-4D97-AF65-F5344CB8AC3E}">
        <p14:creationId xmlns:p14="http://schemas.microsoft.com/office/powerpoint/2010/main" val="1131534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3"/>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3"/>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A0FF5D-04BF-404F-83E6-6445EA4B7C0E}" type="datetimeFigureOut">
              <a:rPr lang="en-US" smtClean="0"/>
              <a:t>9/19/24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C951E1-F6AE-834C-B480-9A15756DF529}" type="slidenum">
              <a:rPr lang="en-US" smtClean="0"/>
              <a:t>‹#›</a:t>
            </a:fld>
            <a:endParaRPr lang="en-US"/>
          </a:p>
        </p:txBody>
      </p:sp>
    </p:spTree>
    <p:extLst>
      <p:ext uri="{BB962C8B-B14F-4D97-AF65-F5344CB8AC3E}">
        <p14:creationId xmlns:p14="http://schemas.microsoft.com/office/powerpoint/2010/main" val="3031142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A0FF5D-04BF-404F-83E6-6445EA4B7C0E}" type="datetimeFigureOut">
              <a:rPr lang="en-US" smtClean="0"/>
              <a:t>9/19/24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C951E1-F6AE-834C-B480-9A15756DF529}" type="slidenum">
              <a:rPr lang="en-US" smtClean="0"/>
              <a:t>‹#›</a:t>
            </a:fld>
            <a:endParaRPr lang="en-US"/>
          </a:p>
        </p:txBody>
      </p:sp>
    </p:spTree>
    <p:extLst>
      <p:ext uri="{BB962C8B-B14F-4D97-AF65-F5344CB8AC3E}">
        <p14:creationId xmlns:p14="http://schemas.microsoft.com/office/powerpoint/2010/main" val="4044574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7"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A0FF5D-04BF-404F-83E6-6445EA4B7C0E}" type="datetimeFigureOut">
              <a:rPr lang="en-US" smtClean="0"/>
              <a:t>9/19/24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C951E1-F6AE-834C-B480-9A15756DF529}" type="slidenum">
              <a:rPr lang="en-US" smtClean="0"/>
              <a:t>‹#›</a:t>
            </a:fld>
            <a:endParaRPr lang="en-US"/>
          </a:p>
        </p:txBody>
      </p:sp>
    </p:spTree>
    <p:extLst>
      <p:ext uri="{BB962C8B-B14F-4D97-AF65-F5344CB8AC3E}">
        <p14:creationId xmlns:p14="http://schemas.microsoft.com/office/powerpoint/2010/main" val="10363804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0A0FF5D-04BF-404F-83E6-6445EA4B7C0E}" type="datetimeFigureOut">
              <a:rPr lang="en-US" smtClean="0"/>
              <a:t>9/19/24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C951E1-F6AE-834C-B480-9A15756DF529}" type="slidenum">
              <a:rPr lang="en-US" smtClean="0"/>
              <a:t>‹#›</a:t>
            </a:fld>
            <a:endParaRPr lang="en-US"/>
          </a:p>
        </p:txBody>
      </p:sp>
    </p:spTree>
    <p:extLst>
      <p:ext uri="{BB962C8B-B14F-4D97-AF65-F5344CB8AC3E}">
        <p14:creationId xmlns:p14="http://schemas.microsoft.com/office/powerpoint/2010/main" val="3257966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0A0FF5D-04BF-404F-83E6-6445EA4B7C0E}" type="datetimeFigureOut">
              <a:rPr lang="en-US" smtClean="0"/>
              <a:t>9/19/24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2C951E1-F6AE-834C-B480-9A15756DF529}" type="slidenum">
              <a:rPr lang="en-US" smtClean="0"/>
              <a:t>‹#›</a:t>
            </a:fld>
            <a:endParaRPr lang="en-US"/>
          </a:p>
        </p:txBody>
      </p:sp>
    </p:spTree>
    <p:extLst>
      <p:ext uri="{BB962C8B-B14F-4D97-AF65-F5344CB8AC3E}">
        <p14:creationId xmlns:p14="http://schemas.microsoft.com/office/powerpoint/2010/main" val="257289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0A0FF5D-04BF-404F-83E6-6445EA4B7C0E}" type="datetimeFigureOut">
              <a:rPr lang="en-US" smtClean="0"/>
              <a:t>9/19/24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2C951E1-F6AE-834C-B480-9A15756DF529}" type="slidenum">
              <a:rPr lang="en-US" smtClean="0"/>
              <a:t>‹#›</a:t>
            </a:fld>
            <a:endParaRPr lang="en-US"/>
          </a:p>
        </p:txBody>
      </p:sp>
    </p:spTree>
    <p:extLst>
      <p:ext uri="{BB962C8B-B14F-4D97-AF65-F5344CB8AC3E}">
        <p14:creationId xmlns:p14="http://schemas.microsoft.com/office/powerpoint/2010/main" val="22613478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A0FF5D-04BF-404F-83E6-6445EA4B7C0E}" type="datetimeFigureOut">
              <a:rPr lang="en-US" smtClean="0"/>
              <a:t>9/19/24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2C951E1-F6AE-834C-B480-9A15756DF529}" type="slidenum">
              <a:rPr lang="en-US" smtClean="0"/>
              <a:t>‹#›</a:t>
            </a:fld>
            <a:endParaRPr lang="en-US"/>
          </a:p>
        </p:txBody>
      </p:sp>
    </p:spTree>
    <p:extLst>
      <p:ext uri="{BB962C8B-B14F-4D97-AF65-F5344CB8AC3E}">
        <p14:creationId xmlns:p14="http://schemas.microsoft.com/office/powerpoint/2010/main" val="13385074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0A0FF5D-04BF-404F-83E6-6445EA4B7C0E}" type="datetimeFigureOut">
              <a:rPr lang="en-US" smtClean="0"/>
              <a:t>9/19/24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C951E1-F6AE-834C-B480-9A15756DF529}" type="slidenum">
              <a:rPr lang="en-US" smtClean="0"/>
              <a:t>‹#›</a:t>
            </a:fld>
            <a:endParaRPr lang="en-US"/>
          </a:p>
        </p:txBody>
      </p:sp>
    </p:spTree>
    <p:extLst>
      <p:ext uri="{BB962C8B-B14F-4D97-AF65-F5344CB8AC3E}">
        <p14:creationId xmlns:p14="http://schemas.microsoft.com/office/powerpoint/2010/main" val="3726414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0A0FF5D-04BF-404F-83E6-6445EA4B7C0E}" type="datetimeFigureOut">
              <a:rPr lang="en-US" smtClean="0"/>
              <a:t>9/19/24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C951E1-F6AE-834C-B480-9A15756DF529}" type="slidenum">
              <a:rPr lang="en-US" smtClean="0"/>
              <a:t>‹#›</a:t>
            </a:fld>
            <a:endParaRPr lang="en-US"/>
          </a:p>
        </p:txBody>
      </p:sp>
    </p:spTree>
    <p:extLst>
      <p:ext uri="{BB962C8B-B14F-4D97-AF65-F5344CB8AC3E}">
        <p14:creationId xmlns:p14="http://schemas.microsoft.com/office/powerpoint/2010/main" val="4658848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0A0FF5D-04BF-404F-83E6-6445EA4B7C0E}" type="datetimeFigureOut">
              <a:rPr lang="en-US" smtClean="0"/>
              <a:t>9/19/24</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2C951E1-F6AE-834C-B480-9A15756DF529}" type="slidenum">
              <a:rPr lang="en-US" smtClean="0"/>
              <a:t>‹#›</a:t>
            </a:fld>
            <a:endParaRPr lang="en-US"/>
          </a:p>
        </p:txBody>
      </p:sp>
    </p:spTree>
    <p:extLst>
      <p:ext uri="{BB962C8B-B14F-4D97-AF65-F5344CB8AC3E}">
        <p14:creationId xmlns:p14="http://schemas.microsoft.com/office/powerpoint/2010/main" val="10841956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png"/><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8.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www.ue4community.wiki/logging-lgpidy6i" TargetMode="External"/><Relationship Id="rId1" Type="http://schemas.openxmlformats.org/officeDocument/2006/relationships/slideLayout" Target="../slideLayouts/slideLayout8.xml"/><Relationship Id="rId5" Type="http://schemas.openxmlformats.org/officeDocument/2006/relationships/image" Target="../media/image44.png"/><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8.xml"/><Relationship Id="rId5" Type="http://schemas.openxmlformats.org/officeDocument/2006/relationships/image" Target="../media/image48.png"/><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8.xml"/><Relationship Id="rId5" Type="http://schemas.openxmlformats.org/officeDocument/2006/relationships/image" Target="../media/image57.png"/><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8.xml"/><Relationship Id="rId5" Type="http://schemas.openxmlformats.org/officeDocument/2006/relationships/image" Target="../media/image61.png"/><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8.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8E1E6-93B6-1B99-A5EB-64F9C25B76A2}"/>
              </a:ext>
            </a:extLst>
          </p:cNvPr>
          <p:cNvSpPr>
            <a:spLocks noGrp="1"/>
          </p:cNvSpPr>
          <p:nvPr>
            <p:ph type="ctrTitle"/>
          </p:nvPr>
        </p:nvSpPr>
        <p:spPr/>
        <p:txBody>
          <a:bodyPr/>
          <a:lstStyle/>
          <a:p>
            <a:r>
              <a:rPr lang="en-US" dirty="0"/>
              <a:t>Basic Actor Coding</a:t>
            </a:r>
          </a:p>
        </p:txBody>
      </p:sp>
      <p:sp>
        <p:nvSpPr>
          <p:cNvPr id="3" name="Subtitle 2">
            <a:extLst>
              <a:ext uri="{FF2B5EF4-FFF2-40B4-BE49-F238E27FC236}">
                <a16:creationId xmlns:a16="http://schemas.microsoft.com/office/drawing/2014/main" id="{77D8A5BA-BF63-98D5-0A86-48B4308A8713}"/>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2872735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7F5971-1165-34AD-E5CF-E4EAA8773449}"/>
              </a:ext>
            </a:extLst>
          </p:cNvPr>
          <p:cNvSpPr>
            <a:spLocks noGrp="1"/>
          </p:cNvSpPr>
          <p:nvPr>
            <p:ph type="title"/>
          </p:nvPr>
        </p:nvSpPr>
        <p:spPr/>
        <p:txBody>
          <a:bodyPr/>
          <a:lstStyle/>
          <a:p>
            <a:r>
              <a:rPr lang="en-US" dirty="0"/>
              <a:t>UE5 Actors</a:t>
            </a:r>
          </a:p>
        </p:txBody>
      </p:sp>
      <p:sp>
        <p:nvSpPr>
          <p:cNvPr id="6" name="Text Placeholder 5">
            <a:extLst>
              <a:ext uri="{FF2B5EF4-FFF2-40B4-BE49-F238E27FC236}">
                <a16:creationId xmlns:a16="http://schemas.microsoft.com/office/drawing/2014/main" id="{B4688726-9E69-DFB0-F3A7-34BF762F6DBD}"/>
              </a:ext>
            </a:extLst>
          </p:cNvPr>
          <p:cNvSpPr>
            <a:spLocks noGrp="1"/>
          </p:cNvSpPr>
          <p:nvPr>
            <p:ph type="body" sz="half" idx="2"/>
          </p:nvPr>
        </p:nvSpPr>
        <p:spPr/>
        <p:txBody>
          <a:bodyPr/>
          <a:lstStyle/>
          <a:p>
            <a:r>
              <a:rPr lang="en-US" dirty="0"/>
              <a:t>A UE5 </a:t>
            </a:r>
            <a:r>
              <a:rPr lang="en-US" b="1" dirty="0"/>
              <a:t>Actor</a:t>
            </a:r>
            <a:r>
              <a:rPr lang="en-US" dirty="0"/>
              <a:t> is any object in the Level. Actors are not used just for characters, but also for every visible scenic element, every light source, every invisible trigger region, and anything else that can have a position in the scene and possibly some attached behavior.</a:t>
            </a:r>
          </a:p>
          <a:p>
            <a:r>
              <a:rPr lang="en-US" dirty="0"/>
              <a:t>The best-documented way to add that behavior is with the </a:t>
            </a:r>
            <a:r>
              <a:rPr lang="en-US" b="1" dirty="0"/>
              <a:t>Blueprint </a:t>
            </a:r>
            <a:r>
              <a:rPr lang="en-US" dirty="0"/>
              <a:t>visual scripting system.</a:t>
            </a:r>
          </a:p>
          <a:p>
            <a:r>
              <a:rPr lang="en-US" dirty="0"/>
              <a:t>For more power and control, you can do the same thing in </a:t>
            </a:r>
            <a:r>
              <a:rPr lang="en-US" b="1" dirty="0"/>
              <a:t>C++</a:t>
            </a:r>
            <a:r>
              <a:rPr lang="en-US" dirty="0"/>
              <a:t>. C++ code has access to anything that can be done in Blueprint, plus internal functions and external libraries that are not Blueprint accessible.</a:t>
            </a:r>
          </a:p>
          <a:p>
            <a:endParaRPr lang="en-US" dirty="0"/>
          </a:p>
        </p:txBody>
      </p:sp>
      <p:grpSp>
        <p:nvGrpSpPr>
          <p:cNvPr id="9" name="Group 8">
            <a:extLst>
              <a:ext uri="{FF2B5EF4-FFF2-40B4-BE49-F238E27FC236}">
                <a16:creationId xmlns:a16="http://schemas.microsoft.com/office/drawing/2014/main" id="{4ABD1F37-BFAA-2B36-76B3-EFB14AEF6789}"/>
              </a:ext>
            </a:extLst>
          </p:cNvPr>
          <p:cNvGrpSpPr>
            <a:grpSpLocks noChangeAspect="1"/>
          </p:cNvGrpSpPr>
          <p:nvPr/>
        </p:nvGrpSpPr>
        <p:grpSpPr>
          <a:xfrm>
            <a:off x="3887391" y="747711"/>
            <a:ext cx="4626768" cy="3560913"/>
            <a:chOff x="12974422" y="1648691"/>
            <a:chExt cx="10480340" cy="8066015"/>
          </a:xfrm>
        </p:grpSpPr>
        <p:pic>
          <p:nvPicPr>
            <p:cNvPr id="7" name="Content Placeholder 4">
              <a:extLst>
                <a:ext uri="{FF2B5EF4-FFF2-40B4-BE49-F238E27FC236}">
                  <a16:creationId xmlns:a16="http://schemas.microsoft.com/office/drawing/2014/main" id="{13EAAC7F-6D1E-6149-A810-DD735CB26656}"/>
                </a:ext>
              </a:extLst>
            </p:cNvPr>
            <p:cNvPicPr>
              <a:picLocks noChangeAspect="1"/>
            </p:cNvPicPr>
            <p:nvPr/>
          </p:nvPicPr>
          <p:blipFill>
            <a:blip r:embed="rId2"/>
            <a:stretch>
              <a:fillRect/>
            </a:stretch>
          </p:blipFill>
          <p:spPr>
            <a:xfrm>
              <a:off x="12974422" y="1648691"/>
              <a:ext cx="10480340" cy="2757054"/>
            </a:xfrm>
            <a:prstGeom prst="rect">
              <a:avLst/>
            </a:prstGeom>
          </p:spPr>
        </p:pic>
        <p:pic>
          <p:nvPicPr>
            <p:cNvPr id="8" name="Picture 7">
              <a:extLst>
                <a:ext uri="{FF2B5EF4-FFF2-40B4-BE49-F238E27FC236}">
                  <a16:creationId xmlns:a16="http://schemas.microsoft.com/office/drawing/2014/main" id="{A980AA3D-73E2-1354-0B47-D218FA664E98}"/>
                </a:ext>
              </a:extLst>
            </p:cNvPr>
            <p:cNvPicPr>
              <a:picLocks noChangeAspect="1"/>
            </p:cNvPicPr>
            <p:nvPr/>
          </p:nvPicPr>
          <p:blipFill>
            <a:blip r:embed="rId3"/>
            <a:stretch>
              <a:fillRect/>
            </a:stretch>
          </p:blipFill>
          <p:spPr>
            <a:xfrm>
              <a:off x="12974422" y="6393612"/>
              <a:ext cx="10480340" cy="3321094"/>
            </a:xfrm>
            <a:prstGeom prst="rect">
              <a:avLst/>
            </a:prstGeom>
          </p:spPr>
        </p:pic>
      </p:grpSp>
    </p:spTree>
    <p:extLst>
      <p:ext uri="{BB962C8B-B14F-4D97-AF65-F5344CB8AC3E}">
        <p14:creationId xmlns:p14="http://schemas.microsoft.com/office/powerpoint/2010/main" val="31871491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D99A7-6BC3-7A97-A84C-4814E2E22C23}"/>
              </a:ext>
            </a:extLst>
          </p:cNvPr>
          <p:cNvSpPr>
            <a:spLocks noGrp="1"/>
          </p:cNvSpPr>
          <p:nvPr>
            <p:ph type="title"/>
          </p:nvPr>
        </p:nvSpPr>
        <p:spPr/>
        <p:txBody>
          <a:bodyPr/>
          <a:lstStyle/>
          <a:p>
            <a:r>
              <a:rPr lang="en-US" dirty="0"/>
              <a:t>Actor Components</a:t>
            </a:r>
          </a:p>
        </p:txBody>
      </p:sp>
      <p:sp>
        <p:nvSpPr>
          <p:cNvPr id="4" name="Text Placeholder 3">
            <a:extLst>
              <a:ext uri="{FF2B5EF4-FFF2-40B4-BE49-F238E27FC236}">
                <a16:creationId xmlns:a16="http://schemas.microsoft.com/office/drawing/2014/main" id="{993B0602-FFB3-EB1F-37AD-108671F328ED}"/>
              </a:ext>
            </a:extLst>
          </p:cNvPr>
          <p:cNvSpPr>
            <a:spLocks noGrp="1"/>
          </p:cNvSpPr>
          <p:nvPr>
            <p:ph type="body" sz="half" idx="2"/>
          </p:nvPr>
        </p:nvSpPr>
        <p:spPr/>
        <p:txBody>
          <a:bodyPr/>
          <a:lstStyle/>
          <a:p>
            <a:r>
              <a:rPr lang="en-US" dirty="0"/>
              <a:t>A </a:t>
            </a:r>
            <a:r>
              <a:rPr lang="en-US" b="1" dirty="0"/>
              <a:t>component</a:t>
            </a:r>
            <a:r>
              <a:rPr lang="en-US" dirty="0"/>
              <a:t> is a class that implements common behavior to be shared by many different types of Actors.</a:t>
            </a:r>
          </a:p>
          <a:p>
            <a:r>
              <a:rPr lang="en-US" dirty="0"/>
              <a:t>You can use components in both Blueprint and C++ Actors to add behavior, and can create new components to be used by both Blueprint and C++ Actors.</a:t>
            </a:r>
          </a:p>
          <a:p>
            <a:r>
              <a:rPr lang="en-US" dirty="0"/>
              <a:t>Common examples include </a:t>
            </a:r>
            <a:r>
              <a:rPr lang="en-US" i="1" dirty="0"/>
              <a:t>Scene Components </a:t>
            </a:r>
            <a:r>
              <a:rPr lang="en-US" dirty="0"/>
              <a:t>for Actor position, </a:t>
            </a:r>
            <a:r>
              <a:rPr lang="en-US" i="1" dirty="0"/>
              <a:t>Mesh Components </a:t>
            </a:r>
            <a:r>
              <a:rPr lang="en-US" dirty="0"/>
              <a:t>for rendering, </a:t>
            </a:r>
            <a:r>
              <a:rPr lang="en-US" i="1" dirty="0"/>
              <a:t>Physics</a:t>
            </a:r>
            <a:r>
              <a:rPr lang="en-US" dirty="0"/>
              <a:t> and movement components for Actor motion, </a:t>
            </a:r>
            <a:r>
              <a:rPr lang="en-US" i="1" dirty="0"/>
              <a:t>AI</a:t>
            </a:r>
            <a:r>
              <a:rPr lang="en-US" dirty="0"/>
              <a:t> components for behavior, and </a:t>
            </a:r>
            <a:r>
              <a:rPr lang="en-US" i="1" dirty="0"/>
              <a:t>Networking</a:t>
            </a:r>
            <a:r>
              <a:rPr lang="en-US" dirty="0"/>
              <a:t> components for communication.</a:t>
            </a:r>
          </a:p>
        </p:txBody>
      </p:sp>
      <p:pic>
        <p:nvPicPr>
          <p:cNvPr id="5" name="Content Placeholder 7">
            <a:extLst>
              <a:ext uri="{FF2B5EF4-FFF2-40B4-BE49-F238E27FC236}">
                <a16:creationId xmlns:a16="http://schemas.microsoft.com/office/drawing/2014/main" id="{1B1A4F8E-2A79-0CF4-DE58-2C8EDB0B8F5B}"/>
              </a:ext>
            </a:extLst>
          </p:cNvPr>
          <p:cNvPicPr>
            <a:picLocks noGrp="1" noChangeAspect="1"/>
          </p:cNvPicPr>
          <p:nvPr>
            <p:ph idx="1"/>
          </p:nvPr>
        </p:nvPicPr>
        <p:blipFill>
          <a:blip r:embed="rId2"/>
          <a:stretch>
            <a:fillRect/>
          </a:stretch>
        </p:blipFill>
        <p:spPr>
          <a:xfrm>
            <a:off x="4945688" y="741363"/>
            <a:ext cx="2513349" cy="3654425"/>
          </a:xfrm>
          <a:prstGeom prst="rect">
            <a:avLst/>
          </a:prstGeom>
        </p:spPr>
      </p:pic>
    </p:spTree>
    <p:extLst>
      <p:ext uri="{BB962C8B-B14F-4D97-AF65-F5344CB8AC3E}">
        <p14:creationId xmlns:p14="http://schemas.microsoft.com/office/powerpoint/2010/main" val="41148798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20A99-E2AC-B5B9-75F6-D91AF09A3799}"/>
              </a:ext>
            </a:extLst>
          </p:cNvPr>
          <p:cNvSpPr>
            <a:spLocks noGrp="1"/>
          </p:cNvSpPr>
          <p:nvPr>
            <p:ph type="title"/>
          </p:nvPr>
        </p:nvSpPr>
        <p:spPr/>
        <p:txBody>
          <a:bodyPr/>
          <a:lstStyle/>
          <a:p>
            <a:r>
              <a:rPr lang="en-US" dirty="0"/>
              <a:t>Pawns</a:t>
            </a:r>
          </a:p>
        </p:txBody>
      </p:sp>
      <p:sp>
        <p:nvSpPr>
          <p:cNvPr id="4" name="Text Placeholder 3">
            <a:extLst>
              <a:ext uri="{FF2B5EF4-FFF2-40B4-BE49-F238E27FC236}">
                <a16:creationId xmlns:a16="http://schemas.microsoft.com/office/drawing/2014/main" id="{553C9327-EB5E-C07A-1F3B-9759B5B79F1E}"/>
              </a:ext>
            </a:extLst>
          </p:cNvPr>
          <p:cNvSpPr>
            <a:spLocks noGrp="1"/>
          </p:cNvSpPr>
          <p:nvPr>
            <p:ph type="body" sz="half" idx="2"/>
          </p:nvPr>
        </p:nvSpPr>
        <p:spPr/>
        <p:txBody>
          <a:bodyPr/>
          <a:lstStyle/>
          <a:p>
            <a:r>
              <a:rPr lang="en-US" dirty="0"/>
              <a:t>A </a:t>
            </a:r>
            <a:r>
              <a:rPr lang="en-US" b="1" dirty="0"/>
              <a:t>Pawn</a:t>
            </a:r>
            <a:r>
              <a:rPr lang="en-US" dirty="0"/>
              <a:t> is an Actor that can be controlled by either the user or AI. The Pawn class is derived from the Actor class, so inherits all of the functionality of the base Actor class.</a:t>
            </a:r>
          </a:p>
          <a:p>
            <a:r>
              <a:rPr lang="en-US" dirty="0"/>
              <a:t>Pawns are controlled by a Player or AI </a:t>
            </a:r>
            <a:r>
              <a:rPr lang="en-US" b="1" dirty="0"/>
              <a:t>Controller</a:t>
            </a:r>
            <a:r>
              <a:rPr lang="en-US" dirty="0"/>
              <a:t>, and controllers can be swapped without changing the underlying pawn</a:t>
            </a:r>
          </a:p>
          <a:p>
            <a:pPr marL="171450" indent="-171450">
              <a:buFont typeface="Arial" panose="020B0604020202020204" pitchFamily="34" charset="0"/>
              <a:buChar char="•"/>
            </a:pPr>
            <a:r>
              <a:rPr lang="en-US" dirty="0"/>
              <a:t>Why separate Pawn and Controller? Think about a sports game where the user can switch between any player on the field while AI controls the rest.</a:t>
            </a:r>
          </a:p>
        </p:txBody>
      </p:sp>
      <p:pic>
        <p:nvPicPr>
          <p:cNvPr id="5" name="Content Placeholder 7">
            <a:extLst>
              <a:ext uri="{FF2B5EF4-FFF2-40B4-BE49-F238E27FC236}">
                <a16:creationId xmlns:a16="http://schemas.microsoft.com/office/drawing/2014/main" id="{44E1C054-62B3-A3EF-566F-7A7639565E67}"/>
              </a:ext>
            </a:extLst>
          </p:cNvPr>
          <p:cNvPicPr>
            <a:picLocks noGrp="1" noChangeAspect="1"/>
          </p:cNvPicPr>
          <p:nvPr>
            <p:ph idx="1"/>
          </p:nvPr>
        </p:nvPicPr>
        <p:blipFill rotWithShape="1">
          <a:blip r:embed="rId2"/>
          <a:srcRect l="11524" r="11131"/>
          <a:stretch/>
        </p:blipFill>
        <p:spPr>
          <a:xfrm>
            <a:off x="4571947" y="741363"/>
            <a:ext cx="3260832" cy="3654425"/>
          </a:xfrm>
          <a:prstGeom prst="rect">
            <a:avLst/>
          </a:prstGeom>
        </p:spPr>
      </p:pic>
    </p:spTree>
    <p:extLst>
      <p:ext uri="{BB962C8B-B14F-4D97-AF65-F5344CB8AC3E}">
        <p14:creationId xmlns:p14="http://schemas.microsoft.com/office/powerpoint/2010/main" val="4097774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7F4AC-2695-B13C-26F3-5E8C3B127332}"/>
              </a:ext>
            </a:extLst>
          </p:cNvPr>
          <p:cNvSpPr>
            <a:spLocks noGrp="1"/>
          </p:cNvSpPr>
          <p:nvPr>
            <p:ph type="title"/>
          </p:nvPr>
        </p:nvSpPr>
        <p:spPr>
          <a:xfrm>
            <a:off x="628650" y="273844"/>
            <a:ext cx="7886700" cy="994172"/>
          </a:xfrm>
        </p:spPr>
        <p:txBody>
          <a:bodyPr/>
          <a:lstStyle/>
          <a:p>
            <a:r>
              <a:rPr lang="en-US" dirty="0"/>
              <a:t>Converting a Blueprint Project to C++</a:t>
            </a:r>
          </a:p>
        </p:txBody>
      </p:sp>
      <p:sp>
        <p:nvSpPr>
          <p:cNvPr id="3" name="Content Placeholder 2">
            <a:extLst>
              <a:ext uri="{FF2B5EF4-FFF2-40B4-BE49-F238E27FC236}">
                <a16:creationId xmlns:a16="http://schemas.microsoft.com/office/drawing/2014/main" id="{C75D0A2F-E014-5CEC-B973-43D5F7B6E95E}"/>
              </a:ext>
            </a:extLst>
          </p:cNvPr>
          <p:cNvSpPr>
            <a:spLocks noGrp="1"/>
          </p:cNvSpPr>
          <p:nvPr>
            <p:ph idx="1"/>
          </p:nvPr>
        </p:nvSpPr>
        <p:spPr>
          <a:xfrm>
            <a:off x="628650" y="1369218"/>
            <a:ext cx="7886700" cy="3263504"/>
          </a:xfrm>
        </p:spPr>
        <p:txBody>
          <a:bodyPr/>
          <a:lstStyle/>
          <a:p>
            <a:r>
              <a:rPr lang="en-US" dirty="0"/>
              <a:t>If you start a project using Blueprint and decide later to do some C++, it is possible to switch it over.</a:t>
            </a:r>
          </a:p>
          <a:p>
            <a:pPr lvl="1"/>
            <a:r>
              <a:rPr lang="en-US" dirty="0"/>
              <a:t>In the Tools menu, create a new C++ class (e.g., a new C++ Actor class for Actor behavior).</a:t>
            </a:r>
          </a:p>
          <a:p>
            <a:pPr lvl="1"/>
            <a:r>
              <a:rPr lang="en-US" dirty="0"/>
              <a:t>After UE5 is done generating the files, quit the engine and then run the </a:t>
            </a:r>
            <a:r>
              <a:rPr lang="en-US" dirty="0" err="1"/>
              <a:t>GenerateProjectFiles</a:t>
            </a:r>
            <a:r>
              <a:rPr lang="en-US" dirty="0"/>
              <a:t> script.</a:t>
            </a:r>
          </a:p>
          <a:p>
            <a:pPr lvl="1"/>
            <a:r>
              <a:rPr lang="en-US" dirty="0"/>
              <a:t>When you relaunch the project, it’ll be a full-fledged C++ project.</a:t>
            </a:r>
          </a:p>
          <a:p>
            <a:pPr lvl="1"/>
            <a:r>
              <a:rPr lang="en-US" dirty="0"/>
              <a:t>You can identify code projects because they will have a Compile button in the toolbar.</a:t>
            </a:r>
          </a:p>
        </p:txBody>
      </p:sp>
    </p:spTree>
    <p:extLst>
      <p:ext uri="{BB962C8B-B14F-4D97-AF65-F5344CB8AC3E}">
        <p14:creationId xmlns:p14="http://schemas.microsoft.com/office/powerpoint/2010/main" val="40621447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BDC08-EE0A-36DD-628F-FD3CDD17847A}"/>
              </a:ext>
            </a:extLst>
          </p:cNvPr>
          <p:cNvSpPr>
            <a:spLocks noGrp="1"/>
          </p:cNvSpPr>
          <p:nvPr>
            <p:ph type="title"/>
          </p:nvPr>
        </p:nvSpPr>
        <p:spPr/>
        <p:txBody>
          <a:bodyPr/>
          <a:lstStyle/>
          <a:p>
            <a:r>
              <a:rPr lang="en-US" dirty="0"/>
              <a:t>Recompiling Code</a:t>
            </a:r>
          </a:p>
        </p:txBody>
      </p:sp>
      <p:sp>
        <p:nvSpPr>
          <p:cNvPr id="4" name="Text Placeholder 3">
            <a:extLst>
              <a:ext uri="{FF2B5EF4-FFF2-40B4-BE49-F238E27FC236}">
                <a16:creationId xmlns:a16="http://schemas.microsoft.com/office/drawing/2014/main" id="{35D72FB7-3401-42EF-EE10-A027EA70113A}"/>
              </a:ext>
            </a:extLst>
          </p:cNvPr>
          <p:cNvSpPr>
            <a:spLocks noGrp="1"/>
          </p:cNvSpPr>
          <p:nvPr>
            <p:ph type="body" sz="half" idx="2"/>
          </p:nvPr>
        </p:nvSpPr>
        <p:spPr/>
        <p:txBody>
          <a:bodyPr>
            <a:normAutofit/>
          </a:bodyPr>
          <a:lstStyle/>
          <a:p>
            <a:r>
              <a:rPr lang="en-US" dirty="0"/>
              <a:t>In a C++ project, you can recompile Actor or Component code without having to exit the Editor. </a:t>
            </a:r>
          </a:p>
          <a:p>
            <a:pPr marL="171450" indent="-171450">
              <a:buFont typeface="Arial" panose="020B0604020202020204" pitchFamily="34" charset="0"/>
              <a:buChar char="•"/>
            </a:pPr>
            <a:r>
              <a:rPr lang="en-US" dirty="0"/>
              <a:t>Just press the </a:t>
            </a:r>
            <a:r>
              <a:rPr lang="en-US" b="1" dirty="0"/>
              <a:t>Compile</a:t>
            </a:r>
            <a:r>
              <a:rPr lang="en-US" dirty="0"/>
              <a:t> button at the bottom of the Editor window.</a:t>
            </a:r>
          </a:p>
          <a:p>
            <a:r>
              <a:rPr lang="en-US" dirty="0"/>
              <a:t>The changed code will be recompiled and reloaded into your running Editor.</a:t>
            </a:r>
          </a:p>
          <a:p>
            <a:r>
              <a:rPr lang="en-US" dirty="0"/>
              <a:t>To manage the hot reload, UE5 saves the class data with the old class, then loads it with the new. </a:t>
            </a:r>
          </a:p>
          <a:p>
            <a:pPr marL="171450" indent="-171450">
              <a:buFont typeface="Arial" panose="020B0604020202020204" pitchFamily="34" charset="0"/>
              <a:buChar char="•"/>
            </a:pPr>
            <a:r>
              <a:rPr lang="en-US" dirty="0"/>
              <a:t>This can fail if the </a:t>
            </a:r>
            <a:r>
              <a:rPr lang="en-US" b="1" dirty="0"/>
              <a:t>class member data </a:t>
            </a:r>
            <a:r>
              <a:rPr lang="en-US" dirty="0"/>
              <a:t>changes too significantly. For member data changes, you may need to delete the Actor from the scene and recreate it.</a:t>
            </a:r>
          </a:p>
        </p:txBody>
      </p:sp>
      <p:pic>
        <p:nvPicPr>
          <p:cNvPr id="5" name="Content Placeholder 4">
            <a:extLst>
              <a:ext uri="{FF2B5EF4-FFF2-40B4-BE49-F238E27FC236}">
                <a16:creationId xmlns:a16="http://schemas.microsoft.com/office/drawing/2014/main" id="{8D8619BD-E4A9-B2E2-0C54-9E2495F1DFF8}"/>
              </a:ext>
            </a:extLst>
          </p:cNvPr>
          <p:cNvPicPr>
            <a:picLocks noGrp="1" noChangeAspect="1"/>
          </p:cNvPicPr>
          <p:nvPr>
            <p:ph idx="1"/>
          </p:nvPr>
        </p:nvPicPr>
        <p:blipFill>
          <a:blip r:embed="rId2"/>
          <a:stretch>
            <a:fillRect/>
          </a:stretch>
        </p:blipFill>
        <p:spPr>
          <a:xfrm>
            <a:off x="3887788" y="1467907"/>
            <a:ext cx="4629150" cy="2201337"/>
          </a:xfrm>
          <a:prstGeom prst="rect">
            <a:avLst/>
          </a:prstGeom>
        </p:spPr>
      </p:pic>
      <p:sp>
        <p:nvSpPr>
          <p:cNvPr id="6" name="Rounded Rectangle 5">
            <a:extLst>
              <a:ext uri="{FF2B5EF4-FFF2-40B4-BE49-F238E27FC236}">
                <a16:creationId xmlns:a16="http://schemas.microsoft.com/office/drawing/2014/main" id="{853A12B7-8FFA-87D0-05CF-204E5596C630}"/>
              </a:ext>
            </a:extLst>
          </p:cNvPr>
          <p:cNvSpPr/>
          <p:nvPr/>
        </p:nvSpPr>
        <p:spPr>
          <a:xfrm>
            <a:off x="6683433" y="3350029"/>
            <a:ext cx="340822" cy="324196"/>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40462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6FE98-165D-49B8-E6A1-F35B1E257A1D}"/>
              </a:ext>
            </a:extLst>
          </p:cNvPr>
          <p:cNvSpPr>
            <a:spLocks noGrp="1"/>
          </p:cNvSpPr>
          <p:nvPr>
            <p:ph type="title"/>
          </p:nvPr>
        </p:nvSpPr>
        <p:spPr/>
        <p:txBody>
          <a:bodyPr/>
          <a:lstStyle/>
          <a:p>
            <a:r>
              <a:rPr lang="en-US" dirty="0"/>
              <a:t>Core Blueprint Events</a:t>
            </a:r>
            <a:br>
              <a:rPr lang="en-US" dirty="0"/>
            </a:br>
            <a:r>
              <a:rPr lang="en-US" dirty="0"/>
              <a:t>⇔ C++ Functions </a:t>
            </a:r>
          </a:p>
        </p:txBody>
      </p:sp>
      <p:sp>
        <p:nvSpPr>
          <p:cNvPr id="4" name="Text Placeholder 3">
            <a:extLst>
              <a:ext uri="{FF2B5EF4-FFF2-40B4-BE49-F238E27FC236}">
                <a16:creationId xmlns:a16="http://schemas.microsoft.com/office/drawing/2014/main" id="{AA2D7FBB-C409-70C7-5C45-F722D847F322}"/>
              </a:ext>
            </a:extLst>
          </p:cNvPr>
          <p:cNvSpPr>
            <a:spLocks noGrp="1"/>
          </p:cNvSpPr>
          <p:nvPr>
            <p:ph type="body" sz="half" idx="2"/>
          </p:nvPr>
        </p:nvSpPr>
        <p:spPr/>
        <p:txBody>
          <a:bodyPr/>
          <a:lstStyle/>
          <a:p>
            <a:r>
              <a:rPr lang="en-US" dirty="0"/>
              <a:t>The standard Blueprint Actor has event blocks so you can trigger something to happen on </a:t>
            </a:r>
            <a:r>
              <a:rPr lang="en-US" b="1" dirty="0"/>
              <a:t>Actor Construction</a:t>
            </a:r>
            <a:r>
              <a:rPr lang="en-US" dirty="0"/>
              <a:t>, </a:t>
            </a:r>
            <a:r>
              <a:rPr lang="en-US" b="1" dirty="0"/>
              <a:t>Begin Play</a:t>
            </a:r>
            <a:r>
              <a:rPr lang="en-US" dirty="0"/>
              <a:t>, or every game </a:t>
            </a:r>
            <a:r>
              <a:rPr lang="en-US" b="1" dirty="0"/>
              <a:t>Tick</a:t>
            </a:r>
            <a:r>
              <a:rPr lang="en-US" dirty="0"/>
              <a:t>.</a:t>
            </a:r>
          </a:p>
          <a:p>
            <a:r>
              <a:rPr lang="en-US" dirty="0"/>
              <a:t>The same options are available in C++ as virtual member functions </a:t>
            </a:r>
            <a:r>
              <a:rPr lang="en-US" b="1" dirty="0" err="1"/>
              <a:t>OnConstruction</a:t>
            </a:r>
            <a:r>
              <a:rPr lang="en-US" dirty="0"/>
              <a:t>, </a:t>
            </a:r>
            <a:r>
              <a:rPr lang="en-US" b="1" dirty="0" err="1"/>
              <a:t>BeginPlay</a:t>
            </a:r>
            <a:r>
              <a:rPr lang="en-US" dirty="0"/>
              <a:t>, and </a:t>
            </a:r>
            <a:r>
              <a:rPr lang="en-US" b="1" dirty="0"/>
              <a:t>Tick</a:t>
            </a:r>
            <a:r>
              <a:rPr lang="en-US" dirty="0"/>
              <a:t>.</a:t>
            </a:r>
          </a:p>
          <a:p>
            <a:r>
              <a:rPr lang="en-US" dirty="0"/>
              <a:t>When you create a new Actor class, it automatically creates templates for the </a:t>
            </a:r>
            <a:r>
              <a:rPr lang="en-US" b="1" dirty="0" err="1"/>
              <a:t>BeginPlay</a:t>
            </a:r>
            <a:r>
              <a:rPr lang="en-US" dirty="0"/>
              <a:t> and </a:t>
            </a:r>
            <a:r>
              <a:rPr lang="en-US" b="1" dirty="0"/>
              <a:t>Tick</a:t>
            </a:r>
            <a:r>
              <a:rPr lang="en-US" dirty="0"/>
              <a:t> functions, but you can add others. Look at the </a:t>
            </a:r>
            <a:r>
              <a:rPr lang="en-US" b="1" dirty="0" err="1"/>
              <a:t>AActor</a:t>
            </a:r>
            <a:r>
              <a:rPr lang="en-US" dirty="0"/>
              <a:t> base class and its parents to see what is available.</a:t>
            </a:r>
          </a:p>
          <a:p>
            <a:r>
              <a:rPr lang="en-US" dirty="0"/>
              <a:t>Overriding these virtual functions adds behavior for that Actor event.</a:t>
            </a:r>
          </a:p>
        </p:txBody>
      </p:sp>
      <p:grpSp>
        <p:nvGrpSpPr>
          <p:cNvPr id="7" name="Group 6">
            <a:extLst>
              <a:ext uri="{FF2B5EF4-FFF2-40B4-BE49-F238E27FC236}">
                <a16:creationId xmlns:a16="http://schemas.microsoft.com/office/drawing/2014/main" id="{A409D6D6-8800-AEE6-B73D-D8344010DFEE}"/>
              </a:ext>
            </a:extLst>
          </p:cNvPr>
          <p:cNvGrpSpPr>
            <a:grpSpLocks noChangeAspect="1"/>
          </p:cNvGrpSpPr>
          <p:nvPr/>
        </p:nvGrpSpPr>
        <p:grpSpPr>
          <a:xfrm>
            <a:off x="3887391" y="83127"/>
            <a:ext cx="4699656" cy="4887490"/>
            <a:chOff x="13061590" y="689840"/>
            <a:chExt cx="9588022" cy="9971233"/>
          </a:xfrm>
        </p:grpSpPr>
        <p:pic>
          <p:nvPicPr>
            <p:cNvPr id="5" name="Picture 4">
              <a:extLst>
                <a:ext uri="{FF2B5EF4-FFF2-40B4-BE49-F238E27FC236}">
                  <a16:creationId xmlns:a16="http://schemas.microsoft.com/office/drawing/2014/main" id="{E132CE43-8316-63F0-8C52-637359EF0424}"/>
                </a:ext>
              </a:extLst>
            </p:cNvPr>
            <p:cNvPicPr>
              <a:picLocks noChangeAspect="1"/>
            </p:cNvPicPr>
            <p:nvPr/>
          </p:nvPicPr>
          <p:blipFill>
            <a:blip r:embed="rId2"/>
            <a:stretch>
              <a:fillRect/>
            </a:stretch>
          </p:blipFill>
          <p:spPr>
            <a:xfrm>
              <a:off x="13949795" y="7781997"/>
              <a:ext cx="8699817" cy="2879076"/>
            </a:xfrm>
            <a:prstGeom prst="rect">
              <a:avLst/>
            </a:prstGeom>
          </p:spPr>
        </p:pic>
        <p:pic>
          <p:nvPicPr>
            <p:cNvPr id="6" name="Content Placeholder 8">
              <a:extLst>
                <a:ext uri="{FF2B5EF4-FFF2-40B4-BE49-F238E27FC236}">
                  <a16:creationId xmlns:a16="http://schemas.microsoft.com/office/drawing/2014/main" id="{9B0C3403-4B90-B8F8-2D9F-1412FB4834F9}"/>
                </a:ext>
              </a:extLst>
            </p:cNvPr>
            <p:cNvPicPr>
              <a:picLocks noChangeAspect="1"/>
            </p:cNvPicPr>
            <p:nvPr/>
          </p:nvPicPr>
          <p:blipFill>
            <a:blip r:embed="rId3"/>
            <a:stretch>
              <a:fillRect/>
            </a:stretch>
          </p:blipFill>
          <p:spPr>
            <a:xfrm>
              <a:off x="13061590" y="689840"/>
              <a:ext cx="3713990" cy="6334416"/>
            </a:xfrm>
            <a:prstGeom prst="rect">
              <a:avLst/>
            </a:prstGeom>
          </p:spPr>
        </p:pic>
      </p:grpSp>
    </p:spTree>
    <p:extLst>
      <p:ext uri="{BB962C8B-B14F-4D97-AF65-F5344CB8AC3E}">
        <p14:creationId xmlns:p14="http://schemas.microsoft.com/office/powerpoint/2010/main" val="9364710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479B8-5DB3-44E9-2C14-D6E025607DA2}"/>
              </a:ext>
            </a:extLst>
          </p:cNvPr>
          <p:cNvSpPr>
            <a:spLocks noGrp="1"/>
          </p:cNvSpPr>
          <p:nvPr>
            <p:ph type="title"/>
          </p:nvPr>
        </p:nvSpPr>
        <p:spPr/>
        <p:txBody>
          <a:bodyPr/>
          <a:lstStyle/>
          <a:p>
            <a:r>
              <a:rPr lang="en-US" dirty="0"/>
              <a:t>Blueprint Variables</a:t>
            </a:r>
            <a:br>
              <a:rPr lang="en-US" dirty="0"/>
            </a:br>
            <a:r>
              <a:rPr lang="en-US" dirty="0"/>
              <a:t>⇔ C++ Member Data</a:t>
            </a:r>
          </a:p>
        </p:txBody>
      </p:sp>
      <p:sp>
        <p:nvSpPr>
          <p:cNvPr id="4" name="Text Placeholder 3">
            <a:extLst>
              <a:ext uri="{FF2B5EF4-FFF2-40B4-BE49-F238E27FC236}">
                <a16:creationId xmlns:a16="http://schemas.microsoft.com/office/drawing/2014/main" id="{4E248AE5-5F22-956F-7F64-285DE3F52484}"/>
              </a:ext>
            </a:extLst>
          </p:cNvPr>
          <p:cNvSpPr>
            <a:spLocks noGrp="1"/>
          </p:cNvSpPr>
          <p:nvPr>
            <p:ph type="body" sz="half" idx="2"/>
          </p:nvPr>
        </p:nvSpPr>
        <p:spPr/>
        <p:txBody>
          <a:bodyPr>
            <a:normAutofit fontScale="92500" lnSpcReduction="20000"/>
          </a:bodyPr>
          <a:lstStyle/>
          <a:p>
            <a:r>
              <a:rPr lang="en-US" dirty="0"/>
              <a:t>In Blueprint, you can create variables associated with your Actor. </a:t>
            </a:r>
          </a:p>
          <a:p>
            <a:pPr marL="171450" indent="-171450">
              <a:buFont typeface="Arial" panose="020B0604020202020204" pitchFamily="34" charset="0"/>
              <a:buChar char="•"/>
            </a:pPr>
            <a:r>
              <a:rPr lang="en-US" dirty="0"/>
              <a:t>Values for these are saved with the Actor. </a:t>
            </a:r>
          </a:p>
          <a:p>
            <a:pPr marL="171450" indent="-171450">
              <a:buFont typeface="Arial" panose="020B0604020202020204" pitchFamily="34" charset="0"/>
              <a:buChar char="•"/>
            </a:pPr>
            <a:r>
              <a:rPr lang="en-US" dirty="0"/>
              <a:t>These can be set to be either visible in the Actor’s </a:t>
            </a:r>
            <a:r>
              <a:rPr lang="en-US" b="1" dirty="0"/>
              <a:t>Details</a:t>
            </a:r>
            <a:r>
              <a:rPr lang="en-US" dirty="0"/>
              <a:t> window, or internal and hidden.</a:t>
            </a:r>
          </a:p>
          <a:p>
            <a:r>
              <a:rPr lang="en-US" dirty="0"/>
              <a:t>In C++, any member variable preceded by the </a:t>
            </a:r>
            <a:r>
              <a:rPr lang="en-US" b="1" dirty="0"/>
              <a:t>UPROPERTY()</a:t>
            </a:r>
            <a:r>
              <a:rPr lang="en-US" dirty="0"/>
              <a:t> macro will be saved with the Actor, but hidden. </a:t>
            </a:r>
          </a:p>
          <a:p>
            <a:pPr marL="171450" indent="-171450">
              <a:buFont typeface="Arial" panose="020B0604020202020204" pitchFamily="34" charset="0"/>
              <a:buChar char="•"/>
            </a:pPr>
            <a:r>
              <a:rPr lang="en-US" dirty="0"/>
              <a:t>Variables without UPROPERTY() can hold temporary data, but will not be saved.</a:t>
            </a:r>
          </a:p>
          <a:p>
            <a:pPr marL="171450" indent="-171450">
              <a:buFont typeface="Arial" panose="020B0604020202020204" pitchFamily="34" charset="0"/>
              <a:buChar char="•"/>
            </a:pPr>
            <a:r>
              <a:rPr lang="en-US" dirty="0"/>
              <a:t>A member variable preceded by “</a:t>
            </a:r>
            <a:r>
              <a:rPr lang="en-US" b="1" dirty="0"/>
              <a:t>UPROPERTY(</a:t>
            </a:r>
            <a:r>
              <a:rPr lang="en-US" b="1" dirty="0" err="1"/>
              <a:t>EditAnywhere</a:t>
            </a:r>
            <a:r>
              <a:rPr lang="en-US" b="1" dirty="0"/>
              <a:t>)</a:t>
            </a:r>
            <a:r>
              <a:rPr lang="en-US" dirty="0"/>
              <a:t>” will be visible and changeable in the Editor </a:t>
            </a:r>
            <a:r>
              <a:rPr lang="en-US" b="1" dirty="0"/>
              <a:t>Details</a:t>
            </a:r>
            <a:r>
              <a:rPr lang="en-US" dirty="0"/>
              <a:t> window. </a:t>
            </a:r>
          </a:p>
          <a:p>
            <a:r>
              <a:rPr lang="en-US" dirty="0"/>
              <a:t>Default values for variables are set in the class constructor, though be aware that the constructor is not run when restoring from a save.</a:t>
            </a:r>
          </a:p>
        </p:txBody>
      </p:sp>
      <p:grpSp>
        <p:nvGrpSpPr>
          <p:cNvPr id="9" name="Group 8">
            <a:extLst>
              <a:ext uri="{FF2B5EF4-FFF2-40B4-BE49-F238E27FC236}">
                <a16:creationId xmlns:a16="http://schemas.microsoft.com/office/drawing/2014/main" id="{0A38572B-C540-ABBA-7D63-80B0434F8AF9}"/>
              </a:ext>
            </a:extLst>
          </p:cNvPr>
          <p:cNvGrpSpPr>
            <a:grpSpLocks noChangeAspect="1"/>
          </p:cNvGrpSpPr>
          <p:nvPr/>
        </p:nvGrpSpPr>
        <p:grpSpPr>
          <a:xfrm>
            <a:off x="4055782" y="34287"/>
            <a:ext cx="4292368" cy="5067781"/>
            <a:chOff x="13153735" y="1134352"/>
            <a:chExt cx="9342265" cy="11029938"/>
          </a:xfrm>
        </p:grpSpPr>
        <p:pic>
          <p:nvPicPr>
            <p:cNvPr id="5" name="Picture 4">
              <a:extLst>
                <a:ext uri="{FF2B5EF4-FFF2-40B4-BE49-F238E27FC236}">
                  <a16:creationId xmlns:a16="http://schemas.microsoft.com/office/drawing/2014/main" id="{C1FCE4DA-B0A4-1E0E-2FE2-55DFFA4ED6E6}"/>
                </a:ext>
              </a:extLst>
            </p:cNvPr>
            <p:cNvPicPr>
              <a:picLocks noChangeAspect="1"/>
            </p:cNvPicPr>
            <p:nvPr/>
          </p:nvPicPr>
          <p:blipFill>
            <a:blip r:embed="rId2"/>
            <a:stretch>
              <a:fillRect/>
            </a:stretch>
          </p:blipFill>
          <p:spPr>
            <a:xfrm>
              <a:off x="13153735" y="5279921"/>
              <a:ext cx="7858187" cy="2430133"/>
            </a:xfrm>
            <a:prstGeom prst="rect">
              <a:avLst/>
            </a:prstGeom>
          </p:spPr>
        </p:pic>
        <p:pic>
          <p:nvPicPr>
            <p:cNvPr id="6" name="Picture 5">
              <a:extLst>
                <a:ext uri="{FF2B5EF4-FFF2-40B4-BE49-F238E27FC236}">
                  <a16:creationId xmlns:a16="http://schemas.microsoft.com/office/drawing/2014/main" id="{4B3D6D24-2092-FB86-FBA0-E59F5EA3D755}"/>
                </a:ext>
              </a:extLst>
            </p:cNvPr>
            <p:cNvPicPr>
              <a:picLocks noChangeAspect="1"/>
            </p:cNvPicPr>
            <p:nvPr/>
          </p:nvPicPr>
          <p:blipFill rotWithShape="1">
            <a:blip r:embed="rId3"/>
            <a:srcRect t="67898" b="6534"/>
            <a:stretch/>
          </p:blipFill>
          <p:spPr>
            <a:xfrm>
              <a:off x="13658303" y="1134352"/>
              <a:ext cx="5643305" cy="2430133"/>
            </a:xfrm>
            <a:prstGeom prst="rect">
              <a:avLst/>
            </a:prstGeom>
          </p:spPr>
        </p:pic>
        <p:sp>
          <p:nvSpPr>
            <p:cNvPr id="7" name="Down Arrow 6">
              <a:extLst>
                <a:ext uri="{FF2B5EF4-FFF2-40B4-BE49-F238E27FC236}">
                  <a16:creationId xmlns:a16="http://schemas.microsoft.com/office/drawing/2014/main" id="{FB0660BB-A191-E8E9-C17F-3059740BABF7}"/>
                </a:ext>
              </a:extLst>
            </p:cNvPr>
            <p:cNvSpPr/>
            <p:nvPr/>
          </p:nvSpPr>
          <p:spPr>
            <a:xfrm>
              <a:off x="16015855" y="3856367"/>
              <a:ext cx="803563" cy="100657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0387467-5CC1-A012-4450-BCBA15DDC3B3}"/>
                </a:ext>
              </a:extLst>
            </p:cNvPr>
            <p:cNvPicPr>
              <a:picLocks noChangeAspect="1"/>
            </p:cNvPicPr>
            <p:nvPr/>
          </p:nvPicPr>
          <p:blipFill>
            <a:blip r:embed="rId4"/>
            <a:stretch>
              <a:fillRect/>
            </a:stretch>
          </p:blipFill>
          <p:spPr>
            <a:xfrm>
              <a:off x="15041418" y="8224011"/>
              <a:ext cx="7454582" cy="3940279"/>
            </a:xfrm>
            <a:prstGeom prst="rect">
              <a:avLst/>
            </a:prstGeom>
          </p:spPr>
        </p:pic>
      </p:grpSp>
    </p:spTree>
    <p:extLst>
      <p:ext uri="{BB962C8B-B14F-4D97-AF65-F5344CB8AC3E}">
        <p14:creationId xmlns:p14="http://schemas.microsoft.com/office/powerpoint/2010/main" val="33078502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D426F-28C6-1B35-B6EB-3CB3617F8638}"/>
              </a:ext>
            </a:extLst>
          </p:cNvPr>
          <p:cNvSpPr>
            <a:spLocks noGrp="1"/>
          </p:cNvSpPr>
          <p:nvPr>
            <p:ph type="title"/>
          </p:nvPr>
        </p:nvSpPr>
        <p:spPr/>
        <p:txBody>
          <a:bodyPr/>
          <a:lstStyle/>
          <a:p>
            <a:r>
              <a:rPr lang="en-US" dirty="0"/>
              <a:t>UPROPERTY Magic</a:t>
            </a:r>
          </a:p>
        </p:txBody>
      </p:sp>
      <p:sp>
        <p:nvSpPr>
          <p:cNvPr id="4" name="Text Placeholder 3">
            <a:extLst>
              <a:ext uri="{FF2B5EF4-FFF2-40B4-BE49-F238E27FC236}">
                <a16:creationId xmlns:a16="http://schemas.microsoft.com/office/drawing/2014/main" id="{2FD62DC3-44B5-D0B3-A9EB-B41D333FFCE9}"/>
              </a:ext>
            </a:extLst>
          </p:cNvPr>
          <p:cNvSpPr>
            <a:spLocks noGrp="1"/>
          </p:cNvSpPr>
          <p:nvPr>
            <p:ph type="body" sz="half" idx="2"/>
          </p:nvPr>
        </p:nvSpPr>
        <p:spPr/>
        <p:txBody>
          <a:bodyPr/>
          <a:lstStyle/>
          <a:p>
            <a:r>
              <a:rPr lang="en-US" dirty="0"/>
              <a:t>The UPROPERTY macros are parsed by the Unreal build process to generate user interface and serialization (saving and loading) code.</a:t>
            </a:r>
          </a:p>
          <a:p>
            <a:r>
              <a:rPr lang="en-US" dirty="0"/>
              <a:t>Comments before the UPROPERTY will show up as a pop-up tooltip.</a:t>
            </a:r>
          </a:p>
          <a:p>
            <a:r>
              <a:rPr lang="en-US" dirty="0"/>
              <a:t>Arguments to UPROPERTY can control many aspects of how it will appear, including changing the displayed name, setting min and max slider bounds, or setting a hard min and max value for the UI (code can still create out-of-range values).</a:t>
            </a:r>
          </a:p>
          <a:p>
            <a:r>
              <a:rPr lang="en-US" dirty="0"/>
              <a:t>See online documentation for all of the options.</a:t>
            </a:r>
          </a:p>
        </p:txBody>
      </p:sp>
      <p:pic>
        <p:nvPicPr>
          <p:cNvPr id="5" name="Content Placeholder 8">
            <a:extLst>
              <a:ext uri="{FF2B5EF4-FFF2-40B4-BE49-F238E27FC236}">
                <a16:creationId xmlns:a16="http://schemas.microsoft.com/office/drawing/2014/main" id="{8FBA4C91-1B6F-7245-49CD-A5AE42D64E4B}"/>
              </a:ext>
            </a:extLst>
          </p:cNvPr>
          <p:cNvPicPr>
            <a:picLocks noGrp="1" noChangeAspect="1"/>
          </p:cNvPicPr>
          <p:nvPr>
            <p:ph idx="1"/>
          </p:nvPr>
        </p:nvPicPr>
        <p:blipFill>
          <a:blip r:embed="rId2"/>
          <a:stretch>
            <a:fillRect/>
          </a:stretch>
        </p:blipFill>
        <p:spPr>
          <a:xfrm>
            <a:off x="3887788" y="2350904"/>
            <a:ext cx="4629150" cy="435343"/>
          </a:xfrm>
          <a:prstGeom prst="rect">
            <a:avLst/>
          </a:prstGeom>
        </p:spPr>
      </p:pic>
    </p:spTree>
    <p:extLst>
      <p:ext uri="{BB962C8B-B14F-4D97-AF65-F5344CB8AC3E}">
        <p14:creationId xmlns:p14="http://schemas.microsoft.com/office/powerpoint/2010/main" val="8079415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B0AF8-AE4A-3A50-6433-90332721C0AD}"/>
              </a:ext>
            </a:extLst>
          </p:cNvPr>
          <p:cNvSpPr>
            <a:spLocks noGrp="1"/>
          </p:cNvSpPr>
          <p:nvPr>
            <p:ph type="title"/>
          </p:nvPr>
        </p:nvSpPr>
        <p:spPr/>
        <p:txBody>
          <a:bodyPr/>
          <a:lstStyle/>
          <a:p>
            <a:r>
              <a:rPr lang="en-US" dirty="0"/>
              <a:t>Blueprint Blocks</a:t>
            </a:r>
            <a:br>
              <a:rPr lang="en-US" dirty="0"/>
            </a:br>
            <a:r>
              <a:rPr lang="en-US" dirty="0"/>
              <a:t>⇔ C++ Functions</a:t>
            </a:r>
          </a:p>
        </p:txBody>
      </p:sp>
      <p:sp>
        <p:nvSpPr>
          <p:cNvPr id="4" name="Text Placeholder 3">
            <a:extLst>
              <a:ext uri="{FF2B5EF4-FFF2-40B4-BE49-F238E27FC236}">
                <a16:creationId xmlns:a16="http://schemas.microsoft.com/office/drawing/2014/main" id="{A5AFA56E-2631-03B4-2C72-275F78F821A3}"/>
              </a:ext>
            </a:extLst>
          </p:cNvPr>
          <p:cNvSpPr>
            <a:spLocks noGrp="1"/>
          </p:cNvSpPr>
          <p:nvPr>
            <p:ph type="body" sz="half" idx="2"/>
          </p:nvPr>
        </p:nvSpPr>
        <p:spPr/>
        <p:txBody>
          <a:bodyPr/>
          <a:lstStyle/>
          <a:p>
            <a:r>
              <a:rPr lang="en-US" dirty="0"/>
              <a:t>One of the hardest things when getting started programming in an engine like UE5 is knowing what functions already exist and are available for you to use.</a:t>
            </a:r>
          </a:p>
          <a:p>
            <a:r>
              <a:rPr lang="en-US" dirty="0"/>
              <a:t>Fortunately, every core block in Blueprint is backed by a C++ function. Unless it was specified with a different display name, the function will have the same name as the Blueprint block, with spaces removed.</a:t>
            </a:r>
          </a:p>
          <a:p>
            <a:r>
              <a:rPr lang="en-US" dirty="0"/>
              <a:t>Search the code .h files for a matching function name. Include that .h at the top of your C++ file for access to the function.</a:t>
            </a:r>
          </a:p>
        </p:txBody>
      </p:sp>
      <p:grpSp>
        <p:nvGrpSpPr>
          <p:cNvPr id="8" name="Group 7">
            <a:extLst>
              <a:ext uri="{FF2B5EF4-FFF2-40B4-BE49-F238E27FC236}">
                <a16:creationId xmlns:a16="http://schemas.microsoft.com/office/drawing/2014/main" id="{5EE9CA12-66B6-0AED-EAF7-6FB2870B6EA4}"/>
              </a:ext>
            </a:extLst>
          </p:cNvPr>
          <p:cNvGrpSpPr>
            <a:grpSpLocks noChangeAspect="1"/>
          </p:cNvGrpSpPr>
          <p:nvPr/>
        </p:nvGrpSpPr>
        <p:grpSpPr>
          <a:xfrm>
            <a:off x="3586048" y="342900"/>
            <a:ext cx="5300086" cy="4446779"/>
            <a:chOff x="11567176" y="1513031"/>
            <a:chExt cx="13669988" cy="11469139"/>
          </a:xfrm>
        </p:grpSpPr>
        <p:pic>
          <p:nvPicPr>
            <p:cNvPr id="5" name="Content Placeholder 1">
              <a:extLst>
                <a:ext uri="{FF2B5EF4-FFF2-40B4-BE49-F238E27FC236}">
                  <a16:creationId xmlns:a16="http://schemas.microsoft.com/office/drawing/2014/main" id="{3611C669-82B8-0734-7DEA-878EB0CE265F}"/>
                </a:ext>
              </a:extLst>
            </p:cNvPr>
            <p:cNvPicPr>
              <a:picLocks noChangeAspect="1"/>
            </p:cNvPicPr>
            <p:nvPr/>
          </p:nvPicPr>
          <p:blipFill>
            <a:blip r:embed="rId2"/>
            <a:stretch>
              <a:fillRect/>
            </a:stretch>
          </p:blipFill>
          <p:spPr>
            <a:xfrm>
              <a:off x="12934589" y="1513031"/>
              <a:ext cx="10246843" cy="2768023"/>
            </a:xfrm>
            <a:prstGeom prst="rect">
              <a:avLst/>
            </a:prstGeom>
          </p:spPr>
        </p:pic>
        <p:pic>
          <p:nvPicPr>
            <p:cNvPr id="6" name="Picture 5">
              <a:extLst>
                <a:ext uri="{FF2B5EF4-FFF2-40B4-BE49-F238E27FC236}">
                  <a16:creationId xmlns:a16="http://schemas.microsoft.com/office/drawing/2014/main" id="{E59DE75C-72F7-7EC8-27A9-94832747110F}"/>
                </a:ext>
              </a:extLst>
            </p:cNvPr>
            <p:cNvPicPr>
              <a:picLocks noChangeAspect="1"/>
            </p:cNvPicPr>
            <p:nvPr/>
          </p:nvPicPr>
          <p:blipFill>
            <a:blip r:embed="rId3"/>
            <a:stretch>
              <a:fillRect/>
            </a:stretch>
          </p:blipFill>
          <p:spPr>
            <a:xfrm>
              <a:off x="12934590" y="9671049"/>
              <a:ext cx="10246842" cy="3311121"/>
            </a:xfrm>
            <a:prstGeom prst="rect">
              <a:avLst/>
            </a:prstGeom>
          </p:spPr>
        </p:pic>
        <p:pic>
          <p:nvPicPr>
            <p:cNvPr id="7" name="Picture 6">
              <a:extLst>
                <a:ext uri="{FF2B5EF4-FFF2-40B4-BE49-F238E27FC236}">
                  <a16:creationId xmlns:a16="http://schemas.microsoft.com/office/drawing/2014/main" id="{B800AC7D-5461-B18E-C914-72D9A46AFF8C}"/>
                </a:ext>
              </a:extLst>
            </p:cNvPr>
            <p:cNvPicPr>
              <a:picLocks noChangeAspect="1"/>
            </p:cNvPicPr>
            <p:nvPr/>
          </p:nvPicPr>
          <p:blipFill>
            <a:blip r:embed="rId4"/>
            <a:stretch>
              <a:fillRect/>
            </a:stretch>
          </p:blipFill>
          <p:spPr>
            <a:xfrm>
              <a:off x="11567176" y="5240684"/>
              <a:ext cx="13669988" cy="2934889"/>
            </a:xfrm>
            <a:prstGeom prst="rect">
              <a:avLst/>
            </a:prstGeom>
          </p:spPr>
        </p:pic>
      </p:grpSp>
    </p:spTree>
    <p:extLst>
      <p:ext uri="{BB962C8B-B14F-4D97-AF65-F5344CB8AC3E}">
        <p14:creationId xmlns:p14="http://schemas.microsoft.com/office/powerpoint/2010/main" val="2413458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C92E9-7437-796B-6145-6E5E2A90341A}"/>
              </a:ext>
            </a:extLst>
          </p:cNvPr>
          <p:cNvSpPr>
            <a:spLocks noGrp="1"/>
          </p:cNvSpPr>
          <p:nvPr>
            <p:ph type="title"/>
          </p:nvPr>
        </p:nvSpPr>
        <p:spPr/>
        <p:txBody>
          <a:bodyPr/>
          <a:lstStyle/>
          <a:p>
            <a:r>
              <a:rPr lang="en-US" dirty="0"/>
              <a:t>Engine Examples</a:t>
            </a:r>
          </a:p>
        </p:txBody>
      </p:sp>
      <p:sp>
        <p:nvSpPr>
          <p:cNvPr id="4" name="Text Placeholder 3">
            <a:extLst>
              <a:ext uri="{FF2B5EF4-FFF2-40B4-BE49-F238E27FC236}">
                <a16:creationId xmlns:a16="http://schemas.microsoft.com/office/drawing/2014/main" id="{B7271EF9-2D78-899B-9347-385C8E546840}"/>
              </a:ext>
            </a:extLst>
          </p:cNvPr>
          <p:cNvSpPr>
            <a:spLocks noGrp="1"/>
          </p:cNvSpPr>
          <p:nvPr>
            <p:ph type="body" sz="half" idx="2"/>
          </p:nvPr>
        </p:nvSpPr>
        <p:spPr/>
        <p:txBody>
          <a:bodyPr/>
          <a:lstStyle/>
          <a:p>
            <a:r>
              <a:rPr lang="en-US" dirty="0"/>
              <a:t>Many of the things you want to do in Actor code are already done someplace in the engine. If you want to know how to use a particular component, search the engine .</a:t>
            </a:r>
            <a:r>
              <a:rPr lang="en-US" dirty="0" err="1"/>
              <a:t>cpp</a:t>
            </a:r>
            <a:r>
              <a:rPr lang="en-US" dirty="0"/>
              <a:t> files for someplace else where it is used.</a:t>
            </a:r>
          </a:p>
          <a:p>
            <a:r>
              <a:rPr lang="en-US" dirty="0"/>
              <a:t>If you don’t find an example of the particular component class, examples using its base class or a class derived from it can also prove useful.</a:t>
            </a:r>
          </a:p>
        </p:txBody>
      </p:sp>
      <p:pic>
        <p:nvPicPr>
          <p:cNvPr id="5" name="Content Placeholder 10">
            <a:extLst>
              <a:ext uri="{FF2B5EF4-FFF2-40B4-BE49-F238E27FC236}">
                <a16:creationId xmlns:a16="http://schemas.microsoft.com/office/drawing/2014/main" id="{9676859A-7BB0-064F-9B49-A3FA2A38DCA3}"/>
              </a:ext>
            </a:extLst>
          </p:cNvPr>
          <p:cNvPicPr>
            <a:picLocks noGrp="1" noChangeAspect="1"/>
          </p:cNvPicPr>
          <p:nvPr>
            <p:ph idx="1"/>
          </p:nvPr>
        </p:nvPicPr>
        <p:blipFill>
          <a:blip r:embed="rId2"/>
          <a:stretch>
            <a:fillRect/>
          </a:stretch>
        </p:blipFill>
        <p:spPr>
          <a:xfrm>
            <a:off x="4298039" y="741363"/>
            <a:ext cx="3808648" cy="3654425"/>
          </a:xfrm>
          <a:prstGeom prst="rect">
            <a:avLst/>
          </a:prstGeom>
        </p:spPr>
      </p:pic>
    </p:spTree>
    <p:extLst>
      <p:ext uri="{BB962C8B-B14F-4D97-AF65-F5344CB8AC3E}">
        <p14:creationId xmlns:p14="http://schemas.microsoft.com/office/powerpoint/2010/main" val="17879091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71845-5248-8CB1-CA08-44991D2DF1D8}"/>
              </a:ext>
            </a:extLst>
          </p:cNvPr>
          <p:cNvSpPr>
            <a:spLocks noGrp="1"/>
          </p:cNvSpPr>
          <p:nvPr>
            <p:ph type="title"/>
          </p:nvPr>
        </p:nvSpPr>
        <p:spPr/>
        <p:txBody>
          <a:bodyPr/>
          <a:lstStyle/>
          <a:p>
            <a:r>
              <a:rPr lang="en-US" dirty="0"/>
              <a:t>Blueprint Baking</a:t>
            </a:r>
          </a:p>
        </p:txBody>
      </p:sp>
      <p:sp>
        <p:nvSpPr>
          <p:cNvPr id="3" name="Text Placeholder 2">
            <a:extLst>
              <a:ext uri="{FF2B5EF4-FFF2-40B4-BE49-F238E27FC236}">
                <a16:creationId xmlns:a16="http://schemas.microsoft.com/office/drawing/2014/main" id="{A8A693B7-D48D-F85C-0C72-27873D6A934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1847408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F4E28-A581-A300-E817-D9221BB24F48}"/>
              </a:ext>
            </a:extLst>
          </p:cNvPr>
          <p:cNvSpPr>
            <a:spLocks noGrp="1"/>
          </p:cNvSpPr>
          <p:nvPr>
            <p:ph type="title"/>
          </p:nvPr>
        </p:nvSpPr>
        <p:spPr/>
        <p:txBody>
          <a:bodyPr/>
          <a:lstStyle/>
          <a:p>
            <a:r>
              <a:rPr lang="en-US" dirty="0"/>
              <a:t>Class Hierarchy</a:t>
            </a:r>
          </a:p>
        </p:txBody>
      </p:sp>
      <p:sp>
        <p:nvSpPr>
          <p:cNvPr id="4" name="Text Placeholder 3">
            <a:extLst>
              <a:ext uri="{FF2B5EF4-FFF2-40B4-BE49-F238E27FC236}">
                <a16:creationId xmlns:a16="http://schemas.microsoft.com/office/drawing/2014/main" id="{07993477-D7C9-6802-E319-18D932D358F9}"/>
              </a:ext>
            </a:extLst>
          </p:cNvPr>
          <p:cNvSpPr>
            <a:spLocks noGrp="1"/>
          </p:cNvSpPr>
          <p:nvPr>
            <p:ph type="body" sz="half" idx="2"/>
          </p:nvPr>
        </p:nvSpPr>
        <p:spPr/>
        <p:txBody>
          <a:bodyPr/>
          <a:lstStyle/>
          <a:p>
            <a:r>
              <a:rPr lang="en-US" dirty="0"/>
              <a:t>While Blueprint or code examples are a great way to discover functions and classes that are available to Actor code, it is also helpful to browse the class definitions for data you can access, functions you can call, and virtual functions you can override. </a:t>
            </a:r>
          </a:p>
        </p:txBody>
      </p:sp>
      <p:graphicFrame>
        <p:nvGraphicFramePr>
          <p:cNvPr id="5" name="Content Placeholder 7">
            <a:extLst>
              <a:ext uri="{FF2B5EF4-FFF2-40B4-BE49-F238E27FC236}">
                <a16:creationId xmlns:a16="http://schemas.microsoft.com/office/drawing/2014/main" id="{EF05B9E3-CF63-CE38-5F14-7A360F906F15}"/>
              </a:ext>
            </a:extLst>
          </p:cNvPr>
          <p:cNvGraphicFramePr>
            <a:graphicFrameLocks noGrp="1"/>
          </p:cNvGraphicFramePr>
          <p:nvPr>
            <p:ph idx="1"/>
          </p:nvPr>
        </p:nvGraphicFramePr>
        <p:xfrm>
          <a:off x="3887788" y="121920"/>
          <a:ext cx="4629150" cy="48463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640411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03394-2FB0-6265-3405-6F4D1E3C58C1}"/>
              </a:ext>
            </a:extLst>
          </p:cNvPr>
          <p:cNvSpPr>
            <a:spLocks noGrp="1"/>
          </p:cNvSpPr>
          <p:nvPr>
            <p:ph type="title"/>
          </p:nvPr>
        </p:nvSpPr>
        <p:spPr/>
        <p:txBody>
          <a:bodyPr/>
          <a:lstStyle/>
          <a:p>
            <a:r>
              <a:rPr lang="en-US" dirty="0" err="1"/>
              <a:t>UObject</a:t>
            </a:r>
            <a:endParaRPr lang="en-US" dirty="0"/>
          </a:p>
        </p:txBody>
      </p:sp>
      <p:sp>
        <p:nvSpPr>
          <p:cNvPr id="4" name="Text Placeholder 3">
            <a:extLst>
              <a:ext uri="{FF2B5EF4-FFF2-40B4-BE49-F238E27FC236}">
                <a16:creationId xmlns:a16="http://schemas.microsoft.com/office/drawing/2014/main" id="{96B23DBB-7AE6-45DB-A674-D0AF57D1DEE1}"/>
              </a:ext>
            </a:extLst>
          </p:cNvPr>
          <p:cNvSpPr>
            <a:spLocks noGrp="1"/>
          </p:cNvSpPr>
          <p:nvPr>
            <p:ph type="body" sz="half" idx="2"/>
          </p:nvPr>
        </p:nvSpPr>
        <p:spPr/>
        <p:txBody>
          <a:bodyPr>
            <a:normAutofit fontScale="92500"/>
          </a:bodyPr>
          <a:lstStyle/>
          <a:p>
            <a:r>
              <a:rPr lang="en-US" dirty="0"/>
              <a:t>The base class for all Actors, Components, and Pawns is </a:t>
            </a:r>
            <a:r>
              <a:rPr lang="en-US" b="1" dirty="0" err="1"/>
              <a:t>UObject</a:t>
            </a:r>
            <a:r>
              <a:rPr lang="en-US" dirty="0"/>
              <a:t>. Most things derived from </a:t>
            </a:r>
            <a:r>
              <a:rPr lang="en-US" dirty="0" err="1"/>
              <a:t>UObject</a:t>
            </a:r>
            <a:r>
              <a:rPr lang="en-US" dirty="0"/>
              <a:t> have a name starting with “</a:t>
            </a:r>
            <a:r>
              <a:rPr lang="en-US" b="1" dirty="0"/>
              <a:t>U</a:t>
            </a:r>
            <a:r>
              <a:rPr lang="en-US" dirty="0"/>
              <a:t>” to make them easier to identify.</a:t>
            </a:r>
          </a:p>
          <a:p>
            <a:r>
              <a:rPr lang="en-US" dirty="0" err="1"/>
              <a:t>UObjects</a:t>
            </a:r>
            <a:r>
              <a:rPr lang="en-US" dirty="0"/>
              <a:t> and classes derived from them support garbage collection and serialization (saving and loading) of all class states. All </a:t>
            </a:r>
            <a:r>
              <a:rPr lang="en-US" dirty="0" err="1"/>
              <a:t>UObjects</a:t>
            </a:r>
            <a:r>
              <a:rPr lang="en-US" dirty="0"/>
              <a:t> have a name, and can be looked up by name.</a:t>
            </a:r>
          </a:p>
          <a:p>
            <a:r>
              <a:rPr lang="en-US" dirty="0"/>
              <a:t>There are many virtual functions in the </a:t>
            </a:r>
            <a:r>
              <a:rPr lang="en-US" dirty="0" err="1"/>
              <a:t>UObject</a:t>
            </a:r>
            <a:r>
              <a:rPr lang="en-US" dirty="0"/>
              <a:t> base class: to run before or after a save or load, to change serialization from the default (especially for backward compatibility), and many more.</a:t>
            </a:r>
          </a:p>
          <a:p>
            <a:r>
              <a:rPr lang="en-US" dirty="0" err="1"/>
              <a:t>UObject</a:t>
            </a:r>
            <a:r>
              <a:rPr lang="en-US" dirty="0"/>
              <a:t> also includes a </a:t>
            </a:r>
            <a:r>
              <a:rPr lang="en-US" b="1" dirty="0" err="1"/>
              <a:t>GetWorld</a:t>
            </a:r>
            <a:r>
              <a:rPr lang="en-US" b="1" dirty="0"/>
              <a:t>() </a:t>
            </a:r>
            <a:r>
              <a:rPr lang="en-US" dirty="0"/>
              <a:t>function, which is handy for the many other functions that take the World as a parameter.</a:t>
            </a:r>
          </a:p>
        </p:txBody>
      </p:sp>
      <p:pic>
        <p:nvPicPr>
          <p:cNvPr id="5" name="Content Placeholder 4">
            <a:extLst>
              <a:ext uri="{FF2B5EF4-FFF2-40B4-BE49-F238E27FC236}">
                <a16:creationId xmlns:a16="http://schemas.microsoft.com/office/drawing/2014/main" id="{BD77E209-9D8D-580C-2A2C-FB1F11EFB62F}"/>
              </a:ext>
            </a:extLst>
          </p:cNvPr>
          <p:cNvPicPr>
            <a:picLocks noGrp="1" noChangeAspect="1"/>
          </p:cNvPicPr>
          <p:nvPr>
            <p:ph idx="1"/>
          </p:nvPr>
        </p:nvPicPr>
        <p:blipFill>
          <a:blip r:embed="rId2"/>
          <a:stretch>
            <a:fillRect/>
          </a:stretch>
        </p:blipFill>
        <p:spPr>
          <a:xfrm>
            <a:off x="3947925" y="741363"/>
            <a:ext cx="4508876" cy="3654425"/>
          </a:xfrm>
          <a:prstGeom prst="rect">
            <a:avLst/>
          </a:prstGeom>
        </p:spPr>
      </p:pic>
    </p:spTree>
    <p:extLst>
      <p:ext uri="{BB962C8B-B14F-4D97-AF65-F5344CB8AC3E}">
        <p14:creationId xmlns:p14="http://schemas.microsoft.com/office/powerpoint/2010/main" val="19850439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CA993-ADE6-2D12-DE86-953A7B5E71A9}"/>
              </a:ext>
            </a:extLst>
          </p:cNvPr>
          <p:cNvSpPr>
            <a:spLocks noGrp="1"/>
          </p:cNvSpPr>
          <p:nvPr>
            <p:ph type="title"/>
          </p:nvPr>
        </p:nvSpPr>
        <p:spPr/>
        <p:txBody>
          <a:bodyPr/>
          <a:lstStyle/>
          <a:p>
            <a:r>
              <a:rPr lang="en-US" dirty="0" err="1"/>
              <a:t>UActorComponent</a:t>
            </a:r>
            <a:endParaRPr lang="en-US" dirty="0"/>
          </a:p>
        </p:txBody>
      </p:sp>
      <p:sp>
        <p:nvSpPr>
          <p:cNvPr id="4" name="Text Placeholder 3">
            <a:extLst>
              <a:ext uri="{FF2B5EF4-FFF2-40B4-BE49-F238E27FC236}">
                <a16:creationId xmlns:a16="http://schemas.microsoft.com/office/drawing/2014/main" id="{844FCC96-6950-A1F0-5B61-008D7C42D4C3}"/>
              </a:ext>
            </a:extLst>
          </p:cNvPr>
          <p:cNvSpPr>
            <a:spLocks noGrp="1"/>
          </p:cNvSpPr>
          <p:nvPr>
            <p:ph type="body" sz="half" idx="2"/>
          </p:nvPr>
        </p:nvSpPr>
        <p:spPr/>
        <p:txBody>
          <a:bodyPr>
            <a:normAutofit fontScale="92500" lnSpcReduction="10000"/>
          </a:bodyPr>
          <a:lstStyle/>
          <a:p>
            <a:r>
              <a:rPr lang="en-US" dirty="0"/>
              <a:t>The base class for all components is derived from </a:t>
            </a:r>
            <a:r>
              <a:rPr lang="en-US" dirty="0" err="1"/>
              <a:t>UObject</a:t>
            </a:r>
            <a:r>
              <a:rPr lang="en-US" dirty="0"/>
              <a:t>, so inherits all its functions and data.</a:t>
            </a:r>
          </a:p>
          <a:p>
            <a:r>
              <a:rPr lang="en-US" dirty="0"/>
              <a:t>It adds the ability to activate and deactivate the component, and </a:t>
            </a:r>
            <a:r>
              <a:rPr lang="en-US" dirty="0" err="1"/>
              <a:t>BeginPlay</a:t>
            </a:r>
            <a:r>
              <a:rPr lang="en-US" dirty="0"/>
              <a:t>, </a:t>
            </a:r>
            <a:r>
              <a:rPr lang="en-US" dirty="0" err="1"/>
              <a:t>EndPlay</a:t>
            </a:r>
            <a:r>
              <a:rPr lang="en-US" dirty="0"/>
              <a:t>, and </a:t>
            </a:r>
            <a:r>
              <a:rPr lang="en-US" dirty="0" err="1"/>
              <a:t>TickComponent</a:t>
            </a:r>
            <a:r>
              <a:rPr lang="en-US" dirty="0"/>
              <a:t> virtual functions for overriding behavior.</a:t>
            </a:r>
          </a:p>
          <a:p>
            <a:r>
              <a:rPr lang="en-US" dirty="0"/>
              <a:t>Two key subclasses of </a:t>
            </a:r>
            <a:r>
              <a:rPr lang="en-US" b="1" dirty="0" err="1"/>
              <a:t>UActorComponent</a:t>
            </a:r>
            <a:r>
              <a:rPr lang="en-US" dirty="0"/>
              <a:t> are </a:t>
            </a:r>
            <a:r>
              <a:rPr lang="en-US" b="1" dirty="0" err="1"/>
              <a:t>USceneComponent</a:t>
            </a:r>
            <a:r>
              <a:rPr lang="en-US" dirty="0"/>
              <a:t> and </a:t>
            </a:r>
            <a:r>
              <a:rPr lang="en-US" b="1" dirty="0" err="1"/>
              <a:t>UPrimitiveComponent</a:t>
            </a:r>
            <a:r>
              <a:rPr lang="en-US" dirty="0"/>
              <a:t>.</a:t>
            </a:r>
          </a:p>
          <a:p>
            <a:r>
              <a:rPr lang="en-US" dirty="0"/>
              <a:t>A Scene Component is used for anything with a position in the scene. Actors often have one Scene Component set as their </a:t>
            </a:r>
            <a:r>
              <a:rPr lang="en-US" i="1" dirty="0"/>
              <a:t>Root Component </a:t>
            </a:r>
            <a:r>
              <a:rPr lang="en-US" dirty="0"/>
              <a:t>to provide the Actor’s position. </a:t>
            </a:r>
          </a:p>
          <a:p>
            <a:r>
              <a:rPr lang="en-US" dirty="0"/>
              <a:t>A Primitive Component is the base for components that can be drawn or provide a visual representation for an Actor.</a:t>
            </a:r>
          </a:p>
        </p:txBody>
      </p:sp>
      <p:pic>
        <p:nvPicPr>
          <p:cNvPr id="5" name="Content Placeholder 7">
            <a:extLst>
              <a:ext uri="{FF2B5EF4-FFF2-40B4-BE49-F238E27FC236}">
                <a16:creationId xmlns:a16="http://schemas.microsoft.com/office/drawing/2014/main" id="{94F54FF0-D231-42DF-3E07-8D683DB59680}"/>
              </a:ext>
            </a:extLst>
          </p:cNvPr>
          <p:cNvPicPr>
            <a:picLocks noGrp="1" noChangeAspect="1"/>
          </p:cNvPicPr>
          <p:nvPr>
            <p:ph idx="1"/>
          </p:nvPr>
        </p:nvPicPr>
        <p:blipFill>
          <a:blip r:embed="rId2"/>
          <a:stretch>
            <a:fillRect/>
          </a:stretch>
        </p:blipFill>
        <p:spPr>
          <a:xfrm>
            <a:off x="5076829" y="741363"/>
            <a:ext cx="2251068" cy="3654425"/>
          </a:xfrm>
          <a:prstGeom prst="rect">
            <a:avLst/>
          </a:prstGeom>
        </p:spPr>
      </p:pic>
    </p:spTree>
    <p:extLst>
      <p:ext uri="{BB962C8B-B14F-4D97-AF65-F5344CB8AC3E}">
        <p14:creationId xmlns:p14="http://schemas.microsoft.com/office/powerpoint/2010/main" val="34125587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7D00A-7136-038A-C15B-B98C3AF12ABE}"/>
              </a:ext>
            </a:extLst>
          </p:cNvPr>
          <p:cNvSpPr>
            <a:spLocks noGrp="1"/>
          </p:cNvSpPr>
          <p:nvPr>
            <p:ph type="title"/>
          </p:nvPr>
        </p:nvSpPr>
        <p:spPr>
          <a:xfrm>
            <a:off x="629841" y="342900"/>
            <a:ext cx="2949178" cy="1200150"/>
          </a:xfrm>
        </p:spPr>
        <p:txBody>
          <a:bodyPr/>
          <a:lstStyle/>
          <a:p>
            <a:r>
              <a:rPr lang="en-US" dirty="0" err="1"/>
              <a:t>AActor</a:t>
            </a:r>
            <a:endParaRPr lang="en-US" dirty="0"/>
          </a:p>
        </p:txBody>
      </p:sp>
      <p:pic>
        <p:nvPicPr>
          <p:cNvPr id="5" name="Content Placeholder 4">
            <a:extLst>
              <a:ext uri="{FF2B5EF4-FFF2-40B4-BE49-F238E27FC236}">
                <a16:creationId xmlns:a16="http://schemas.microsoft.com/office/drawing/2014/main" id="{4BB7BC32-463C-849C-B90D-58A4E93D8D5D}"/>
              </a:ext>
            </a:extLst>
          </p:cNvPr>
          <p:cNvPicPr>
            <a:picLocks noGrp="1" noChangeAspect="1"/>
          </p:cNvPicPr>
          <p:nvPr>
            <p:ph idx="1"/>
          </p:nvPr>
        </p:nvPicPr>
        <p:blipFill>
          <a:blip r:embed="rId2"/>
          <a:stretch>
            <a:fillRect/>
          </a:stretch>
        </p:blipFill>
        <p:spPr>
          <a:xfrm>
            <a:off x="4539517" y="741363"/>
            <a:ext cx="3325691" cy="3654425"/>
          </a:xfrm>
        </p:spPr>
      </p:pic>
      <p:sp>
        <p:nvSpPr>
          <p:cNvPr id="4" name="Text Placeholder 3">
            <a:extLst>
              <a:ext uri="{FF2B5EF4-FFF2-40B4-BE49-F238E27FC236}">
                <a16:creationId xmlns:a16="http://schemas.microsoft.com/office/drawing/2014/main" id="{33C6F6ED-BF1A-666F-CDAF-DA2A39F9035B}"/>
              </a:ext>
            </a:extLst>
          </p:cNvPr>
          <p:cNvSpPr>
            <a:spLocks noGrp="1"/>
          </p:cNvSpPr>
          <p:nvPr>
            <p:ph type="body" sz="half" idx="2"/>
          </p:nvPr>
        </p:nvSpPr>
        <p:spPr>
          <a:xfrm>
            <a:off x="629841" y="1543050"/>
            <a:ext cx="2949178" cy="2858691"/>
          </a:xfrm>
        </p:spPr>
        <p:txBody>
          <a:bodyPr>
            <a:normAutofit fontScale="92500" lnSpcReduction="10000"/>
          </a:bodyPr>
          <a:lstStyle/>
          <a:p>
            <a:r>
              <a:rPr lang="en-US" dirty="0"/>
              <a:t>The </a:t>
            </a:r>
            <a:r>
              <a:rPr lang="en-US" dirty="0" err="1"/>
              <a:t>AActor</a:t>
            </a:r>
            <a:r>
              <a:rPr lang="en-US" dirty="0"/>
              <a:t> class is derived from </a:t>
            </a:r>
            <a:r>
              <a:rPr lang="en-US" dirty="0" err="1"/>
              <a:t>UObject</a:t>
            </a:r>
            <a:r>
              <a:rPr lang="en-US" dirty="0"/>
              <a:t>, but the leading character for the </a:t>
            </a:r>
            <a:r>
              <a:rPr lang="en-US" dirty="0" err="1"/>
              <a:t>AActor</a:t>
            </a:r>
            <a:r>
              <a:rPr lang="en-US" dirty="0"/>
              <a:t> class and any derived from it is switched to “A”.</a:t>
            </a:r>
          </a:p>
          <a:p>
            <a:r>
              <a:rPr lang="en-US" dirty="0"/>
              <a:t>It’s worth browsing through the (3,000-line!) declaration for the </a:t>
            </a:r>
            <a:r>
              <a:rPr lang="en-US" dirty="0" err="1"/>
              <a:t>AActor</a:t>
            </a:r>
            <a:r>
              <a:rPr lang="en-US" dirty="0"/>
              <a:t> class to see what it provides. These include the following:</a:t>
            </a:r>
          </a:p>
          <a:p>
            <a:pPr marL="171450" indent="-171450">
              <a:buFont typeface="Arial" panose="020B0604020202020204" pitchFamily="34" charset="0"/>
              <a:buChar char="•"/>
            </a:pPr>
            <a:r>
              <a:rPr lang="en-US" dirty="0"/>
              <a:t>Virtual functions you can override with new behavior like </a:t>
            </a:r>
            <a:r>
              <a:rPr lang="en-US" dirty="0" err="1"/>
              <a:t>BeginPlay</a:t>
            </a:r>
            <a:r>
              <a:rPr lang="en-US" dirty="0"/>
              <a:t>, Tick, etc.</a:t>
            </a:r>
          </a:p>
          <a:p>
            <a:pPr marL="171450" indent="-171450">
              <a:buFont typeface="Arial" panose="020B0604020202020204" pitchFamily="34" charset="0"/>
              <a:buChar char="•"/>
            </a:pPr>
            <a:r>
              <a:rPr lang="en-US" dirty="0"/>
              <a:t>Network replication functions and data</a:t>
            </a:r>
          </a:p>
          <a:p>
            <a:pPr marL="171450" indent="-171450">
              <a:buFont typeface="Arial" panose="020B0604020202020204" pitchFamily="34" charset="0"/>
              <a:buChar char="•"/>
            </a:pPr>
            <a:r>
              <a:rPr lang="en-US" dirty="0"/>
              <a:t>Child Actors, Child components</a:t>
            </a:r>
          </a:p>
          <a:p>
            <a:pPr marL="171450" indent="-171450">
              <a:buFont typeface="Arial" panose="020B0604020202020204" pitchFamily="34" charset="0"/>
              <a:buChar char="•"/>
            </a:pPr>
            <a:r>
              <a:rPr lang="en-US" dirty="0"/>
              <a:t>Functions and data for handling position, collisions, damage</a:t>
            </a:r>
          </a:p>
          <a:p>
            <a:r>
              <a:rPr lang="en-US" dirty="0"/>
              <a:t>Don’t forget to set one Scene Component as the Root Component of the Actor to be able to position it.</a:t>
            </a:r>
          </a:p>
        </p:txBody>
      </p:sp>
    </p:spTree>
    <p:extLst>
      <p:ext uri="{BB962C8B-B14F-4D97-AF65-F5344CB8AC3E}">
        <p14:creationId xmlns:p14="http://schemas.microsoft.com/office/powerpoint/2010/main" val="34950988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43CF1-DAF0-C020-209B-8A611D1988E1}"/>
              </a:ext>
            </a:extLst>
          </p:cNvPr>
          <p:cNvSpPr>
            <a:spLocks noGrp="1"/>
          </p:cNvSpPr>
          <p:nvPr>
            <p:ph type="title"/>
          </p:nvPr>
        </p:nvSpPr>
        <p:spPr/>
        <p:txBody>
          <a:bodyPr/>
          <a:lstStyle/>
          <a:p>
            <a:r>
              <a:rPr lang="en-US" dirty="0" err="1"/>
              <a:t>APawn</a:t>
            </a:r>
            <a:endParaRPr lang="en-US" dirty="0"/>
          </a:p>
        </p:txBody>
      </p:sp>
      <p:sp>
        <p:nvSpPr>
          <p:cNvPr id="4" name="Text Placeholder 3">
            <a:extLst>
              <a:ext uri="{FF2B5EF4-FFF2-40B4-BE49-F238E27FC236}">
                <a16:creationId xmlns:a16="http://schemas.microsoft.com/office/drawing/2014/main" id="{DC60AC05-1014-B820-6BBC-354DE57779B3}"/>
              </a:ext>
            </a:extLst>
          </p:cNvPr>
          <p:cNvSpPr>
            <a:spLocks noGrp="1"/>
          </p:cNvSpPr>
          <p:nvPr>
            <p:ph type="body" sz="half" idx="2"/>
          </p:nvPr>
        </p:nvSpPr>
        <p:spPr/>
        <p:txBody>
          <a:bodyPr/>
          <a:lstStyle/>
          <a:p>
            <a:r>
              <a:rPr lang="en-US" dirty="0"/>
              <a:t>The </a:t>
            </a:r>
            <a:r>
              <a:rPr lang="en-US" b="1" dirty="0" err="1"/>
              <a:t>APawn</a:t>
            </a:r>
            <a:r>
              <a:rPr lang="en-US" dirty="0"/>
              <a:t> class is derived from </a:t>
            </a:r>
            <a:r>
              <a:rPr lang="en-US" dirty="0" err="1"/>
              <a:t>AActor</a:t>
            </a:r>
            <a:r>
              <a:rPr lang="en-US" dirty="0"/>
              <a:t> and adds virtual functions for controller and AI input. </a:t>
            </a:r>
          </a:p>
        </p:txBody>
      </p:sp>
      <p:pic>
        <p:nvPicPr>
          <p:cNvPr id="7" name="Content Placeholder 6">
            <a:extLst>
              <a:ext uri="{FF2B5EF4-FFF2-40B4-BE49-F238E27FC236}">
                <a16:creationId xmlns:a16="http://schemas.microsoft.com/office/drawing/2014/main" id="{C8CC58DA-76CE-3172-BDE0-995D5CD858A5}"/>
              </a:ext>
            </a:extLst>
          </p:cNvPr>
          <p:cNvPicPr>
            <a:picLocks noGrp="1" noChangeAspect="1"/>
          </p:cNvPicPr>
          <p:nvPr>
            <p:ph idx="1"/>
          </p:nvPr>
        </p:nvPicPr>
        <p:blipFill>
          <a:blip r:embed="rId2"/>
          <a:stretch>
            <a:fillRect/>
          </a:stretch>
        </p:blipFill>
        <p:spPr>
          <a:xfrm>
            <a:off x="4205645" y="741363"/>
            <a:ext cx="3993436" cy="3654425"/>
          </a:xfrm>
          <a:prstGeom prst="rect">
            <a:avLst/>
          </a:prstGeom>
        </p:spPr>
      </p:pic>
    </p:spTree>
    <p:extLst>
      <p:ext uri="{BB962C8B-B14F-4D97-AF65-F5344CB8AC3E}">
        <p14:creationId xmlns:p14="http://schemas.microsoft.com/office/powerpoint/2010/main" val="840930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73D16-2112-F98F-2184-81B13D891010}"/>
              </a:ext>
            </a:extLst>
          </p:cNvPr>
          <p:cNvSpPr>
            <a:spLocks noGrp="1"/>
          </p:cNvSpPr>
          <p:nvPr>
            <p:ph type="title"/>
          </p:nvPr>
        </p:nvSpPr>
        <p:spPr/>
        <p:txBody>
          <a:bodyPr/>
          <a:lstStyle/>
          <a:p>
            <a:r>
              <a:rPr lang="en-US" dirty="0" err="1"/>
              <a:t>AController</a:t>
            </a:r>
            <a:endParaRPr lang="en-US" dirty="0"/>
          </a:p>
        </p:txBody>
      </p:sp>
      <p:sp>
        <p:nvSpPr>
          <p:cNvPr id="4" name="Text Placeholder 3">
            <a:extLst>
              <a:ext uri="{FF2B5EF4-FFF2-40B4-BE49-F238E27FC236}">
                <a16:creationId xmlns:a16="http://schemas.microsoft.com/office/drawing/2014/main" id="{90C764AB-1613-87A3-DED7-7707B4AB05B2}"/>
              </a:ext>
            </a:extLst>
          </p:cNvPr>
          <p:cNvSpPr>
            <a:spLocks noGrp="1"/>
          </p:cNvSpPr>
          <p:nvPr>
            <p:ph type="body" sz="half" idx="2"/>
          </p:nvPr>
        </p:nvSpPr>
        <p:spPr/>
        <p:txBody>
          <a:bodyPr/>
          <a:lstStyle/>
          <a:p>
            <a:r>
              <a:rPr lang="en-US" b="1" dirty="0" err="1"/>
              <a:t>AController</a:t>
            </a:r>
            <a:r>
              <a:rPr lang="en-US" dirty="0"/>
              <a:t> is also derived from </a:t>
            </a:r>
            <a:r>
              <a:rPr lang="en-US" dirty="0" err="1"/>
              <a:t>AActor</a:t>
            </a:r>
            <a:r>
              <a:rPr lang="en-US" dirty="0"/>
              <a:t>. </a:t>
            </a:r>
          </a:p>
          <a:p>
            <a:r>
              <a:rPr lang="en-US" dirty="0"/>
              <a:t>It is the common base class for </a:t>
            </a:r>
            <a:r>
              <a:rPr lang="en-US" b="1" dirty="0" err="1"/>
              <a:t>APlayerController</a:t>
            </a:r>
            <a:r>
              <a:rPr lang="en-US" dirty="0"/>
              <a:t> and </a:t>
            </a:r>
            <a:r>
              <a:rPr lang="en-US" b="1" dirty="0" err="1"/>
              <a:t>AAIController</a:t>
            </a:r>
            <a:r>
              <a:rPr lang="en-US" dirty="0"/>
              <a:t> </a:t>
            </a:r>
          </a:p>
        </p:txBody>
      </p:sp>
      <p:pic>
        <p:nvPicPr>
          <p:cNvPr id="8" name="Content Placeholder 4">
            <a:extLst>
              <a:ext uri="{FF2B5EF4-FFF2-40B4-BE49-F238E27FC236}">
                <a16:creationId xmlns:a16="http://schemas.microsoft.com/office/drawing/2014/main" id="{91869598-AE1D-4840-CBEF-5952D691493F}"/>
              </a:ext>
            </a:extLst>
          </p:cNvPr>
          <p:cNvPicPr>
            <a:picLocks noGrp="1" noChangeAspect="1"/>
          </p:cNvPicPr>
          <p:nvPr>
            <p:ph idx="1"/>
          </p:nvPr>
        </p:nvPicPr>
        <p:blipFill rotWithShape="1">
          <a:blip r:embed="rId2"/>
          <a:srcRect r="36291"/>
          <a:stretch/>
        </p:blipFill>
        <p:spPr>
          <a:xfrm>
            <a:off x="3887788" y="1030530"/>
            <a:ext cx="4629150" cy="3076090"/>
          </a:xfrm>
          <a:prstGeom prst="rect">
            <a:avLst/>
          </a:prstGeom>
        </p:spPr>
      </p:pic>
    </p:spTree>
    <p:extLst>
      <p:ext uri="{BB962C8B-B14F-4D97-AF65-F5344CB8AC3E}">
        <p14:creationId xmlns:p14="http://schemas.microsoft.com/office/powerpoint/2010/main" val="39709291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FAFA4-6AF9-FA3C-3D22-46E6ADC2480C}"/>
              </a:ext>
            </a:extLst>
          </p:cNvPr>
          <p:cNvSpPr>
            <a:spLocks noGrp="1"/>
          </p:cNvSpPr>
          <p:nvPr>
            <p:ph type="title"/>
          </p:nvPr>
        </p:nvSpPr>
        <p:spPr/>
        <p:txBody>
          <a:bodyPr/>
          <a:lstStyle/>
          <a:p>
            <a:r>
              <a:rPr lang="en-US" dirty="0"/>
              <a:t>Actor Debugging</a:t>
            </a:r>
          </a:p>
        </p:txBody>
      </p:sp>
      <p:sp>
        <p:nvSpPr>
          <p:cNvPr id="3" name="Text Placeholder 2">
            <a:extLst>
              <a:ext uri="{FF2B5EF4-FFF2-40B4-BE49-F238E27FC236}">
                <a16:creationId xmlns:a16="http://schemas.microsoft.com/office/drawing/2014/main" id="{1E8C1A35-6FC1-C746-2815-B8AF4D74B41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2503534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C3FFF-1D4F-7034-C31B-FC316213C78E}"/>
              </a:ext>
            </a:extLst>
          </p:cNvPr>
          <p:cNvSpPr>
            <a:spLocks noGrp="1"/>
          </p:cNvSpPr>
          <p:nvPr>
            <p:ph type="title"/>
          </p:nvPr>
        </p:nvSpPr>
        <p:spPr/>
        <p:txBody>
          <a:bodyPr/>
          <a:lstStyle/>
          <a:p>
            <a:r>
              <a:rPr lang="en-US" dirty="0"/>
              <a:t>Running in the IDE</a:t>
            </a:r>
          </a:p>
        </p:txBody>
      </p:sp>
      <p:sp>
        <p:nvSpPr>
          <p:cNvPr id="3" name="Content Placeholder 2">
            <a:extLst>
              <a:ext uri="{FF2B5EF4-FFF2-40B4-BE49-F238E27FC236}">
                <a16:creationId xmlns:a16="http://schemas.microsoft.com/office/drawing/2014/main" id="{1F38949A-5FA8-60D7-1582-5E41734CC9A1}"/>
              </a:ext>
            </a:extLst>
          </p:cNvPr>
          <p:cNvSpPr>
            <a:spLocks noGrp="1"/>
          </p:cNvSpPr>
          <p:nvPr>
            <p:ph idx="1"/>
          </p:nvPr>
        </p:nvSpPr>
        <p:spPr/>
        <p:txBody>
          <a:bodyPr/>
          <a:lstStyle/>
          <a:p>
            <a:r>
              <a:rPr lang="en-US" dirty="0"/>
              <a:t>If you are running your UE5 from a source build and place the project into the UE5 directory, it’ll be added to the UE5 Visual Studio</a:t>
            </a:r>
            <a:r>
              <a:rPr lang="en-US" b="1" dirty="0"/>
              <a:t> </a:t>
            </a:r>
            <a:r>
              <a:rPr lang="en-US" b="1" dirty="0" err="1"/>
              <a:t>sln</a:t>
            </a:r>
            <a:r>
              <a:rPr lang="en-US" dirty="0"/>
              <a:t> file (or </a:t>
            </a:r>
            <a:r>
              <a:rPr lang="en-US" b="1" dirty="0" err="1"/>
              <a:t>xcworkspace</a:t>
            </a:r>
            <a:r>
              <a:rPr lang="en-US" dirty="0"/>
              <a:t> on Mac).</a:t>
            </a:r>
          </a:p>
          <a:p>
            <a:r>
              <a:rPr lang="en-US" dirty="0"/>
              <a:t>Open this file in your IDE, and set your game as the </a:t>
            </a:r>
            <a:r>
              <a:rPr lang="en-US"/>
              <a:t>startup project.</a:t>
            </a:r>
            <a:endParaRPr lang="en-US" dirty="0"/>
          </a:p>
          <a:p>
            <a:r>
              <a:rPr lang="en-US" dirty="0"/>
              <a:t>Now you can run and debug your game project within the IDE. This includes C++ Actor code, plugins, or other code.</a:t>
            </a:r>
          </a:p>
        </p:txBody>
      </p:sp>
    </p:spTree>
    <p:extLst>
      <p:ext uri="{BB962C8B-B14F-4D97-AF65-F5344CB8AC3E}">
        <p14:creationId xmlns:p14="http://schemas.microsoft.com/office/powerpoint/2010/main" val="18697885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0E03-48ED-3B0F-63CB-CE63914AD245}"/>
              </a:ext>
            </a:extLst>
          </p:cNvPr>
          <p:cNvSpPr>
            <a:spLocks noGrp="1"/>
          </p:cNvSpPr>
          <p:nvPr>
            <p:ph type="title"/>
          </p:nvPr>
        </p:nvSpPr>
        <p:spPr/>
        <p:txBody>
          <a:bodyPr/>
          <a:lstStyle/>
          <a:p>
            <a:r>
              <a:rPr lang="en-US" dirty="0"/>
              <a:t>Turning Off Optimization</a:t>
            </a:r>
          </a:p>
        </p:txBody>
      </p:sp>
      <p:sp>
        <p:nvSpPr>
          <p:cNvPr id="4" name="Text Placeholder 3">
            <a:extLst>
              <a:ext uri="{FF2B5EF4-FFF2-40B4-BE49-F238E27FC236}">
                <a16:creationId xmlns:a16="http://schemas.microsoft.com/office/drawing/2014/main" id="{1F1294B3-CDCB-8EE8-B62A-19894721EC90}"/>
              </a:ext>
            </a:extLst>
          </p:cNvPr>
          <p:cNvSpPr>
            <a:spLocks noGrp="1"/>
          </p:cNvSpPr>
          <p:nvPr>
            <p:ph type="body" sz="half" idx="2"/>
          </p:nvPr>
        </p:nvSpPr>
        <p:spPr/>
        <p:txBody>
          <a:bodyPr/>
          <a:lstStyle/>
          <a:p>
            <a:r>
              <a:rPr lang="en-US" dirty="0"/>
              <a:t>Compiler optimization can remove variables, rearrange code, and otherwise make debugging difficult. You can turn off optimization in a single .</a:t>
            </a:r>
            <a:r>
              <a:rPr lang="en-US" dirty="0" err="1"/>
              <a:t>cpp</a:t>
            </a:r>
            <a:r>
              <a:rPr lang="en-US" dirty="0"/>
              <a:t> file or around a single function using a </a:t>
            </a:r>
            <a:r>
              <a:rPr lang="en-US" b="1" dirty="0"/>
              <a:t>pragma</a:t>
            </a:r>
            <a:r>
              <a:rPr lang="en-US" dirty="0"/>
              <a:t>.</a:t>
            </a:r>
          </a:p>
          <a:p>
            <a:r>
              <a:rPr lang="en-US" dirty="0"/>
              <a:t>UE5 combines files together when building for efficiency, so be sure to turn the optimization back on after the code you are debugging.</a:t>
            </a:r>
          </a:p>
          <a:p>
            <a:r>
              <a:rPr lang="en-US" dirty="0"/>
              <a:t>And don’t forget to remove the pragma blocks when you are done debugging the file!</a:t>
            </a:r>
          </a:p>
        </p:txBody>
      </p:sp>
      <p:grpSp>
        <p:nvGrpSpPr>
          <p:cNvPr id="7" name="Group 6">
            <a:extLst>
              <a:ext uri="{FF2B5EF4-FFF2-40B4-BE49-F238E27FC236}">
                <a16:creationId xmlns:a16="http://schemas.microsoft.com/office/drawing/2014/main" id="{C5464446-C77D-50A0-1FB9-F07B3F179753}"/>
              </a:ext>
            </a:extLst>
          </p:cNvPr>
          <p:cNvGrpSpPr>
            <a:grpSpLocks noChangeAspect="1"/>
          </p:cNvGrpSpPr>
          <p:nvPr/>
        </p:nvGrpSpPr>
        <p:grpSpPr>
          <a:xfrm>
            <a:off x="4460241" y="454231"/>
            <a:ext cx="3301576" cy="4227893"/>
            <a:chOff x="14927119" y="1886907"/>
            <a:chExt cx="5875012" cy="7523352"/>
          </a:xfrm>
        </p:grpSpPr>
        <p:pic>
          <p:nvPicPr>
            <p:cNvPr id="5" name="Picture 4">
              <a:extLst>
                <a:ext uri="{FF2B5EF4-FFF2-40B4-BE49-F238E27FC236}">
                  <a16:creationId xmlns:a16="http://schemas.microsoft.com/office/drawing/2014/main" id="{73A46D3E-1457-A2A2-1EAD-1FF7CC304365}"/>
                </a:ext>
              </a:extLst>
            </p:cNvPr>
            <p:cNvPicPr>
              <a:picLocks noChangeAspect="1"/>
            </p:cNvPicPr>
            <p:nvPr/>
          </p:nvPicPr>
          <p:blipFill>
            <a:blip r:embed="rId2"/>
            <a:stretch>
              <a:fillRect/>
            </a:stretch>
          </p:blipFill>
          <p:spPr>
            <a:xfrm>
              <a:off x="14927119" y="1886907"/>
              <a:ext cx="5875012" cy="2420505"/>
            </a:xfrm>
            <a:prstGeom prst="rect">
              <a:avLst/>
            </a:prstGeom>
          </p:spPr>
        </p:pic>
        <p:pic>
          <p:nvPicPr>
            <p:cNvPr id="6" name="Picture 5">
              <a:extLst>
                <a:ext uri="{FF2B5EF4-FFF2-40B4-BE49-F238E27FC236}">
                  <a16:creationId xmlns:a16="http://schemas.microsoft.com/office/drawing/2014/main" id="{E52B86E4-E7A8-1FFD-EF3F-7159A9DDE932}"/>
                </a:ext>
              </a:extLst>
            </p:cNvPr>
            <p:cNvPicPr>
              <a:picLocks noChangeAspect="1"/>
            </p:cNvPicPr>
            <p:nvPr/>
          </p:nvPicPr>
          <p:blipFill>
            <a:blip r:embed="rId3"/>
            <a:stretch>
              <a:fillRect/>
            </a:stretch>
          </p:blipFill>
          <p:spPr>
            <a:xfrm>
              <a:off x="14927119" y="6858000"/>
              <a:ext cx="5875011" cy="2552259"/>
            </a:xfrm>
            <a:prstGeom prst="rect">
              <a:avLst/>
            </a:prstGeom>
          </p:spPr>
        </p:pic>
      </p:grpSp>
    </p:spTree>
    <p:extLst>
      <p:ext uri="{BB962C8B-B14F-4D97-AF65-F5344CB8AC3E}">
        <p14:creationId xmlns:p14="http://schemas.microsoft.com/office/powerpoint/2010/main" val="3025690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29F6A-6A86-D342-1370-9D14387DBFF3}"/>
              </a:ext>
            </a:extLst>
          </p:cNvPr>
          <p:cNvSpPr>
            <a:spLocks noGrp="1"/>
          </p:cNvSpPr>
          <p:nvPr>
            <p:ph type="title"/>
          </p:nvPr>
        </p:nvSpPr>
        <p:spPr/>
        <p:txBody>
          <a:bodyPr/>
          <a:lstStyle/>
          <a:p>
            <a:r>
              <a:rPr lang="en-US" dirty="0"/>
              <a:t>Exposing as a UPROPERTY</a:t>
            </a:r>
          </a:p>
        </p:txBody>
      </p:sp>
      <p:sp>
        <p:nvSpPr>
          <p:cNvPr id="4" name="Text Placeholder 3">
            <a:extLst>
              <a:ext uri="{FF2B5EF4-FFF2-40B4-BE49-F238E27FC236}">
                <a16:creationId xmlns:a16="http://schemas.microsoft.com/office/drawing/2014/main" id="{1BF5F469-2DAD-AE8F-1CE5-8C5C86678C45}"/>
              </a:ext>
            </a:extLst>
          </p:cNvPr>
          <p:cNvSpPr>
            <a:spLocks noGrp="1"/>
          </p:cNvSpPr>
          <p:nvPr>
            <p:ph type="body" sz="half" idx="2"/>
          </p:nvPr>
        </p:nvSpPr>
        <p:spPr/>
        <p:txBody>
          <a:bodyPr/>
          <a:lstStyle/>
          <a:p>
            <a:r>
              <a:rPr lang="en-US" dirty="0"/>
              <a:t>Even for data you don’t ultimately want to have in the editor interface for your class, it can be useful to be able to see its values while debugging. Tag the data with “</a:t>
            </a:r>
            <a:r>
              <a:rPr lang="en-US" b="1" dirty="0"/>
              <a:t>UPROPERTY(</a:t>
            </a:r>
            <a:r>
              <a:rPr lang="en-US" b="1" dirty="0" err="1"/>
              <a:t>EditAnywhere</a:t>
            </a:r>
            <a:r>
              <a:rPr lang="en-US" b="1" dirty="0"/>
              <a:t>)</a:t>
            </a:r>
            <a:r>
              <a:rPr lang="en-US" dirty="0"/>
              <a:t>” or “</a:t>
            </a:r>
            <a:r>
              <a:rPr lang="en-US" b="1" dirty="0"/>
              <a:t>UPROPERTY(</a:t>
            </a:r>
            <a:r>
              <a:rPr lang="en-US" b="1" dirty="0" err="1"/>
              <a:t>VisibleAnywhere</a:t>
            </a:r>
            <a:r>
              <a:rPr lang="en-US" b="1" dirty="0"/>
              <a:t>)</a:t>
            </a:r>
            <a:r>
              <a:rPr lang="en-US" dirty="0"/>
              <a:t>” to be able to see it in the </a:t>
            </a:r>
            <a:r>
              <a:rPr lang="en-US" b="1" dirty="0"/>
              <a:t>Details</a:t>
            </a:r>
            <a:r>
              <a:rPr lang="en-US" dirty="0"/>
              <a:t> window.</a:t>
            </a:r>
          </a:p>
          <a:p>
            <a:r>
              <a:rPr lang="en-US" dirty="0"/>
              <a:t>Don’t forget to switch back to “</a:t>
            </a:r>
            <a:r>
              <a:rPr lang="en-US" b="1" dirty="0"/>
              <a:t>UPROPERTY()</a:t>
            </a:r>
            <a:r>
              <a:rPr lang="en-US" dirty="0"/>
              <a:t>” when you’re done!</a:t>
            </a:r>
          </a:p>
        </p:txBody>
      </p:sp>
      <p:pic>
        <p:nvPicPr>
          <p:cNvPr id="5" name="Content Placeholder 13">
            <a:extLst>
              <a:ext uri="{FF2B5EF4-FFF2-40B4-BE49-F238E27FC236}">
                <a16:creationId xmlns:a16="http://schemas.microsoft.com/office/drawing/2014/main" id="{57C288A6-4BF0-5F79-AA68-669716F4C87D}"/>
              </a:ext>
            </a:extLst>
          </p:cNvPr>
          <p:cNvPicPr>
            <a:picLocks noGrp="1" noChangeAspect="1"/>
          </p:cNvPicPr>
          <p:nvPr>
            <p:ph idx="1"/>
          </p:nvPr>
        </p:nvPicPr>
        <p:blipFill>
          <a:blip r:embed="rId2"/>
          <a:stretch>
            <a:fillRect/>
          </a:stretch>
        </p:blipFill>
        <p:spPr>
          <a:xfrm>
            <a:off x="4797160" y="741363"/>
            <a:ext cx="2810405" cy="3654425"/>
          </a:xfrm>
          <a:prstGeom prst="rect">
            <a:avLst/>
          </a:prstGeom>
        </p:spPr>
      </p:pic>
      <p:pic>
        <p:nvPicPr>
          <p:cNvPr id="6" name="Picture 5">
            <a:extLst>
              <a:ext uri="{FF2B5EF4-FFF2-40B4-BE49-F238E27FC236}">
                <a16:creationId xmlns:a16="http://schemas.microsoft.com/office/drawing/2014/main" id="{F79873AD-7511-FA80-322F-75990088AF12}"/>
              </a:ext>
            </a:extLst>
          </p:cNvPr>
          <p:cNvPicPr>
            <a:picLocks noChangeAspect="1"/>
          </p:cNvPicPr>
          <p:nvPr/>
        </p:nvPicPr>
        <p:blipFill>
          <a:blip r:embed="rId3"/>
          <a:stretch>
            <a:fillRect/>
          </a:stretch>
        </p:blipFill>
        <p:spPr>
          <a:xfrm>
            <a:off x="4094480" y="323301"/>
            <a:ext cx="4572000" cy="418062"/>
          </a:xfrm>
          <a:prstGeom prst="rect">
            <a:avLst/>
          </a:prstGeom>
        </p:spPr>
      </p:pic>
    </p:spTree>
    <p:extLst>
      <p:ext uri="{BB962C8B-B14F-4D97-AF65-F5344CB8AC3E}">
        <p14:creationId xmlns:p14="http://schemas.microsoft.com/office/powerpoint/2010/main" val="21492038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D344E-AB69-836E-D955-8C6C40913DEE}"/>
              </a:ext>
            </a:extLst>
          </p:cNvPr>
          <p:cNvSpPr>
            <a:spLocks noGrp="1"/>
          </p:cNvSpPr>
          <p:nvPr>
            <p:ph type="title"/>
          </p:nvPr>
        </p:nvSpPr>
        <p:spPr/>
        <p:txBody>
          <a:bodyPr/>
          <a:lstStyle/>
          <a:p>
            <a:r>
              <a:rPr lang="en-US" dirty="0"/>
              <a:t>Baking Materials</a:t>
            </a:r>
          </a:p>
        </p:txBody>
      </p:sp>
      <p:sp>
        <p:nvSpPr>
          <p:cNvPr id="4" name="Text Placeholder 3">
            <a:extLst>
              <a:ext uri="{FF2B5EF4-FFF2-40B4-BE49-F238E27FC236}">
                <a16:creationId xmlns:a16="http://schemas.microsoft.com/office/drawing/2014/main" id="{456AD360-1B1B-0E9E-7CA5-757AE53CC3A0}"/>
              </a:ext>
            </a:extLst>
          </p:cNvPr>
          <p:cNvSpPr>
            <a:spLocks noGrp="1"/>
          </p:cNvSpPr>
          <p:nvPr>
            <p:ph type="body" sz="half" idx="2"/>
          </p:nvPr>
        </p:nvSpPr>
        <p:spPr/>
        <p:txBody>
          <a:bodyPr>
            <a:normAutofit/>
          </a:bodyPr>
          <a:lstStyle/>
          <a:p>
            <a:r>
              <a:rPr lang="en-US" dirty="0"/>
              <a:t>An expensive Material can take significant runtime. Something like the Noise nodes or a cloud density for ray marching is used again and again in its shader.</a:t>
            </a:r>
          </a:p>
          <a:p>
            <a:r>
              <a:rPr lang="en-US" dirty="0"/>
              <a:t>It can be more efficient to run it once and store the result into a Texture. This is sometimes called </a:t>
            </a:r>
            <a:r>
              <a:rPr lang="en-US" b="1" dirty="0"/>
              <a:t>baking</a:t>
            </a:r>
            <a:r>
              <a:rPr lang="en-US" dirty="0"/>
              <a:t> the Material into a Texture.</a:t>
            </a:r>
          </a:p>
          <a:p>
            <a:r>
              <a:rPr lang="en-US" dirty="0"/>
              <a:t>An artist can develop a Material look with expensive operations live in the Editor, where performance does not matter as much, then all or part of the Material can be baked into Textures to be more efficient.</a:t>
            </a:r>
          </a:p>
        </p:txBody>
      </p:sp>
      <p:grpSp>
        <p:nvGrpSpPr>
          <p:cNvPr id="8" name="Group 7">
            <a:extLst>
              <a:ext uri="{FF2B5EF4-FFF2-40B4-BE49-F238E27FC236}">
                <a16:creationId xmlns:a16="http://schemas.microsoft.com/office/drawing/2014/main" id="{8C8E2F6C-9302-B123-BF0A-1295A71CC707}"/>
              </a:ext>
            </a:extLst>
          </p:cNvPr>
          <p:cNvGrpSpPr>
            <a:grpSpLocks noChangeAspect="1"/>
          </p:cNvGrpSpPr>
          <p:nvPr/>
        </p:nvGrpSpPr>
        <p:grpSpPr>
          <a:xfrm>
            <a:off x="3887391" y="94547"/>
            <a:ext cx="4638805" cy="4947262"/>
            <a:chOff x="11971019" y="387999"/>
            <a:chExt cx="12046989" cy="12848055"/>
          </a:xfrm>
        </p:grpSpPr>
        <p:pic>
          <p:nvPicPr>
            <p:cNvPr id="5" name="Picture 4">
              <a:extLst>
                <a:ext uri="{FF2B5EF4-FFF2-40B4-BE49-F238E27FC236}">
                  <a16:creationId xmlns:a16="http://schemas.microsoft.com/office/drawing/2014/main" id="{744A1D41-FF50-E422-678F-9B87F9A87309}"/>
                </a:ext>
              </a:extLst>
            </p:cNvPr>
            <p:cNvPicPr>
              <a:picLocks noChangeAspect="1"/>
            </p:cNvPicPr>
            <p:nvPr/>
          </p:nvPicPr>
          <p:blipFill>
            <a:blip r:embed="rId2"/>
            <a:stretch>
              <a:fillRect/>
            </a:stretch>
          </p:blipFill>
          <p:spPr>
            <a:xfrm>
              <a:off x="11971019" y="7315200"/>
              <a:ext cx="11656267" cy="5920854"/>
            </a:xfrm>
            <a:prstGeom prst="rect">
              <a:avLst/>
            </a:prstGeom>
          </p:spPr>
        </p:pic>
        <p:pic>
          <p:nvPicPr>
            <p:cNvPr id="6" name="Picture 5">
              <a:extLst>
                <a:ext uri="{FF2B5EF4-FFF2-40B4-BE49-F238E27FC236}">
                  <a16:creationId xmlns:a16="http://schemas.microsoft.com/office/drawing/2014/main" id="{40DAA290-1C7E-B167-C904-280EFCEE8BE7}"/>
                </a:ext>
              </a:extLst>
            </p:cNvPr>
            <p:cNvPicPr>
              <a:picLocks noChangeAspect="1"/>
            </p:cNvPicPr>
            <p:nvPr/>
          </p:nvPicPr>
          <p:blipFill>
            <a:blip r:embed="rId3"/>
            <a:stretch>
              <a:fillRect/>
            </a:stretch>
          </p:blipFill>
          <p:spPr>
            <a:xfrm>
              <a:off x="17789235" y="387999"/>
              <a:ext cx="6228773" cy="6243639"/>
            </a:xfrm>
            <a:prstGeom prst="rect">
              <a:avLst/>
            </a:prstGeom>
          </p:spPr>
        </p:pic>
        <p:sp>
          <p:nvSpPr>
            <p:cNvPr id="7" name="Bent Arrow 6">
              <a:extLst>
                <a:ext uri="{FF2B5EF4-FFF2-40B4-BE49-F238E27FC236}">
                  <a16:creationId xmlns:a16="http://schemas.microsoft.com/office/drawing/2014/main" id="{35376C8D-405C-3ABB-6C09-F9D0D5D4DF88}"/>
                </a:ext>
              </a:extLst>
            </p:cNvPr>
            <p:cNvSpPr/>
            <p:nvPr/>
          </p:nvSpPr>
          <p:spPr>
            <a:xfrm rot="16200000" flipH="1">
              <a:off x="14121110" y="3228074"/>
              <a:ext cx="3283527" cy="3061932"/>
            </a:xfrm>
            <a:prstGeom prst="bentArrow">
              <a:avLst>
                <a:gd name="adj1" fmla="val 25000"/>
                <a:gd name="adj2" fmla="val 29423"/>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25932641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2E31F-4B01-924C-27A0-1E1AE7D9D567}"/>
              </a:ext>
            </a:extLst>
          </p:cNvPr>
          <p:cNvSpPr>
            <a:spLocks noGrp="1"/>
          </p:cNvSpPr>
          <p:nvPr>
            <p:ph type="title"/>
          </p:nvPr>
        </p:nvSpPr>
        <p:spPr/>
        <p:txBody>
          <a:bodyPr/>
          <a:lstStyle/>
          <a:p>
            <a:r>
              <a:rPr lang="en-US" dirty="0"/>
              <a:t>Update Button</a:t>
            </a:r>
          </a:p>
        </p:txBody>
      </p:sp>
      <p:sp>
        <p:nvSpPr>
          <p:cNvPr id="4" name="Text Placeholder 3">
            <a:extLst>
              <a:ext uri="{FF2B5EF4-FFF2-40B4-BE49-F238E27FC236}">
                <a16:creationId xmlns:a16="http://schemas.microsoft.com/office/drawing/2014/main" id="{27583948-07D5-3B43-DE4F-B9FE03343C14}"/>
              </a:ext>
            </a:extLst>
          </p:cNvPr>
          <p:cNvSpPr>
            <a:spLocks noGrp="1"/>
          </p:cNvSpPr>
          <p:nvPr>
            <p:ph type="body" sz="half" idx="2"/>
          </p:nvPr>
        </p:nvSpPr>
        <p:spPr/>
        <p:txBody>
          <a:bodyPr/>
          <a:lstStyle/>
          <a:p>
            <a:r>
              <a:rPr lang="en-US" dirty="0"/>
              <a:t>Especially when testing an </a:t>
            </a:r>
            <a:r>
              <a:rPr lang="en-US" dirty="0" err="1"/>
              <a:t>OnConstruction</a:t>
            </a:r>
            <a:r>
              <a:rPr lang="en-US" dirty="0"/>
              <a:t> script, it can be handy to have a way to force it to rerun. Since it runs on any change, create a dummy Boolean data member. That will display as a check box, and your </a:t>
            </a:r>
            <a:r>
              <a:rPr lang="en-US" dirty="0" err="1"/>
              <a:t>OnConstruction</a:t>
            </a:r>
            <a:r>
              <a:rPr lang="en-US" dirty="0"/>
              <a:t> function will execute if it changes.</a:t>
            </a:r>
          </a:p>
          <a:p>
            <a:r>
              <a:rPr lang="en-US" dirty="0"/>
              <a:t>Set it back to false in the </a:t>
            </a:r>
            <a:r>
              <a:rPr lang="en-US" dirty="0" err="1"/>
              <a:t>OnConstruction</a:t>
            </a:r>
            <a:r>
              <a:rPr lang="en-US" dirty="0"/>
              <a:t> function to uncheck it again, ready for the next update.</a:t>
            </a:r>
          </a:p>
        </p:txBody>
      </p:sp>
      <p:grpSp>
        <p:nvGrpSpPr>
          <p:cNvPr id="8" name="Group 7">
            <a:extLst>
              <a:ext uri="{FF2B5EF4-FFF2-40B4-BE49-F238E27FC236}">
                <a16:creationId xmlns:a16="http://schemas.microsoft.com/office/drawing/2014/main" id="{C3FE81FA-19CA-D2CB-3642-766888AD0F8D}"/>
              </a:ext>
            </a:extLst>
          </p:cNvPr>
          <p:cNvGrpSpPr>
            <a:grpSpLocks noChangeAspect="1"/>
          </p:cNvGrpSpPr>
          <p:nvPr/>
        </p:nvGrpSpPr>
        <p:grpSpPr>
          <a:xfrm>
            <a:off x="3942159" y="141652"/>
            <a:ext cx="4572000" cy="5001848"/>
            <a:chOff x="12239623" y="214744"/>
            <a:chExt cx="11874566" cy="12990982"/>
          </a:xfrm>
        </p:grpSpPr>
        <p:pic>
          <p:nvPicPr>
            <p:cNvPr id="5" name="Picture 4">
              <a:extLst>
                <a:ext uri="{FF2B5EF4-FFF2-40B4-BE49-F238E27FC236}">
                  <a16:creationId xmlns:a16="http://schemas.microsoft.com/office/drawing/2014/main" id="{01699799-173F-7840-2D84-C112ABDE27AA}"/>
                </a:ext>
              </a:extLst>
            </p:cNvPr>
            <p:cNvPicPr>
              <a:picLocks noChangeAspect="1"/>
            </p:cNvPicPr>
            <p:nvPr/>
          </p:nvPicPr>
          <p:blipFill>
            <a:blip r:embed="rId2"/>
            <a:stretch>
              <a:fillRect/>
            </a:stretch>
          </p:blipFill>
          <p:spPr>
            <a:xfrm>
              <a:off x="12239623" y="214744"/>
              <a:ext cx="8783320" cy="4693920"/>
            </a:xfrm>
            <a:prstGeom prst="rect">
              <a:avLst/>
            </a:prstGeom>
          </p:spPr>
        </p:pic>
        <p:pic>
          <p:nvPicPr>
            <p:cNvPr id="6" name="Picture 5">
              <a:extLst>
                <a:ext uri="{FF2B5EF4-FFF2-40B4-BE49-F238E27FC236}">
                  <a16:creationId xmlns:a16="http://schemas.microsoft.com/office/drawing/2014/main" id="{BC79D8FC-4899-DDC2-3F1F-974E673CF392}"/>
                </a:ext>
              </a:extLst>
            </p:cNvPr>
            <p:cNvPicPr>
              <a:picLocks noChangeAspect="1"/>
            </p:cNvPicPr>
            <p:nvPr/>
          </p:nvPicPr>
          <p:blipFill>
            <a:blip r:embed="rId3"/>
            <a:stretch>
              <a:fillRect/>
            </a:stretch>
          </p:blipFill>
          <p:spPr>
            <a:xfrm>
              <a:off x="14977339" y="6070600"/>
              <a:ext cx="7072169" cy="7135126"/>
            </a:xfrm>
            <a:prstGeom prst="rect">
              <a:avLst/>
            </a:prstGeom>
          </p:spPr>
        </p:pic>
        <p:pic>
          <p:nvPicPr>
            <p:cNvPr id="7" name="Picture 6">
              <a:extLst>
                <a:ext uri="{FF2B5EF4-FFF2-40B4-BE49-F238E27FC236}">
                  <a16:creationId xmlns:a16="http://schemas.microsoft.com/office/drawing/2014/main" id="{A59FAD15-04D1-D397-8A13-D05C23666622}"/>
                </a:ext>
              </a:extLst>
            </p:cNvPr>
            <p:cNvPicPr>
              <a:picLocks noChangeAspect="1"/>
            </p:cNvPicPr>
            <p:nvPr/>
          </p:nvPicPr>
          <p:blipFill>
            <a:blip r:embed="rId4"/>
            <a:stretch>
              <a:fillRect/>
            </a:stretch>
          </p:blipFill>
          <p:spPr>
            <a:xfrm>
              <a:off x="16522129" y="3791030"/>
              <a:ext cx="7592060" cy="2062480"/>
            </a:xfrm>
            <a:prstGeom prst="rect">
              <a:avLst/>
            </a:prstGeom>
            <a:ln>
              <a:solidFill>
                <a:schemeClr val="tx1"/>
              </a:solidFill>
            </a:ln>
          </p:spPr>
        </p:pic>
      </p:grpSp>
      <p:sp>
        <p:nvSpPr>
          <p:cNvPr id="9" name="Rounded Rectangle 8">
            <a:extLst>
              <a:ext uri="{FF2B5EF4-FFF2-40B4-BE49-F238E27FC236}">
                <a16:creationId xmlns:a16="http://schemas.microsoft.com/office/drawing/2014/main" id="{ACF132ED-BC95-6E3B-7B51-5367C50D3D52}"/>
              </a:ext>
            </a:extLst>
          </p:cNvPr>
          <p:cNvSpPr/>
          <p:nvPr/>
        </p:nvSpPr>
        <p:spPr>
          <a:xfrm>
            <a:off x="5120640" y="4856480"/>
            <a:ext cx="995680" cy="20320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30325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13C96-78EF-93FE-180C-68F22BE66672}"/>
              </a:ext>
            </a:extLst>
          </p:cNvPr>
          <p:cNvSpPr>
            <a:spLocks noGrp="1"/>
          </p:cNvSpPr>
          <p:nvPr>
            <p:ph type="title"/>
          </p:nvPr>
        </p:nvSpPr>
        <p:spPr/>
        <p:txBody>
          <a:bodyPr/>
          <a:lstStyle/>
          <a:p>
            <a:r>
              <a:rPr lang="en-US" dirty="0"/>
              <a:t>Messages</a:t>
            </a:r>
          </a:p>
        </p:txBody>
      </p:sp>
      <p:sp>
        <p:nvSpPr>
          <p:cNvPr id="4" name="Text Placeholder 3">
            <a:extLst>
              <a:ext uri="{FF2B5EF4-FFF2-40B4-BE49-F238E27FC236}">
                <a16:creationId xmlns:a16="http://schemas.microsoft.com/office/drawing/2014/main" id="{C9451C8F-FC67-DBB2-115E-22FE126186B1}"/>
              </a:ext>
            </a:extLst>
          </p:cNvPr>
          <p:cNvSpPr>
            <a:spLocks noGrp="1"/>
          </p:cNvSpPr>
          <p:nvPr>
            <p:ph type="body" sz="half" idx="2"/>
          </p:nvPr>
        </p:nvSpPr>
        <p:spPr/>
        <p:txBody>
          <a:bodyPr/>
          <a:lstStyle/>
          <a:p>
            <a:r>
              <a:rPr lang="en-US" dirty="0"/>
              <a:t>You can print log messages with </a:t>
            </a:r>
            <a:r>
              <a:rPr lang="en-US" b="1" dirty="0"/>
              <a:t>UE_LOG</a:t>
            </a:r>
            <a:r>
              <a:rPr lang="en-US" dirty="0"/>
              <a:t>().These messages will appear in the </a:t>
            </a:r>
            <a:r>
              <a:rPr lang="en-US" b="1" dirty="0"/>
              <a:t>Output Log</a:t>
            </a:r>
            <a:r>
              <a:rPr lang="en-US" dirty="0"/>
              <a:t> window and in the </a:t>
            </a:r>
            <a:r>
              <a:rPr lang="en-US" b="1" dirty="0"/>
              <a:t>console</a:t>
            </a:r>
            <a:r>
              <a:rPr lang="en-US" dirty="0"/>
              <a:t> output. </a:t>
            </a:r>
          </a:p>
          <a:p>
            <a:r>
              <a:rPr lang="en-US" dirty="0"/>
              <a:t>For more, see the </a:t>
            </a:r>
            <a:r>
              <a:rPr lang="en-US" dirty="0">
                <a:hlinkClick r:id="rId2"/>
              </a:rPr>
              <a:t>Unreal Engine wiki</a:t>
            </a:r>
            <a:r>
              <a:rPr lang="en-US" dirty="0"/>
              <a:t>.</a:t>
            </a:r>
          </a:p>
        </p:txBody>
      </p:sp>
      <p:grpSp>
        <p:nvGrpSpPr>
          <p:cNvPr id="8" name="Group 7">
            <a:extLst>
              <a:ext uri="{FF2B5EF4-FFF2-40B4-BE49-F238E27FC236}">
                <a16:creationId xmlns:a16="http://schemas.microsoft.com/office/drawing/2014/main" id="{DC0A702B-9C76-A0FF-7FC5-9510DFF7CC13}"/>
              </a:ext>
            </a:extLst>
          </p:cNvPr>
          <p:cNvGrpSpPr>
            <a:grpSpLocks noChangeAspect="1"/>
          </p:cNvGrpSpPr>
          <p:nvPr/>
        </p:nvGrpSpPr>
        <p:grpSpPr>
          <a:xfrm>
            <a:off x="3887391" y="172720"/>
            <a:ext cx="4819728" cy="4606843"/>
            <a:chOff x="12398759" y="558736"/>
            <a:chExt cx="11988624" cy="11459093"/>
          </a:xfrm>
        </p:grpSpPr>
        <p:pic>
          <p:nvPicPr>
            <p:cNvPr id="5" name="Picture 4">
              <a:extLst>
                <a:ext uri="{FF2B5EF4-FFF2-40B4-BE49-F238E27FC236}">
                  <a16:creationId xmlns:a16="http://schemas.microsoft.com/office/drawing/2014/main" id="{7EA9B53D-CA0E-F72B-32AC-7BC6E1F5EC0C}"/>
                </a:ext>
              </a:extLst>
            </p:cNvPr>
            <p:cNvPicPr>
              <a:picLocks noChangeAspect="1"/>
            </p:cNvPicPr>
            <p:nvPr/>
          </p:nvPicPr>
          <p:blipFill rotWithShape="1">
            <a:blip r:embed="rId3"/>
            <a:srcRect l="-342" t="-420" r="-1" b="-1"/>
            <a:stretch/>
          </p:blipFill>
          <p:spPr>
            <a:xfrm>
              <a:off x="12398759" y="558736"/>
              <a:ext cx="11458849" cy="708359"/>
            </a:xfrm>
            <a:prstGeom prst="rect">
              <a:avLst/>
            </a:prstGeom>
          </p:spPr>
        </p:pic>
        <p:pic>
          <p:nvPicPr>
            <p:cNvPr id="6" name="Picture 5">
              <a:extLst>
                <a:ext uri="{FF2B5EF4-FFF2-40B4-BE49-F238E27FC236}">
                  <a16:creationId xmlns:a16="http://schemas.microsoft.com/office/drawing/2014/main" id="{FD075EF9-56E4-DCC8-955D-CFBD5DCC64AB}"/>
                </a:ext>
              </a:extLst>
            </p:cNvPr>
            <p:cNvPicPr>
              <a:picLocks noChangeAspect="1"/>
            </p:cNvPicPr>
            <p:nvPr/>
          </p:nvPicPr>
          <p:blipFill>
            <a:blip r:embed="rId4"/>
            <a:stretch>
              <a:fillRect/>
            </a:stretch>
          </p:blipFill>
          <p:spPr>
            <a:xfrm>
              <a:off x="13014959" y="2130321"/>
              <a:ext cx="10294919" cy="7092055"/>
            </a:xfrm>
            <a:prstGeom prst="rect">
              <a:avLst/>
            </a:prstGeom>
          </p:spPr>
        </p:pic>
        <p:pic>
          <p:nvPicPr>
            <p:cNvPr id="7" name="Picture 6">
              <a:extLst>
                <a:ext uri="{FF2B5EF4-FFF2-40B4-BE49-F238E27FC236}">
                  <a16:creationId xmlns:a16="http://schemas.microsoft.com/office/drawing/2014/main" id="{45B58394-4B03-5B76-533B-FD7EA8C7200F}"/>
                </a:ext>
              </a:extLst>
            </p:cNvPr>
            <p:cNvPicPr>
              <a:picLocks noChangeAspect="1"/>
            </p:cNvPicPr>
            <p:nvPr/>
          </p:nvPicPr>
          <p:blipFill rotWithShape="1">
            <a:blip r:embed="rId5"/>
            <a:srcRect l="45593" r="1"/>
            <a:stretch/>
          </p:blipFill>
          <p:spPr>
            <a:xfrm>
              <a:off x="12872804" y="10416359"/>
              <a:ext cx="11514579" cy="1601470"/>
            </a:xfrm>
            <a:prstGeom prst="rect">
              <a:avLst/>
            </a:prstGeom>
          </p:spPr>
        </p:pic>
      </p:grpSp>
      <p:sp>
        <p:nvSpPr>
          <p:cNvPr id="9" name="Rounded Rectangle 8">
            <a:extLst>
              <a:ext uri="{FF2B5EF4-FFF2-40B4-BE49-F238E27FC236}">
                <a16:creationId xmlns:a16="http://schemas.microsoft.com/office/drawing/2014/main" id="{70C05B1B-65D9-EF0B-63DE-8191F31E6ABC}"/>
              </a:ext>
            </a:extLst>
          </p:cNvPr>
          <p:cNvSpPr/>
          <p:nvPr/>
        </p:nvSpPr>
        <p:spPr>
          <a:xfrm>
            <a:off x="4205919" y="3342640"/>
            <a:ext cx="3342961" cy="21336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2F3F95A1-21A7-9AB5-56C0-046DE7604FEC}"/>
              </a:ext>
            </a:extLst>
          </p:cNvPr>
          <p:cNvSpPr/>
          <p:nvPr/>
        </p:nvSpPr>
        <p:spPr>
          <a:xfrm>
            <a:off x="4033520" y="4395788"/>
            <a:ext cx="4673599" cy="287972"/>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490499B-644A-E19D-ED7A-4CF37BB38891}"/>
              </a:ext>
            </a:extLst>
          </p:cNvPr>
          <p:cNvPicPr>
            <a:picLocks noChangeAspect="1"/>
          </p:cNvPicPr>
          <p:nvPr/>
        </p:nvPicPr>
        <p:blipFill rotWithShape="1">
          <a:blip r:embed="rId3"/>
          <a:srcRect r="94913" b="3704"/>
          <a:stretch/>
        </p:blipFill>
        <p:spPr>
          <a:xfrm>
            <a:off x="3973729" y="172720"/>
            <a:ext cx="232190" cy="271497"/>
          </a:xfrm>
          <a:prstGeom prst="rect">
            <a:avLst/>
          </a:prstGeom>
        </p:spPr>
      </p:pic>
    </p:spTree>
    <p:extLst>
      <p:ext uri="{BB962C8B-B14F-4D97-AF65-F5344CB8AC3E}">
        <p14:creationId xmlns:p14="http://schemas.microsoft.com/office/powerpoint/2010/main" val="39972014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B2530-BEA1-71A7-6D07-1985DFE176AB}"/>
              </a:ext>
            </a:extLst>
          </p:cNvPr>
          <p:cNvSpPr>
            <a:spLocks noGrp="1"/>
          </p:cNvSpPr>
          <p:nvPr>
            <p:ph type="title"/>
          </p:nvPr>
        </p:nvSpPr>
        <p:spPr/>
        <p:txBody>
          <a:bodyPr/>
          <a:lstStyle/>
          <a:p>
            <a:r>
              <a:rPr lang="en-US" dirty="0"/>
              <a:t>C++ Baking</a:t>
            </a:r>
          </a:p>
        </p:txBody>
      </p:sp>
      <p:sp>
        <p:nvSpPr>
          <p:cNvPr id="3" name="Text Placeholder 2">
            <a:extLst>
              <a:ext uri="{FF2B5EF4-FFF2-40B4-BE49-F238E27FC236}">
                <a16:creationId xmlns:a16="http://schemas.microsoft.com/office/drawing/2014/main" id="{045519F4-89D0-24E3-ACD5-1E5581EE212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9754756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386BD-2BD8-0130-05F5-9C16EF02B5FF}"/>
              </a:ext>
            </a:extLst>
          </p:cNvPr>
          <p:cNvSpPr>
            <a:spLocks noGrp="1"/>
          </p:cNvSpPr>
          <p:nvPr>
            <p:ph type="title"/>
          </p:nvPr>
        </p:nvSpPr>
        <p:spPr/>
        <p:txBody>
          <a:bodyPr/>
          <a:lstStyle/>
          <a:p>
            <a:r>
              <a:rPr lang="en-US" dirty="0"/>
              <a:t>Create C++ Actor</a:t>
            </a:r>
          </a:p>
        </p:txBody>
      </p:sp>
      <p:sp>
        <p:nvSpPr>
          <p:cNvPr id="4" name="Text Placeholder 3">
            <a:extLst>
              <a:ext uri="{FF2B5EF4-FFF2-40B4-BE49-F238E27FC236}">
                <a16:creationId xmlns:a16="http://schemas.microsoft.com/office/drawing/2014/main" id="{502E9314-098D-9524-43FB-078ED15638A1}"/>
              </a:ext>
            </a:extLst>
          </p:cNvPr>
          <p:cNvSpPr>
            <a:spLocks noGrp="1"/>
          </p:cNvSpPr>
          <p:nvPr>
            <p:ph type="body" sz="half" idx="2"/>
          </p:nvPr>
        </p:nvSpPr>
        <p:spPr/>
        <p:txBody>
          <a:bodyPr/>
          <a:lstStyle/>
          <a:p>
            <a:r>
              <a:rPr lang="en-US" dirty="0"/>
              <a:t>Create a C++ Actor in the </a:t>
            </a:r>
            <a:r>
              <a:rPr lang="en-US" b="1" dirty="0"/>
              <a:t>C++ Classes </a:t>
            </a:r>
            <a:r>
              <a:rPr lang="en-US" dirty="0"/>
              <a:t>folder</a:t>
            </a:r>
          </a:p>
          <a:p>
            <a:r>
              <a:rPr lang="en-US" dirty="0"/>
              <a:t>The new class files will be created with boilerplate code for </a:t>
            </a:r>
            <a:r>
              <a:rPr lang="en-US" b="1" dirty="0" err="1"/>
              <a:t>BeginPlay</a:t>
            </a:r>
            <a:r>
              <a:rPr lang="en-US" dirty="0"/>
              <a:t> and </a:t>
            </a:r>
            <a:r>
              <a:rPr lang="en-US" b="1" dirty="0"/>
              <a:t>Tick</a:t>
            </a:r>
            <a:r>
              <a:rPr lang="en-US" dirty="0"/>
              <a:t> functions.</a:t>
            </a:r>
          </a:p>
          <a:p>
            <a:r>
              <a:rPr lang="en-US" dirty="0"/>
              <a:t>We don’t need to tick every frame, so can remove the Tick functions.</a:t>
            </a:r>
          </a:p>
          <a:p>
            <a:endParaRPr lang="en-US" dirty="0"/>
          </a:p>
        </p:txBody>
      </p:sp>
      <p:grpSp>
        <p:nvGrpSpPr>
          <p:cNvPr id="10" name="Group 9">
            <a:extLst>
              <a:ext uri="{FF2B5EF4-FFF2-40B4-BE49-F238E27FC236}">
                <a16:creationId xmlns:a16="http://schemas.microsoft.com/office/drawing/2014/main" id="{12031120-5953-C16F-664D-39918E32F762}"/>
              </a:ext>
            </a:extLst>
          </p:cNvPr>
          <p:cNvGrpSpPr>
            <a:grpSpLocks noChangeAspect="1"/>
          </p:cNvGrpSpPr>
          <p:nvPr/>
        </p:nvGrpSpPr>
        <p:grpSpPr>
          <a:xfrm>
            <a:off x="3491012" y="43214"/>
            <a:ext cx="4786644" cy="2185636"/>
            <a:chOff x="10991878" y="1075198"/>
            <a:chExt cx="13665475" cy="6239811"/>
          </a:xfrm>
        </p:grpSpPr>
        <p:pic>
          <p:nvPicPr>
            <p:cNvPr id="5" name="Picture 4">
              <a:extLst>
                <a:ext uri="{FF2B5EF4-FFF2-40B4-BE49-F238E27FC236}">
                  <a16:creationId xmlns:a16="http://schemas.microsoft.com/office/drawing/2014/main" id="{4301E588-D4E6-A847-AA48-905A463F2A04}"/>
                </a:ext>
              </a:extLst>
            </p:cNvPr>
            <p:cNvPicPr>
              <a:picLocks noChangeAspect="1"/>
            </p:cNvPicPr>
            <p:nvPr/>
          </p:nvPicPr>
          <p:blipFill>
            <a:blip r:embed="rId2"/>
            <a:stretch>
              <a:fillRect/>
            </a:stretch>
          </p:blipFill>
          <p:spPr>
            <a:xfrm>
              <a:off x="10991878" y="1634430"/>
              <a:ext cx="4652300" cy="4875610"/>
            </a:xfrm>
            <a:prstGeom prst="rect">
              <a:avLst/>
            </a:prstGeom>
          </p:spPr>
        </p:pic>
        <p:pic>
          <p:nvPicPr>
            <p:cNvPr id="6" name="Picture 5">
              <a:extLst>
                <a:ext uri="{FF2B5EF4-FFF2-40B4-BE49-F238E27FC236}">
                  <a16:creationId xmlns:a16="http://schemas.microsoft.com/office/drawing/2014/main" id="{041C4BD9-A791-05F7-5AC4-E7E42CA96794}"/>
                </a:ext>
              </a:extLst>
            </p:cNvPr>
            <p:cNvPicPr>
              <a:picLocks noChangeAspect="1"/>
            </p:cNvPicPr>
            <p:nvPr/>
          </p:nvPicPr>
          <p:blipFill>
            <a:blip r:embed="rId3"/>
            <a:stretch>
              <a:fillRect/>
            </a:stretch>
          </p:blipFill>
          <p:spPr>
            <a:xfrm>
              <a:off x="14532581" y="1075198"/>
              <a:ext cx="10124772" cy="6239811"/>
            </a:xfrm>
            <a:prstGeom prst="rect">
              <a:avLst/>
            </a:prstGeom>
          </p:spPr>
        </p:pic>
        <p:sp>
          <p:nvSpPr>
            <p:cNvPr id="7" name="Rounded Rectangle 6">
              <a:extLst>
                <a:ext uri="{FF2B5EF4-FFF2-40B4-BE49-F238E27FC236}">
                  <a16:creationId xmlns:a16="http://schemas.microsoft.com/office/drawing/2014/main" id="{47CEB529-3A11-296B-6DA4-CE48AC290FA2}"/>
                </a:ext>
              </a:extLst>
            </p:cNvPr>
            <p:cNvSpPr/>
            <p:nvPr/>
          </p:nvSpPr>
          <p:spPr>
            <a:xfrm>
              <a:off x="11121521" y="4139347"/>
              <a:ext cx="2530684" cy="390124"/>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BF54FD58-AEE0-11E5-864E-61C7C3383D3D}"/>
                </a:ext>
              </a:extLst>
            </p:cNvPr>
            <p:cNvSpPr/>
            <p:nvPr/>
          </p:nvSpPr>
          <p:spPr>
            <a:xfrm>
              <a:off x="14755442" y="5004233"/>
              <a:ext cx="9461629" cy="841678"/>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04A94B6C-A76C-77B3-37A5-A1F875CF738B}"/>
                </a:ext>
              </a:extLst>
            </p:cNvPr>
            <p:cNvSpPr/>
            <p:nvPr/>
          </p:nvSpPr>
          <p:spPr>
            <a:xfrm>
              <a:off x="11482323" y="2714583"/>
              <a:ext cx="2660327" cy="624039"/>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639E98AC-4F2E-6504-58A2-A2749AC682F3}"/>
              </a:ext>
            </a:extLst>
          </p:cNvPr>
          <p:cNvGrpSpPr>
            <a:grpSpLocks noChangeAspect="1"/>
          </p:cNvGrpSpPr>
          <p:nvPr/>
        </p:nvGrpSpPr>
        <p:grpSpPr>
          <a:xfrm>
            <a:off x="4531170" y="612209"/>
            <a:ext cx="4572000" cy="4501223"/>
            <a:chOff x="10757007" y="276231"/>
            <a:chExt cx="13534573" cy="13325050"/>
          </a:xfrm>
        </p:grpSpPr>
        <p:pic>
          <p:nvPicPr>
            <p:cNvPr id="11" name="Picture 10">
              <a:extLst>
                <a:ext uri="{FF2B5EF4-FFF2-40B4-BE49-F238E27FC236}">
                  <a16:creationId xmlns:a16="http://schemas.microsoft.com/office/drawing/2014/main" id="{A70207B1-28CA-21DC-975B-A1A966DEB53C}"/>
                </a:ext>
              </a:extLst>
            </p:cNvPr>
            <p:cNvPicPr>
              <a:picLocks noChangeAspect="1"/>
            </p:cNvPicPr>
            <p:nvPr/>
          </p:nvPicPr>
          <p:blipFill>
            <a:blip r:embed="rId4"/>
            <a:stretch>
              <a:fillRect/>
            </a:stretch>
          </p:blipFill>
          <p:spPr>
            <a:xfrm>
              <a:off x="10757007" y="4342981"/>
              <a:ext cx="12763500" cy="9258300"/>
            </a:xfrm>
            <a:prstGeom prst="rect">
              <a:avLst/>
            </a:prstGeom>
          </p:spPr>
        </p:pic>
        <p:pic>
          <p:nvPicPr>
            <p:cNvPr id="12" name="Picture 11">
              <a:extLst>
                <a:ext uri="{FF2B5EF4-FFF2-40B4-BE49-F238E27FC236}">
                  <a16:creationId xmlns:a16="http://schemas.microsoft.com/office/drawing/2014/main" id="{C4EE77F8-3DE9-ED25-0736-2B4D2051F2E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5473274" y="276231"/>
              <a:ext cx="8818306" cy="6000750"/>
            </a:xfrm>
            <a:prstGeom prst="rect">
              <a:avLst/>
            </a:prstGeom>
            <a:ln>
              <a:solidFill>
                <a:schemeClr val="tx1"/>
              </a:solidFill>
            </a:ln>
          </p:spPr>
        </p:pic>
        <p:sp>
          <p:nvSpPr>
            <p:cNvPr id="13" name="Rounded Rectangle 12">
              <a:extLst>
                <a:ext uri="{FF2B5EF4-FFF2-40B4-BE49-F238E27FC236}">
                  <a16:creationId xmlns:a16="http://schemas.microsoft.com/office/drawing/2014/main" id="{83239215-5CB8-5206-8F9F-CA0431BE421A}"/>
                </a:ext>
              </a:extLst>
            </p:cNvPr>
            <p:cNvSpPr/>
            <p:nvPr/>
          </p:nvSpPr>
          <p:spPr>
            <a:xfrm>
              <a:off x="15992655" y="5354298"/>
              <a:ext cx="7527852" cy="842884"/>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5B0B659C-870A-9896-F057-219F2DEF9104}"/>
                </a:ext>
              </a:extLst>
            </p:cNvPr>
            <p:cNvSpPr/>
            <p:nvPr/>
          </p:nvSpPr>
          <p:spPr>
            <a:xfrm>
              <a:off x="11467343" y="6373091"/>
              <a:ext cx="12053163" cy="1413163"/>
            </a:xfrm>
            <a:prstGeom prst="roundRect">
              <a:avLst>
                <a:gd name="adj" fmla="val 10785"/>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5DDD15B8-63FE-27FD-5120-5D0D93765A6C}"/>
                </a:ext>
              </a:extLst>
            </p:cNvPr>
            <p:cNvSpPr/>
            <p:nvPr/>
          </p:nvSpPr>
          <p:spPr>
            <a:xfrm>
              <a:off x="10757008" y="11083636"/>
              <a:ext cx="5923865" cy="2356133"/>
            </a:xfrm>
            <a:prstGeom prst="roundRect">
              <a:avLst>
                <a:gd name="adj" fmla="val 6083"/>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444810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42FDA-2A5A-742E-5CB0-177A697C5D75}"/>
              </a:ext>
            </a:extLst>
          </p:cNvPr>
          <p:cNvSpPr>
            <a:spLocks noGrp="1"/>
          </p:cNvSpPr>
          <p:nvPr>
            <p:ph type="title"/>
          </p:nvPr>
        </p:nvSpPr>
        <p:spPr/>
        <p:txBody>
          <a:bodyPr/>
          <a:lstStyle/>
          <a:p>
            <a:r>
              <a:rPr lang="en-US" dirty="0"/>
              <a:t>Adding Properties</a:t>
            </a:r>
          </a:p>
        </p:txBody>
      </p:sp>
      <p:sp>
        <p:nvSpPr>
          <p:cNvPr id="4" name="Text Placeholder 3">
            <a:extLst>
              <a:ext uri="{FF2B5EF4-FFF2-40B4-BE49-F238E27FC236}">
                <a16:creationId xmlns:a16="http://schemas.microsoft.com/office/drawing/2014/main" id="{A3C1A732-4DE9-3E84-B4BD-A8B6CC5A357B}"/>
              </a:ext>
            </a:extLst>
          </p:cNvPr>
          <p:cNvSpPr>
            <a:spLocks noGrp="1"/>
          </p:cNvSpPr>
          <p:nvPr>
            <p:ph type="body" sz="half" idx="2"/>
          </p:nvPr>
        </p:nvSpPr>
        <p:spPr/>
        <p:txBody>
          <a:bodyPr/>
          <a:lstStyle/>
          <a:p>
            <a:r>
              <a:rPr lang="en-US" dirty="0"/>
              <a:t>We can add the </a:t>
            </a:r>
            <a:r>
              <a:rPr lang="en-US" dirty="0" err="1"/>
              <a:t>RenderTarget</a:t>
            </a:r>
            <a:r>
              <a:rPr lang="en-US" dirty="0"/>
              <a:t> and Material as editable </a:t>
            </a:r>
            <a:r>
              <a:rPr lang="en-US" dirty="0" err="1"/>
              <a:t>RenderProperties</a:t>
            </a:r>
            <a:r>
              <a:rPr lang="en-US" dirty="0"/>
              <a:t> to the Actor’s header.</a:t>
            </a:r>
          </a:p>
          <a:p>
            <a:r>
              <a:rPr lang="en-US" dirty="0"/>
              <a:t>After you compile, and drag the Actor into the scene, the new properties will show up in the </a:t>
            </a:r>
            <a:r>
              <a:rPr lang="en-US" b="1" dirty="0"/>
              <a:t>Details</a:t>
            </a:r>
            <a:r>
              <a:rPr lang="en-US" dirty="0"/>
              <a:t> panel.</a:t>
            </a:r>
          </a:p>
          <a:p>
            <a:r>
              <a:rPr lang="en-US" dirty="0"/>
              <a:t>You can fill those properties with the Material and render target assets created earlier.</a:t>
            </a:r>
          </a:p>
        </p:txBody>
      </p:sp>
      <p:grpSp>
        <p:nvGrpSpPr>
          <p:cNvPr id="8" name="Group 7">
            <a:extLst>
              <a:ext uri="{FF2B5EF4-FFF2-40B4-BE49-F238E27FC236}">
                <a16:creationId xmlns:a16="http://schemas.microsoft.com/office/drawing/2014/main" id="{615CCE70-99F0-108F-0842-6A4B2CDA184F}"/>
              </a:ext>
            </a:extLst>
          </p:cNvPr>
          <p:cNvGrpSpPr>
            <a:grpSpLocks noChangeAspect="1"/>
          </p:cNvGrpSpPr>
          <p:nvPr/>
        </p:nvGrpSpPr>
        <p:grpSpPr>
          <a:xfrm>
            <a:off x="4304729" y="117210"/>
            <a:ext cx="3794474" cy="4901936"/>
            <a:chOff x="12488140" y="914399"/>
            <a:chExt cx="9783905" cy="12639453"/>
          </a:xfrm>
        </p:grpSpPr>
        <p:pic>
          <p:nvPicPr>
            <p:cNvPr id="5" name="Picture 4">
              <a:extLst>
                <a:ext uri="{FF2B5EF4-FFF2-40B4-BE49-F238E27FC236}">
                  <a16:creationId xmlns:a16="http://schemas.microsoft.com/office/drawing/2014/main" id="{C75EF9CE-9BBC-A688-EF09-E0F9C63A0536}"/>
                </a:ext>
              </a:extLst>
            </p:cNvPr>
            <p:cNvPicPr>
              <a:picLocks noChangeAspect="1"/>
            </p:cNvPicPr>
            <p:nvPr/>
          </p:nvPicPr>
          <p:blipFill>
            <a:blip r:embed="rId2"/>
            <a:stretch>
              <a:fillRect/>
            </a:stretch>
          </p:blipFill>
          <p:spPr>
            <a:xfrm>
              <a:off x="12488140" y="914399"/>
              <a:ext cx="9783905" cy="4365522"/>
            </a:xfrm>
            <a:prstGeom prst="rect">
              <a:avLst/>
            </a:prstGeom>
          </p:spPr>
        </p:pic>
        <p:sp>
          <p:nvSpPr>
            <p:cNvPr id="6" name="Rounded Rectangle 5">
              <a:extLst>
                <a:ext uri="{FF2B5EF4-FFF2-40B4-BE49-F238E27FC236}">
                  <a16:creationId xmlns:a16="http://schemas.microsoft.com/office/drawing/2014/main" id="{98D608AC-403A-3B92-E063-0C8FDAFD006A}"/>
                </a:ext>
              </a:extLst>
            </p:cNvPr>
            <p:cNvSpPr/>
            <p:nvPr/>
          </p:nvSpPr>
          <p:spPr>
            <a:xfrm>
              <a:off x="13068117" y="2992582"/>
              <a:ext cx="8738935" cy="2306779"/>
            </a:xfrm>
            <a:prstGeom prst="roundRect">
              <a:avLst>
                <a:gd name="adj" fmla="val 8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8554B92-6E69-D767-3451-35D3F6E73E7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904617" y="5418467"/>
              <a:ext cx="6574270" cy="8135385"/>
            </a:xfrm>
            <a:prstGeom prst="rect">
              <a:avLst/>
            </a:prstGeom>
          </p:spPr>
        </p:pic>
      </p:grpSp>
    </p:spTree>
    <p:extLst>
      <p:ext uri="{BB962C8B-B14F-4D97-AF65-F5344CB8AC3E}">
        <p14:creationId xmlns:p14="http://schemas.microsoft.com/office/powerpoint/2010/main" val="9986089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6368E-9C05-540E-AB03-69007A3EB801}"/>
              </a:ext>
            </a:extLst>
          </p:cNvPr>
          <p:cNvSpPr>
            <a:spLocks noGrp="1"/>
          </p:cNvSpPr>
          <p:nvPr>
            <p:ph type="title"/>
          </p:nvPr>
        </p:nvSpPr>
        <p:spPr/>
        <p:txBody>
          <a:bodyPr/>
          <a:lstStyle/>
          <a:p>
            <a:r>
              <a:rPr lang="en-US" dirty="0"/>
              <a:t>Finding a Function</a:t>
            </a:r>
          </a:p>
        </p:txBody>
      </p:sp>
      <p:sp>
        <p:nvSpPr>
          <p:cNvPr id="4" name="Text Placeholder 3">
            <a:extLst>
              <a:ext uri="{FF2B5EF4-FFF2-40B4-BE49-F238E27FC236}">
                <a16:creationId xmlns:a16="http://schemas.microsoft.com/office/drawing/2014/main" id="{EF10D8B8-89C3-0E73-5115-E6049750AD77}"/>
              </a:ext>
            </a:extLst>
          </p:cNvPr>
          <p:cNvSpPr>
            <a:spLocks noGrp="1"/>
          </p:cNvSpPr>
          <p:nvPr>
            <p:ph type="body" sz="half" idx="2"/>
          </p:nvPr>
        </p:nvSpPr>
        <p:spPr/>
        <p:txBody>
          <a:bodyPr/>
          <a:lstStyle/>
          <a:p>
            <a:r>
              <a:rPr lang="en-US" dirty="0"/>
              <a:t>Knowing a Blueprint function exists to draw a Material to render target, we can search for “</a:t>
            </a:r>
            <a:r>
              <a:rPr lang="en-US" b="1" dirty="0" err="1"/>
              <a:t>DrawMaterialToRenderTarget</a:t>
            </a:r>
            <a:r>
              <a:rPr lang="en-US" dirty="0"/>
              <a:t>”. To reduce the number of hits, search in just .h files.</a:t>
            </a:r>
          </a:p>
          <a:p>
            <a:r>
              <a:rPr lang="en-US" dirty="0"/>
              <a:t>We find it in </a:t>
            </a:r>
            <a:r>
              <a:rPr lang="en-US" b="1" dirty="0" err="1"/>
              <a:t>KismetRenderingLibrary.h</a:t>
            </a:r>
            <a:r>
              <a:rPr lang="en-US" dirty="0"/>
              <a:t>.</a:t>
            </a:r>
          </a:p>
          <a:p>
            <a:r>
              <a:rPr lang="en-US" dirty="0"/>
              <a:t>This needs a </a:t>
            </a:r>
            <a:r>
              <a:rPr lang="en-US" b="1" dirty="0" err="1"/>
              <a:t>WorldContextObject</a:t>
            </a:r>
            <a:r>
              <a:rPr lang="en-US" dirty="0"/>
              <a:t>, which we can get using the </a:t>
            </a:r>
            <a:r>
              <a:rPr lang="en-US" b="1" dirty="0" err="1"/>
              <a:t>GetWorld</a:t>
            </a:r>
            <a:r>
              <a:rPr lang="en-US" b="1" dirty="0"/>
              <a:t>()</a:t>
            </a:r>
            <a:r>
              <a:rPr lang="en-US" dirty="0"/>
              <a:t> function.</a:t>
            </a:r>
          </a:p>
          <a:p>
            <a:r>
              <a:rPr lang="en-US" dirty="0"/>
              <a:t>It also needs a </a:t>
            </a:r>
            <a:r>
              <a:rPr lang="en-US" b="1" dirty="0"/>
              <a:t>UTextureRenderTarget2D</a:t>
            </a:r>
            <a:r>
              <a:rPr lang="en-US" dirty="0"/>
              <a:t> and </a:t>
            </a:r>
            <a:r>
              <a:rPr lang="en-US" b="1" dirty="0" err="1"/>
              <a:t>UMaterialInterface</a:t>
            </a:r>
            <a:r>
              <a:rPr lang="en-US" b="1" dirty="0"/>
              <a:t> </a:t>
            </a:r>
            <a:r>
              <a:rPr lang="en-US" dirty="0"/>
              <a:t>that will have to come from somewhere.</a:t>
            </a:r>
          </a:p>
        </p:txBody>
      </p:sp>
      <p:pic>
        <p:nvPicPr>
          <p:cNvPr id="5" name="Content Placeholder 4">
            <a:extLst>
              <a:ext uri="{FF2B5EF4-FFF2-40B4-BE49-F238E27FC236}">
                <a16:creationId xmlns:a16="http://schemas.microsoft.com/office/drawing/2014/main" id="{F36BF76D-4AC2-46C7-F1E7-D8FA5AAC08FC}"/>
              </a:ext>
            </a:extLst>
          </p:cNvPr>
          <p:cNvPicPr>
            <a:picLocks noGrp="1" noChangeAspect="1"/>
          </p:cNvPicPr>
          <p:nvPr>
            <p:ph idx="1"/>
          </p:nvPr>
        </p:nvPicPr>
        <p:blipFill>
          <a:blip r:embed="rId2"/>
          <a:stretch>
            <a:fillRect/>
          </a:stretch>
        </p:blipFill>
        <p:spPr>
          <a:xfrm>
            <a:off x="3887788" y="1814920"/>
            <a:ext cx="4629150" cy="1507311"/>
          </a:xfrm>
          <a:prstGeom prst="rect">
            <a:avLst/>
          </a:prstGeom>
        </p:spPr>
      </p:pic>
      <p:pic>
        <p:nvPicPr>
          <p:cNvPr id="10" name="Content Placeholder 1">
            <a:extLst>
              <a:ext uri="{FF2B5EF4-FFF2-40B4-BE49-F238E27FC236}">
                <a16:creationId xmlns:a16="http://schemas.microsoft.com/office/drawing/2014/main" id="{D76B68E2-966F-E868-CF7C-BAB0BF0F49B8}"/>
              </a:ext>
            </a:extLst>
          </p:cNvPr>
          <p:cNvPicPr>
            <a:picLocks noChangeAspect="1"/>
          </p:cNvPicPr>
          <p:nvPr/>
        </p:nvPicPr>
        <p:blipFill>
          <a:blip r:embed="rId3"/>
          <a:stretch>
            <a:fillRect/>
          </a:stretch>
        </p:blipFill>
        <p:spPr>
          <a:xfrm>
            <a:off x="4116217" y="342900"/>
            <a:ext cx="3972875" cy="1073209"/>
          </a:xfrm>
          <a:prstGeom prst="rect">
            <a:avLst/>
          </a:prstGeom>
        </p:spPr>
      </p:pic>
    </p:spTree>
    <p:extLst>
      <p:ext uri="{BB962C8B-B14F-4D97-AF65-F5344CB8AC3E}">
        <p14:creationId xmlns:p14="http://schemas.microsoft.com/office/powerpoint/2010/main" val="13507436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75922-0015-48B0-F1BA-C95E9B821AB8}"/>
              </a:ext>
            </a:extLst>
          </p:cNvPr>
          <p:cNvSpPr>
            <a:spLocks noGrp="1"/>
          </p:cNvSpPr>
          <p:nvPr>
            <p:ph type="title"/>
          </p:nvPr>
        </p:nvSpPr>
        <p:spPr/>
        <p:txBody>
          <a:bodyPr/>
          <a:lstStyle/>
          <a:p>
            <a:r>
              <a:rPr lang="en-US" dirty="0"/>
              <a:t>Code Implementation</a:t>
            </a:r>
          </a:p>
        </p:txBody>
      </p:sp>
      <p:sp>
        <p:nvSpPr>
          <p:cNvPr id="4" name="Text Placeholder 3">
            <a:extLst>
              <a:ext uri="{FF2B5EF4-FFF2-40B4-BE49-F238E27FC236}">
                <a16:creationId xmlns:a16="http://schemas.microsoft.com/office/drawing/2014/main" id="{3D0A6574-A424-F35C-88CE-3EEFDED24BD0}"/>
              </a:ext>
            </a:extLst>
          </p:cNvPr>
          <p:cNvSpPr>
            <a:spLocks noGrp="1"/>
          </p:cNvSpPr>
          <p:nvPr>
            <p:ph type="body" sz="half" idx="2"/>
          </p:nvPr>
        </p:nvSpPr>
        <p:spPr/>
        <p:txBody>
          <a:bodyPr/>
          <a:lstStyle/>
          <a:p>
            <a:r>
              <a:rPr lang="en-US" dirty="0"/>
              <a:t>For the implementation in C++ code, you just need to add the #include to get access to the </a:t>
            </a:r>
            <a:r>
              <a:rPr lang="en-US" b="1" dirty="0" err="1"/>
              <a:t>KismetRenderingLibrary</a:t>
            </a:r>
            <a:r>
              <a:rPr lang="en-US" b="1" dirty="0"/>
              <a:t> </a:t>
            </a:r>
            <a:r>
              <a:rPr lang="en-US" dirty="0"/>
              <a:t>functions and call </a:t>
            </a:r>
            <a:r>
              <a:rPr lang="en-US" b="1" dirty="0" err="1"/>
              <a:t>DrawMaterialToRenderTarget</a:t>
            </a:r>
            <a:r>
              <a:rPr lang="en-US" dirty="0"/>
              <a:t>.</a:t>
            </a:r>
          </a:p>
          <a:p>
            <a:r>
              <a:rPr lang="en-US" dirty="0"/>
              <a:t>It’s good to include a check in case Material or </a:t>
            </a:r>
            <a:r>
              <a:rPr lang="en-US" dirty="0" err="1"/>
              <a:t>RenderTarget</a:t>
            </a:r>
            <a:r>
              <a:rPr lang="en-US" dirty="0"/>
              <a:t> has not been filled in yet.</a:t>
            </a:r>
          </a:p>
        </p:txBody>
      </p:sp>
      <p:grpSp>
        <p:nvGrpSpPr>
          <p:cNvPr id="7" name="Group 6">
            <a:extLst>
              <a:ext uri="{FF2B5EF4-FFF2-40B4-BE49-F238E27FC236}">
                <a16:creationId xmlns:a16="http://schemas.microsoft.com/office/drawing/2014/main" id="{1BEE27D1-115B-1732-357F-7ABA0FE1F38A}"/>
              </a:ext>
            </a:extLst>
          </p:cNvPr>
          <p:cNvGrpSpPr>
            <a:grpSpLocks noChangeAspect="1"/>
          </p:cNvGrpSpPr>
          <p:nvPr/>
        </p:nvGrpSpPr>
        <p:grpSpPr>
          <a:xfrm>
            <a:off x="3942159" y="747712"/>
            <a:ext cx="4572000" cy="3180181"/>
            <a:chOff x="12688005" y="2505136"/>
            <a:chExt cx="10446671" cy="7266471"/>
          </a:xfrm>
        </p:grpSpPr>
        <p:pic>
          <p:nvPicPr>
            <p:cNvPr id="5" name="Picture 4">
              <a:extLst>
                <a:ext uri="{FF2B5EF4-FFF2-40B4-BE49-F238E27FC236}">
                  <a16:creationId xmlns:a16="http://schemas.microsoft.com/office/drawing/2014/main" id="{3BAD58E9-CD49-99B3-FEF0-E89854B0EB38}"/>
                </a:ext>
              </a:extLst>
            </p:cNvPr>
            <p:cNvPicPr>
              <a:picLocks noChangeAspect="1"/>
            </p:cNvPicPr>
            <p:nvPr/>
          </p:nvPicPr>
          <p:blipFill>
            <a:blip r:embed="rId2"/>
            <a:stretch>
              <a:fillRect/>
            </a:stretch>
          </p:blipFill>
          <p:spPr>
            <a:xfrm>
              <a:off x="12688006" y="2505136"/>
              <a:ext cx="9046123" cy="1184048"/>
            </a:xfrm>
            <a:prstGeom prst="rect">
              <a:avLst/>
            </a:prstGeom>
          </p:spPr>
        </p:pic>
        <p:pic>
          <p:nvPicPr>
            <p:cNvPr id="6" name="Picture 5">
              <a:extLst>
                <a:ext uri="{FF2B5EF4-FFF2-40B4-BE49-F238E27FC236}">
                  <a16:creationId xmlns:a16="http://schemas.microsoft.com/office/drawing/2014/main" id="{51A21FAC-A5C3-34D3-B70D-CE921D5FCBC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688005" y="5750101"/>
              <a:ext cx="10446671" cy="4021506"/>
            </a:xfrm>
            <a:prstGeom prst="rect">
              <a:avLst/>
            </a:prstGeom>
          </p:spPr>
        </p:pic>
      </p:grpSp>
    </p:spTree>
    <p:extLst>
      <p:ext uri="{BB962C8B-B14F-4D97-AF65-F5344CB8AC3E}">
        <p14:creationId xmlns:p14="http://schemas.microsoft.com/office/powerpoint/2010/main" val="22457229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48576-28CC-70FB-1F1E-005F700FD8F2}"/>
              </a:ext>
            </a:extLst>
          </p:cNvPr>
          <p:cNvSpPr>
            <a:spLocks noGrp="1"/>
          </p:cNvSpPr>
          <p:nvPr>
            <p:ph type="title"/>
          </p:nvPr>
        </p:nvSpPr>
        <p:spPr/>
        <p:txBody>
          <a:bodyPr/>
          <a:lstStyle/>
          <a:p>
            <a:r>
              <a:rPr lang="en-US" dirty="0"/>
              <a:t>Extensions</a:t>
            </a:r>
          </a:p>
        </p:txBody>
      </p:sp>
      <p:sp>
        <p:nvSpPr>
          <p:cNvPr id="3" name="Text Placeholder 2">
            <a:extLst>
              <a:ext uri="{FF2B5EF4-FFF2-40B4-BE49-F238E27FC236}">
                <a16:creationId xmlns:a16="http://schemas.microsoft.com/office/drawing/2014/main" id="{3ECA404F-FCAF-7C19-1A41-34141D36188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5447009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A5EE3-F34E-9C11-49C3-E62FFEC94B0F}"/>
              </a:ext>
            </a:extLst>
          </p:cNvPr>
          <p:cNvSpPr>
            <a:spLocks noGrp="1"/>
          </p:cNvSpPr>
          <p:nvPr>
            <p:ph type="title"/>
          </p:nvPr>
        </p:nvSpPr>
        <p:spPr/>
        <p:txBody>
          <a:bodyPr/>
          <a:lstStyle/>
          <a:p>
            <a:r>
              <a:rPr lang="en-US" dirty="0"/>
              <a:t>3D Materials</a:t>
            </a:r>
          </a:p>
        </p:txBody>
      </p:sp>
      <p:sp>
        <p:nvSpPr>
          <p:cNvPr id="4" name="Text Placeholder 3">
            <a:extLst>
              <a:ext uri="{FF2B5EF4-FFF2-40B4-BE49-F238E27FC236}">
                <a16:creationId xmlns:a16="http://schemas.microsoft.com/office/drawing/2014/main" id="{11EC1260-85D5-4898-2FFA-3391584F8255}"/>
              </a:ext>
            </a:extLst>
          </p:cNvPr>
          <p:cNvSpPr>
            <a:spLocks noGrp="1"/>
          </p:cNvSpPr>
          <p:nvPr>
            <p:ph type="body" sz="half" idx="2"/>
          </p:nvPr>
        </p:nvSpPr>
        <p:spPr/>
        <p:txBody>
          <a:bodyPr/>
          <a:lstStyle/>
          <a:p>
            <a:r>
              <a:rPr lang="en-US" dirty="0"/>
              <a:t>For 3D Materials like cloud density, set up a tiling function to turn Texture coordinates into a stack of 2D tiles.</a:t>
            </a:r>
          </a:p>
          <a:p>
            <a:r>
              <a:rPr lang="en-US" dirty="0"/>
              <a:t>This simple tiling works for Textures that don’t repeat, allowing 64 tiles, each 64x64 pixels in a 512x512 Texture.</a:t>
            </a:r>
          </a:p>
          <a:p>
            <a:r>
              <a:rPr lang="en-US" dirty="0"/>
              <a:t>If you need the volume to repeat in x, y, and z, you’d use a slightly more complex tiling function with a little overlap between the right and left sides of each tile, top and bottom, and first tile to last tile.</a:t>
            </a:r>
          </a:p>
        </p:txBody>
      </p:sp>
      <p:grpSp>
        <p:nvGrpSpPr>
          <p:cNvPr id="9" name="Group 8">
            <a:extLst>
              <a:ext uri="{FF2B5EF4-FFF2-40B4-BE49-F238E27FC236}">
                <a16:creationId xmlns:a16="http://schemas.microsoft.com/office/drawing/2014/main" id="{F490B47F-A5C2-C121-FCF4-69E163866165}"/>
              </a:ext>
            </a:extLst>
          </p:cNvPr>
          <p:cNvGrpSpPr>
            <a:grpSpLocks noChangeAspect="1"/>
          </p:cNvGrpSpPr>
          <p:nvPr/>
        </p:nvGrpSpPr>
        <p:grpSpPr>
          <a:xfrm>
            <a:off x="3239127" y="44143"/>
            <a:ext cx="5248839" cy="5048070"/>
            <a:chOff x="10418764" y="105248"/>
            <a:chExt cx="13751319" cy="13225329"/>
          </a:xfrm>
        </p:grpSpPr>
        <p:pic>
          <p:nvPicPr>
            <p:cNvPr id="5" name="Picture 4">
              <a:extLst>
                <a:ext uri="{FF2B5EF4-FFF2-40B4-BE49-F238E27FC236}">
                  <a16:creationId xmlns:a16="http://schemas.microsoft.com/office/drawing/2014/main" id="{35C04603-F903-D928-AE48-AB9FAE38030E}"/>
                </a:ext>
              </a:extLst>
            </p:cNvPr>
            <p:cNvPicPr>
              <a:picLocks noChangeAspect="1"/>
            </p:cNvPicPr>
            <p:nvPr/>
          </p:nvPicPr>
          <p:blipFill>
            <a:blip r:embed="rId2"/>
            <a:stretch>
              <a:fillRect/>
            </a:stretch>
          </p:blipFill>
          <p:spPr>
            <a:xfrm>
              <a:off x="15939655" y="105248"/>
              <a:ext cx="8230428" cy="8631487"/>
            </a:xfrm>
            <a:prstGeom prst="rect">
              <a:avLst/>
            </a:prstGeom>
          </p:spPr>
        </p:pic>
        <p:pic>
          <p:nvPicPr>
            <p:cNvPr id="6" name="Picture 5">
              <a:extLst>
                <a:ext uri="{FF2B5EF4-FFF2-40B4-BE49-F238E27FC236}">
                  <a16:creationId xmlns:a16="http://schemas.microsoft.com/office/drawing/2014/main" id="{4C2D1159-ADE1-19B3-A21D-BC024C41D982}"/>
                </a:ext>
              </a:extLst>
            </p:cNvPr>
            <p:cNvPicPr>
              <a:picLocks noChangeAspect="1"/>
            </p:cNvPicPr>
            <p:nvPr/>
          </p:nvPicPr>
          <p:blipFill>
            <a:blip r:embed="rId3"/>
            <a:srcRect/>
            <a:stretch/>
          </p:blipFill>
          <p:spPr>
            <a:xfrm>
              <a:off x="10418764" y="227987"/>
              <a:ext cx="10641136" cy="1704930"/>
            </a:xfrm>
            <a:prstGeom prst="rect">
              <a:avLst/>
            </a:prstGeom>
          </p:spPr>
        </p:pic>
        <p:pic>
          <p:nvPicPr>
            <p:cNvPr id="7" name="Picture 6">
              <a:extLst>
                <a:ext uri="{FF2B5EF4-FFF2-40B4-BE49-F238E27FC236}">
                  <a16:creationId xmlns:a16="http://schemas.microsoft.com/office/drawing/2014/main" id="{BA0EE0B3-E2C6-F5D2-7FB8-C35BA2DFEABD}"/>
                </a:ext>
              </a:extLst>
            </p:cNvPr>
            <p:cNvPicPr>
              <a:picLocks noChangeAspect="1"/>
            </p:cNvPicPr>
            <p:nvPr/>
          </p:nvPicPr>
          <p:blipFill>
            <a:blip r:embed="rId4"/>
            <a:stretch>
              <a:fillRect/>
            </a:stretch>
          </p:blipFill>
          <p:spPr>
            <a:xfrm>
              <a:off x="12192000" y="3823061"/>
              <a:ext cx="6240306" cy="6069878"/>
            </a:xfrm>
            <a:prstGeom prst="rect">
              <a:avLst/>
            </a:prstGeom>
          </p:spPr>
        </p:pic>
        <p:pic>
          <p:nvPicPr>
            <p:cNvPr id="8" name="Picture 7">
              <a:extLst>
                <a:ext uri="{FF2B5EF4-FFF2-40B4-BE49-F238E27FC236}">
                  <a16:creationId xmlns:a16="http://schemas.microsoft.com/office/drawing/2014/main" id="{972F33B8-A86B-453C-1704-134FCAB3C93D}"/>
                </a:ext>
              </a:extLst>
            </p:cNvPr>
            <p:cNvPicPr>
              <a:picLocks noChangeAspect="1"/>
            </p:cNvPicPr>
            <p:nvPr/>
          </p:nvPicPr>
          <p:blipFill>
            <a:blip r:embed="rId5"/>
            <a:stretch>
              <a:fillRect/>
            </a:stretch>
          </p:blipFill>
          <p:spPr>
            <a:xfrm>
              <a:off x="17872363" y="7243652"/>
              <a:ext cx="6086925" cy="6086925"/>
            </a:xfrm>
            <a:prstGeom prst="rect">
              <a:avLst/>
            </a:prstGeom>
          </p:spPr>
        </p:pic>
      </p:grpSp>
    </p:spTree>
    <p:extLst>
      <p:ext uri="{BB962C8B-B14F-4D97-AF65-F5344CB8AC3E}">
        <p14:creationId xmlns:p14="http://schemas.microsoft.com/office/powerpoint/2010/main" val="29996421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C7635-C2E0-066C-A6A3-2554D93A484F}"/>
              </a:ext>
            </a:extLst>
          </p:cNvPr>
          <p:cNvSpPr>
            <a:spLocks noGrp="1"/>
          </p:cNvSpPr>
          <p:nvPr>
            <p:ph type="title"/>
          </p:nvPr>
        </p:nvSpPr>
        <p:spPr/>
        <p:txBody>
          <a:bodyPr/>
          <a:lstStyle/>
          <a:p>
            <a:r>
              <a:rPr lang="en-US" dirty="0"/>
              <a:t>Bake on Demand</a:t>
            </a:r>
          </a:p>
        </p:txBody>
      </p:sp>
      <p:sp>
        <p:nvSpPr>
          <p:cNvPr id="4" name="Text Placeholder 3">
            <a:extLst>
              <a:ext uri="{FF2B5EF4-FFF2-40B4-BE49-F238E27FC236}">
                <a16:creationId xmlns:a16="http://schemas.microsoft.com/office/drawing/2014/main" id="{FE6B4113-B43F-4A42-D7BA-9B73DC705067}"/>
              </a:ext>
            </a:extLst>
          </p:cNvPr>
          <p:cNvSpPr>
            <a:spLocks noGrp="1"/>
          </p:cNvSpPr>
          <p:nvPr>
            <p:ph type="body" sz="half" idx="2"/>
          </p:nvPr>
        </p:nvSpPr>
        <p:spPr/>
        <p:txBody>
          <a:bodyPr/>
          <a:lstStyle/>
          <a:p>
            <a:r>
              <a:rPr lang="en-US" dirty="0"/>
              <a:t>Rather than bake on </a:t>
            </a:r>
            <a:r>
              <a:rPr lang="en-US" dirty="0" err="1"/>
              <a:t>BeginPlay</a:t>
            </a:r>
            <a:r>
              <a:rPr lang="en-US" dirty="0"/>
              <a:t>, you could do it on another event (or just in a bake-everything Level), and add code to convert it to a regular serialized Texture after generation.</a:t>
            </a:r>
          </a:p>
          <a:p>
            <a:r>
              <a:rPr lang="en-US" dirty="0"/>
              <a:t>Just run the bake when something changes, then the Texture is available to use in the real Level.</a:t>
            </a:r>
          </a:p>
          <a:p>
            <a:r>
              <a:rPr lang="en-US" dirty="0"/>
              <a:t>The version shown on the right uses a temporary render target and 2D Texture to bake into a </a:t>
            </a:r>
            <a:r>
              <a:rPr lang="en-US" b="1" dirty="0"/>
              <a:t>Volume Texture</a:t>
            </a:r>
            <a:r>
              <a:rPr lang="en-US" dirty="0"/>
              <a:t>, something that is not possible in Blueprint.</a:t>
            </a:r>
            <a:endParaRPr lang="en-US" i="1" dirty="0"/>
          </a:p>
        </p:txBody>
      </p:sp>
      <p:grpSp>
        <p:nvGrpSpPr>
          <p:cNvPr id="8" name="Group 7">
            <a:extLst>
              <a:ext uri="{FF2B5EF4-FFF2-40B4-BE49-F238E27FC236}">
                <a16:creationId xmlns:a16="http://schemas.microsoft.com/office/drawing/2014/main" id="{8108F85C-47B2-1087-717E-C6ED8376A7C8}"/>
              </a:ext>
            </a:extLst>
          </p:cNvPr>
          <p:cNvGrpSpPr>
            <a:grpSpLocks noChangeAspect="1"/>
          </p:cNvGrpSpPr>
          <p:nvPr/>
        </p:nvGrpSpPr>
        <p:grpSpPr>
          <a:xfrm>
            <a:off x="3915963" y="342900"/>
            <a:ext cx="5265488" cy="4440653"/>
            <a:chOff x="12191992" y="706581"/>
            <a:chExt cx="14032763" cy="11834541"/>
          </a:xfrm>
        </p:grpSpPr>
        <p:pic>
          <p:nvPicPr>
            <p:cNvPr id="5" name="Picture 4">
              <a:extLst>
                <a:ext uri="{FF2B5EF4-FFF2-40B4-BE49-F238E27FC236}">
                  <a16:creationId xmlns:a16="http://schemas.microsoft.com/office/drawing/2014/main" id="{4C8FE612-F4CE-B8EA-BCC0-1A267113D926}"/>
                </a:ext>
              </a:extLst>
            </p:cNvPr>
            <p:cNvPicPr>
              <a:picLocks noChangeAspect="1"/>
            </p:cNvPicPr>
            <p:nvPr/>
          </p:nvPicPr>
          <p:blipFill>
            <a:blip r:embed="rId2"/>
            <a:stretch>
              <a:fillRect/>
            </a:stretch>
          </p:blipFill>
          <p:spPr>
            <a:xfrm>
              <a:off x="12192000" y="706581"/>
              <a:ext cx="11300927" cy="3218387"/>
            </a:xfrm>
            <a:prstGeom prst="rect">
              <a:avLst/>
            </a:prstGeom>
          </p:spPr>
        </p:pic>
        <p:pic>
          <p:nvPicPr>
            <p:cNvPr id="6" name="Picture 5">
              <a:extLst>
                <a:ext uri="{FF2B5EF4-FFF2-40B4-BE49-F238E27FC236}">
                  <a16:creationId xmlns:a16="http://schemas.microsoft.com/office/drawing/2014/main" id="{617280FA-5B7B-B384-C398-024E10BF5851}"/>
                </a:ext>
              </a:extLst>
            </p:cNvPr>
            <p:cNvPicPr>
              <a:picLocks noChangeAspect="1"/>
            </p:cNvPicPr>
            <p:nvPr/>
          </p:nvPicPr>
          <p:blipFill>
            <a:blip r:embed="rId3"/>
            <a:srcRect/>
            <a:stretch/>
          </p:blipFill>
          <p:spPr>
            <a:xfrm>
              <a:off x="12191992" y="7428411"/>
              <a:ext cx="14032763" cy="5112711"/>
            </a:xfrm>
            <a:prstGeom prst="rect">
              <a:avLst/>
            </a:prstGeom>
          </p:spPr>
        </p:pic>
        <p:pic>
          <p:nvPicPr>
            <p:cNvPr id="7" name="Picture 6">
              <a:extLst>
                <a:ext uri="{FF2B5EF4-FFF2-40B4-BE49-F238E27FC236}">
                  <a16:creationId xmlns:a16="http://schemas.microsoft.com/office/drawing/2014/main" id="{44FC18D5-CADF-8E29-6FB3-35AB0FA4189B}"/>
                </a:ext>
              </a:extLst>
            </p:cNvPr>
            <p:cNvPicPr>
              <a:picLocks noChangeAspect="1"/>
            </p:cNvPicPr>
            <p:nvPr/>
          </p:nvPicPr>
          <p:blipFill>
            <a:blip r:embed="rId4"/>
            <a:srcRect/>
            <a:stretch/>
          </p:blipFill>
          <p:spPr>
            <a:xfrm>
              <a:off x="20471320" y="1742361"/>
              <a:ext cx="5600222" cy="5686050"/>
            </a:xfrm>
            <a:prstGeom prst="rect">
              <a:avLst/>
            </a:prstGeom>
          </p:spPr>
        </p:pic>
      </p:grpSp>
      <p:pic>
        <p:nvPicPr>
          <p:cNvPr id="9" name="Picture 8">
            <a:extLst>
              <a:ext uri="{FF2B5EF4-FFF2-40B4-BE49-F238E27FC236}">
                <a16:creationId xmlns:a16="http://schemas.microsoft.com/office/drawing/2014/main" id="{7F890F51-9F92-EAA9-7CF2-F13E8AE8CDEC}"/>
              </a:ext>
            </a:extLst>
          </p:cNvPr>
          <p:cNvPicPr>
            <a:picLocks noChangeAspect="1"/>
          </p:cNvPicPr>
          <p:nvPr/>
        </p:nvPicPr>
        <p:blipFill>
          <a:blip r:embed="rId5"/>
          <a:stretch>
            <a:fillRect/>
          </a:stretch>
        </p:blipFill>
        <p:spPr>
          <a:xfrm>
            <a:off x="5503025" y="1550529"/>
            <a:ext cx="1288358" cy="1299610"/>
          </a:xfrm>
          <a:prstGeom prst="rect">
            <a:avLst/>
          </a:prstGeom>
        </p:spPr>
      </p:pic>
    </p:spTree>
    <p:extLst>
      <p:ext uri="{BB962C8B-B14F-4D97-AF65-F5344CB8AC3E}">
        <p14:creationId xmlns:p14="http://schemas.microsoft.com/office/powerpoint/2010/main" val="14819048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92FFE-4F7A-86B7-67CF-4AAED4E132D1}"/>
              </a:ext>
            </a:extLst>
          </p:cNvPr>
          <p:cNvSpPr>
            <a:spLocks noGrp="1"/>
          </p:cNvSpPr>
          <p:nvPr>
            <p:ph type="title"/>
          </p:nvPr>
        </p:nvSpPr>
        <p:spPr/>
        <p:txBody>
          <a:bodyPr/>
          <a:lstStyle/>
          <a:p>
            <a:r>
              <a:rPr lang="en-US" dirty="0"/>
              <a:t>Complex Material</a:t>
            </a:r>
          </a:p>
        </p:txBody>
      </p:sp>
      <p:sp>
        <p:nvSpPr>
          <p:cNvPr id="4" name="Text Placeholder 3">
            <a:extLst>
              <a:ext uri="{FF2B5EF4-FFF2-40B4-BE49-F238E27FC236}">
                <a16:creationId xmlns:a16="http://schemas.microsoft.com/office/drawing/2014/main" id="{28E492E5-9EA9-D582-4E2F-B0010665ACC1}"/>
              </a:ext>
            </a:extLst>
          </p:cNvPr>
          <p:cNvSpPr>
            <a:spLocks noGrp="1"/>
          </p:cNvSpPr>
          <p:nvPr>
            <p:ph type="body" sz="half" idx="2"/>
          </p:nvPr>
        </p:nvSpPr>
        <p:spPr/>
        <p:txBody>
          <a:bodyPr/>
          <a:lstStyle/>
          <a:p>
            <a:r>
              <a:rPr lang="en-US" dirty="0"/>
              <a:t>When drawing the Material to a Texture, we won’t have 3D position or lighting.</a:t>
            </a:r>
          </a:p>
          <a:p>
            <a:r>
              <a:rPr lang="en-US" dirty="0"/>
              <a:t>Create an </a:t>
            </a:r>
            <a:r>
              <a:rPr lang="en-US" b="1" dirty="0"/>
              <a:t>Unlit </a:t>
            </a:r>
            <a:r>
              <a:rPr lang="en-US" dirty="0"/>
              <a:t>Material, using Texture coordinates as input, and preview it on a square.</a:t>
            </a:r>
          </a:p>
          <a:p>
            <a:r>
              <a:rPr lang="en-US" dirty="0"/>
              <a:t>The example on the right is just using six octaves of the Voronoi noise. Though not that complex a Material expression, it is still too computationally expensive to use directly in most games.</a:t>
            </a:r>
          </a:p>
        </p:txBody>
      </p:sp>
      <p:grpSp>
        <p:nvGrpSpPr>
          <p:cNvPr id="7" name="Group 6">
            <a:extLst>
              <a:ext uri="{FF2B5EF4-FFF2-40B4-BE49-F238E27FC236}">
                <a16:creationId xmlns:a16="http://schemas.microsoft.com/office/drawing/2014/main" id="{21CE3CDD-8262-2006-776C-82F7D43F7066}"/>
              </a:ext>
            </a:extLst>
          </p:cNvPr>
          <p:cNvGrpSpPr>
            <a:grpSpLocks noChangeAspect="1"/>
          </p:cNvGrpSpPr>
          <p:nvPr/>
        </p:nvGrpSpPr>
        <p:grpSpPr>
          <a:xfrm>
            <a:off x="3942159" y="87898"/>
            <a:ext cx="4572000" cy="4811762"/>
            <a:chOff x="12477750" y="432376"/>
            <a:chExt cx="11338214" cy="11932806"/>
          </a:xfrm>
        </p:grpSpPr>
        <p:pic>
          <p:nvPicPr>
            <p:cNvPr id="5" name="Picture 4">
              <a:extLst>
                <a:ext uri="{FF2B5EF4-FFF2-40B4-BE49-F238E27FC236}">
                  <a16:creationId xmlns:a16="http://schemas.microsoft.com/office/drawing/2014/main" id="{3AC24E00-9456-8551-7BA5-6BF53381F23E}"/>
                </a:ext>
              </a:extLst>
            </p:cNvPr>
            <p:cNvPicPr>
              <a:picLocks noChangeAspect="1"/>
            </p:cNvPicPr>
            <p:nvPr/>
          </p:nvPicPr>
          <p:blipFill>
            <a:blip r:embed="rId2"/>
            <a:stretch>
              <a:fillRect/>
            </a:stretch>
          </p:blipFill>
          <p:spPr>
            <a:xfrm>
              <a:off x="12477750" y="432376"/>
              <a:ext cx="11338214" cy="8146717"/>
            </a:xfrm>
            <a:prstGeom prst="rect">
              <a:avLst/>
            </a:prstGeom>
          </p:spPr>
        </p:pic>
        <p:pic>
          <p:nvPicPr>
            <p:cNvPr id="6" name="Picture 5">
              <a:extLst>
                <a:ext uri="{FF2B5EF4-FFF2-40B4-BE49-F238E27FC236}">
                  <a16:creationId xmlns:a16="http://schemas.microsoft.com/office/drawing/2014/main" id="{6985E043-D208-3516-EF74-2C6F903B45B9}"/>
                </a:ext>
              </a:extLst>
            </p:cNvPr>
            <p:cNvPicPr>
              <a:picLocks noChangeAspect="1"/>
            </p:cNvPicPr>
            <p:nvPr/>
          </p:nvPicPr>
          <p:blipFill>
            <a:blip r:embed="rId3"/>
            <a:stretch>
              <a:fillRect/>
            </a:stretch>
          </p:blipFill>
          <p:spPr>
            <a:xfrm>
              <a:off x="12945340" y="5279922"/>
              <a:ext cx="7395337" cy="7085260"/>
            </a:xfrm>
            <a:prstGeom prst="rect">
              <a:avLst/>
            </a:prstGeom>
          </p:spPr>
        </p:pic>
      </p:grpSp>
    </p:spTree>
    <p:extLst>
      <p:ext uri="{BB962C8B-B14F-4D97-AF65-F5344CB8AC3E}">
        <p14:creationId xmlns:p14="http://schemas.microsoft.com/office/powerpoint/2010/main" val="37415511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7E931-C478-A6C5-1CCB-868A25CA2FCE}"/>
              </a:ext>
            </a:extLst>
          </p:cNvPr>
          <p:cNvSpPr>
            <a:spLocks noGrp="1"/>
          </p:cNvSpPr>
          <p:nvPr>
            <p:ph type="title"/>
          </p:nvPr>
        </p:nvSpPr>
        <p:spPr/>
        <p:txBody>
          <a:bodyPr/>
          <a:lstStyle/>
          <a:p>
            <a:r>
              <a:rPr lang="en-US" dirty="0"/>
              <a:t>Live Updates</a:t>
            </a:r>
          </a:p>
        </p:txBody>
      </p:sp>
      <p:sp>
        <p:nvSpPr>
          <p:cNvPr id="3" name="Content Placeholder 2">
            <a:extLst>
              <a:ext uri="{FF2B5EF4-FFF2-40B4-BE49-F238E27FC236}">
                <a16:creationId xmlns:a16="http://schemas.microsoft.com/office/drawing/2014/main" id="{9FC37744-24F8-D3C8-45A4-C8989654F2E0}"/>
              </a:ext>
            </a:extLst>
          </p:cNvPr>
          <p:cNvSpPr>
            <a:spLocks noGrp="1"/>
          </p:cNvSpPr>
          <p:nvPr>
            <p:ph idx="1"/>
          </p:nvPr>
        </p:nvSpPr>
        <p:spPr/>
        <p:txBody>
          <a:bodyPr/>
          <a:lstStyle/>
          <a:p>
            <a:r>
              <a:rPr lang="en-US" dirty="0"/>
              <a:t>In contrast to the previous extension to make baking an explicit preprocessing step, you could also use this approach to capture live data in the game to use during shading.</a:t>
            </a:r>
          </a:p>
          <a:p>
            <a:r>
              <a:rPr lang="en-US" dirty="0"/>
              <a:t>The approach can be used for footprints or tire tracks in snow or mud, foliage motion, velocities to drive smoke motion, damage, . . .</a:t>
            </a:r>
          </a:p>
        </p:txBody>
      </p:sp>
    </p:spTree>
    <p:extLst>
      <p:ext uri="{BB962C8B-B14F-4D97-AF65-F5344CB8AC3E}">
        <p14:creationId xmlns:p14="http://schemas.microsoft.com/office/powerpoint/2010/main" val="10660086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B328C-E879-73A8-B5E8-2E13A29FA45E}"/>
              </a:ext>
            </a:extLst>
          </p:cNvPr>
          <p:cNvSpPr>
            <a:spLocks noGrp="1"/>
          </p:cNvSpPr>
          <p:nvPr>
            <p:ph type="title"/>
          </p:nvPr>
        </p:nvSpPr>
        <p:spPr/>
        <p:txBody>
          <a:bodyPr/>
          <a:lstStyle/>
          <a:p>
            <a:r>
              <a:rPr lang="en-US" dirty="0"/>
              <a:t>Summary</a:t>
            </a:r>
          </a:p>
        </p:txBody>
      </p:sp>
      <p:sp>
        <p:nvSpPr>
          <p:cNvPr id="3" name="Text Placeholder 2">
            <a:extLst>
              <a:ext uri="{FF2B5EF4-FFF2-40B4-BE49-F238E27FC236}">
                <a16:creationId xmlns:a16="http://schemas.microsoft.com/office/drawing/2014/main" id="{7985468B-C74C-231B-383F-CD8D5D58310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885095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A1F2C-AD22-C432-03B5-C491FCC17F47}"/>
              </a:ext>
            </a:extLst>
          </p:cNvPr>
          <p:cNvSpPr>
            <a:spLocks noGrp="1"/>
          </p:cNvSpPr>
          <p:nvPr>
            <p:ph type="title"/>
          </p:nvPr>
        </p:nvSpPr>
        <p:spPr/>
        <p:txBody>
          <a:bodyPr/>
          <a:lstStyle/>
          <a:p>
            <a:r>
              <a:rPr lang="en-US" dirty="0"/>
              <a:t>To Recap</a:t>
            </a:r>
          </a:p>
        </p:txBody>
      </p:sp>
      <p:sp>
        <p:nvSpPr>
          <p:cNvPr id="4" name="Text Placeholder 3">
            <a:extLst>
              <a:ext uri="{FF2B5EF4-FFF2-40B4-BE49-F238E27FC236}">
                <a16:creationId xmlns:a16="http://schemas.microsoft.com/office/drawing/2014/main" id="{79B10822-2F57-BCD7-7F4A-E6F0EBBA09F8}"/>
              </a:ext>
            </a:extLst>
          </p:cNvPr>
          <p:cNvSpPr>
            <a:spLocks noGrp="1"/>
          </p:cNvSpPr>
          <p:nvPr>
            <p:ph idx="1"/>
          </p:nvPr>
        </p:nvSpPr>
        <p:spPr/>
        <p:txBody>
          <a:bodyPr>
            <a:normAutofit fontScale="92500" lnSpcReduction="10000"/>
          </a:bodyPr>
          <a:lstStyle/>
          <a:p>
            <a:r>
              <a:rPr lang="en-US" dirty="0"/>
              <a:t>Make a C++ project, then create a C++ Actor, Pawn, or </a:t>
            </a:r>
            <a:r>
              <a:rPr lang="en-US" dirty="0" err="1"/>
              <a:t>ActorComponent</a:t>
            </a:r>
            <a:r>
              <a:rPr lang="en-US" dirty="0"/>
              <a:t> class.</a:t>
            </a:r>
          </a:p>
          <a:p>
            <a:r>
              <a:rPr lang="en-US" dirty="0"/>
              <a:t>Add code to the constructor for defaults, </a:t>
            </a:r>
            <a:r>
              <a:rPr lang="en-US" dirty="0" err="1"/>
              <a:t>OnConstruction</a:t>
            </a:r>
            <a:r>
              <a:rPr lang="en-US" dirty="0"/>
              <a:t> for initialization, </a:t>
            </a:r>
            <a:r>
              <a:rPr lang="en-US" dirty="0" err="1"/>
              <a:t>BeginPlay</a:t>
            </a:r>
            <a:r>
              <a:rPr lang="en-US" dirty="0"/>
              <a:t> for start-of-game, and Tick or </a:t>
            </a:r>
            <a:r>
              <a:rPr lang="en-US" dirty="0" err="1"/>
              <a:t>TickComponent</a:t>
            </a:r>
            <a:r>
              <a:rPr lang="en-US" dirty="0"/>
              <a:t> for continuing action during play.</a:t>
            </a:r>
          </a:p>
          <a:p>
            <a:r>
              <a:rPr lang="en-US" dirty="0"/>
              <a:t>Add a </a:t>
            </a:r>
            <a:r>
              <a:rPr lang="en-US" dirty="0" err="1"/>
              <a:t>SceneComponent</a:t>
            </a:r>
            <a:r>
              <a:rPr lang="en-US" dirty="0"/>
              <a:t> to Actors for positioning, Primitive component(s) for rendering, and other components for other behavior.</a:t>
            </a:r>
          </a:p>
          <a:p>
            <a:r>
              <a:rPr lang="en-US" dirty="0"/>
              <a:t>Add member variables tagged with “UPROPERTY()” for data that can be set, saved, and loaded in the engine.</a:t>
            </a:r>
          </a:p>
          <a:p>
            <a:r>
              <a:rPr lang="en-US" dirty="0"/>
              <a:t>Look at Blueprint blocks, engine code examples, and base class declarations to figure out what functions and data are available.</a:t>
            </a:r>
          </a:p>
        </p:txBody>
      </p:sp>
    </p:spTree>
    <p:extLst>
      <p:ext uri="{BB962C8B-B14F-4D97-AF65-F5344CB8AC3E}">
        <p14:creationId xmlns:p14="http://schemas.microsoft.com/office/powerpoint/2010/main" val="42110952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7C2F9-8F3D-927A-3578-EB2ED52EAA1D}"/>
              </a:ext>
            </a:extLst>
          </p:cNvPr>
          <p:cNvSpPr>
            <a:spLocks noGrp="1"/>
          </p:cNvSpPr>
          <p:nvPr>
            <p:ph type="title"/>
          </p:nvPr>
        </p:nvSpPr>
        <p:spPr/>
        <p:txBody>
          <a:bodyPr/>
          <a:lstStyle/>
          <a:p>
            <a:r>
              <a:rPr lang="en-US" dirty="0"/>
              <a:t>Render Target</a:t>
            </a:r>
          </a:p>
        </p:txBody>
      </p:sp>
      <p:sp>
        <p:nvSpPr>
          <p:cNvPr id="4" name="Text Placeholder 3">
            <a:extLst>
              <a:ext uri="{FF2B5EF4-FFF2-40B4-BE49-F238E27FC236}">
                <a16:creationId xmlns:a16="http://schemas.microsoft.com/office/drawing/2014/main" id="{B23D64AD-0318-40BE-CD41-D5FDA0635AFC}"/>
              </a:ext>
            </a:extLst>
          </p:cNvPr>
          <p:cNvSpPr>
            <a:spLocks noGrp="1"/>
          </p:cNvSpPr>
          <p:nvPr>
            <p:ph type="body" sz="half" idx="2"/>
          </p:nvPr>
        </p:nvSpPr>
        <p:spPr/>
        <p:txBody>
          <a:bodyPr/>
          <a:lstStyle/>
          <a:p>
            <a:r>
              <a:rPr lang="en-US" dirty="0"/>
              <a:t>To fill a Texture on the GPU, we need a special form of Texture called a </a:t>
            </a:r>
            <a:r>
              <a:rPr lang="en-US" b="1" dirty="0"/>
              <a:t>Render Target</a:t>
            </a:r>
            <a:r>
              <a:rPr lang="en-US" dirty="0"/>
              <a:t>. You can find it in the </a:t>
            </a:r>
            <a:r>
              <a:rPr lang="en-US" b="1" dirty="0"/>
              <a:t>Materials &amp; Textures</a:t>
            </a:r>
            <a:r>
              <a:rPr lang="en-US" dirty="0"/>
              <a:t> section of the </a:t>
            </a:r>
            <a:r>
              <a:rPr lang="en-US" b="1" dirty="0"/>
              <a:t>Create Advanced Asset</a:t>
            </a:r>
            <a:r>
              <a:rPr lang="en-US" dirty="0"/>
              <a:t> menu.</a:t>
            </a:r>
          </a:p>
          <a:p>
            <a:r>
              <a:rPr lang="en-US" dirty="0"/>
              <a:t>Since we’re generating an actual color rather than other data, change the format to </a:t>
            </a:r>
            <a:r>
              <a:rPr lang="en-US" b="1" dirty="0"/>
              <a:t>RTF RGBA8</a:t>
            </a:r>
            <a:r>
              <a:rPr lang="en-US" dirty="0"/>
              <a:t>, which is 8-bits per channel, holding values between 0 and 1.</a:t>
            </a:r>
          </a:p>
        </p:txBody>
      </p:sp>
      <p:grpSp>
        <p:nvGrpSpPr>
          <p:cNvPr id="7" name="Group 6">
            <a:extLst>
              <a:ext uri="{FF2B5EF4-FFF2-40B4-BE49-F238E27FC236}">
                <a16:creationId xmlns:a16="http://schemas.microsoft.com/office/drawing/2014/main" id="{0BE8E481-0B4A-011E-2491-162946B0A570}"/>
              </a:ext>
            </a:extLst>
          </p:cNvPr>
          <p:cNvGrpSpPr>
            <a:grpSpLocks noChangeAspect="1"/>
          </p:cNvGrpSpPr>
          <p:nvPr/>
        </p:nvGrpSpPr>
        <p:grpSpPr>
          <a:xfrm>
            <a:off x="3915966" y="740569"/>
            <a:ext cx="4572000" cy="3849010"/>
            <a:chOff x="10646626" y="309357"/>
            <a:chExt cx="13106508" cy="11033921"/>
          </a:xfrm>
        </p:grpSpPr>
        <p:pic>
          <p:nvPicPr>
            <p:cNvPr id="5" name="Picture 4">
              <a:extLst>
                <a:ext uri="{FF2B5EF4-FFF2-40B4-BE49-F238E27FC236}">
                  <a16:creationId xmlns:a16="http://schemas.microsoft.com/office/drawing/2014/main" id="{8A93FD89-68EC-C897-C033-612D1C35FB76}"/>
                </a:ext>
              </a:extLst>
            </p:cNvPr>
            <p:cNvPicPr>
              <a:picLocks noChangeAspect="1"/>
            </p:cNvPicPr>
            <p:nvPr/>
          </p:nvPicPr>
          <p:blipFill>
            <a:blip r:embed="rId2"/>
            <a:stretch>
              <a:fillRect/>
            </a:stretch>
          </p:blipFill>
          <p:spPr>
            <a:xfrm>
              <a:off x="10646626" y="1203990"/>
              <a:ext cx="6833299" cy="10139288"/>
            </a:xfrm>
            <a:prstGeom prst="rect">
              <a:avLst/>
            </a:prstGeom>
          </p:spPr>
        </p:pic>
        <p:pic>
          <p:nvPicPr>
            <p:cNvPr id="6" name="Picture 5">
              <a:extLst>
                <a:ext uri="{FF2B5EF4-FFF2-40B4-BE49-F238E27FC236}">
                  <a16:creationId xmlns:a16="http://schemas.microsoft.com/office/drawing/2014/main" id="{B09EC7AE-10A7-3C52-8949-E2B904C83E12}"/>
                </a:ext>
              </a:extLst>
            </p:cNvPr>
            <p:cNvPicPr>
              <a:picLocks noChangeAspect="1"/>
            </p:cNvPicPr>
            <p:nvPr/>
          </p:nvPicPr>
          <p:blipFill>
            <a:blip r:embed="rId3"/>
            <a:stretch>
              <a:fillRect/>
            </a:stretch>
          </p:blipFill>
          <p:spPr>
            <a:xfrm>
              <a:off x="17689327" y="309357"/>
              <a:ext cx="6063807" cy="10390415"/>
            </a:xfrm>
            <a:prstGeom prst="rect">
              <a:avLst/>
            </a:prstGeom>
          </p:spPr>
        </p:pic>
      </p:grpSp>
      <p:sp>
        <p:nvSpPr>
          <p:cNvPr id="8" name="Rounded Rectangle 7">
            <a:extLst>
              <a:ext uri="{FF2B5EF4-FFF2-40B4-BE49-F238E27FC236}">
                <a16:creationId xmlns:a16="http://schemas.microsoft.com/office/drawing/2014/main" id="{5547EFAC-D6D5-B307-3F44-AEEB4EBB0C90}"/>
              </a:ext>
            </a:extLst>
          </p:cNvPr>
          <p:cNvSpPr/>
          <p:nvPr/>
        </p:nvSpPr>
        <p:spPr>
          <a:xfrm>
            <a:off x="5295569" y="3323645"/>
            <a:ext cx="675861" cy="198783"/>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CBD0E8CA-1BA7-B443-8D6D-829076784615}"/>
              </a:ext>
            </a:extLst>
          </p:cNvPr>
          <p:cNvSpPr/>
          <p:nvPr/>
        </p:nvSpPr>
        <p:spPr>
          <a:xfrm>
            <a:off x="6464410" y="3522428"/>
            <a:ext cx="1582310" cy="18288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79790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81BB0-044D-957B-6A47-91CC82DA388D}"/>
              </a:ext>
            </a:extLst>
          </p:cNvPr>
          <p:cNvSpPr>
            <a:spLocks noGrp="1"/>
          </p:cNvSpPr>
          <p:nvPr>
            <p:ph type="title"/>
          </p:nvPr>
        </p:nvSpPr>
        <p:spPr/>
        <p:txBody>
          <a:bodyPr/>
          <a:lstStyle/>
          <a:p>
            <a:r>
              <a:rPr lang="en-US" dirty="0"/>
              <a:t>Bake with Blueprint</a:t>
            </a:r>
          </a:p>
        </p:txBody>
      </p:sp>
      <p:sp>
        <p:nvSpPr>
          <p:cNvPr id="4" name="Text Placeholder 3">
            <a:extLst>
              <a:ext uri="{FF2B5EF4-FFF2-40B4-BE49-F238E27FC236}">
                <a16:creationId xmlns:a16="http://schemas.microsoft.com/office/drawing/2014/main" id="{B6551A85-1E9E-C67D-43C5-4E0E748FE213}"/>
              </a:ext>
            </a:extLst>
          </p:cNvPr>
          <p:cNvSpPr>
            <a:spLocks noGrp="1"/>
          </p:cNvSpPr>
          <p:nvPr>
            <p:ph type="body" sz="half" idx="2"/>
          </p:nvPr>
        </p:nvSpPr>
        <p:spPr/>
        <p:txBody>
          <a:bodyPr/>
          <a:lstStyle/>
          <a:p>
            <a:r>
              <a:rPr lang="en-US" dirty="0"/>
              <a:t>Create a Blueprint Actor</a:t>
            </a:r>
          </a:p>
          <a:p>
            <a:r>
              <a:rPr lang="en-US" dirty="0"/>
              <a:t>Drop an instance of this actor into the map.</a:t>
            </a:r>
          </a:p>
          <a:p>
            <a:r>
              <a:rPr lang="en-US" dirty="0"/>
              <a:t>Open it and switch to </a:t>
            </a:r>
            <a:r>
              <a:rPr lang="en-US" b="1" dirty="0"/>
              <a:t>Event Graph</a:t>
            </a:r>
          </a:p>
          <a:p>
            <a:r>
              <a:rPr lang="en-US" dirty="0"/>
              <a:t>Attach a </a:t>
            </a:r>
            <a:r>
              <a:rPr lang="en-US" b="1" dirty="0"/>
              <a:t>Draw Material to Render Target </a:t>
            </a:r>
            <a:r>
              <a:rPr lang="en-US" dirty="0"/>
              <a:t>node to </a:t>
            </a:r>
            <a:r>
              <a:rPr lang="en-US" b="1" dirty="0"/>
              <a:t>Begin Play</a:t>
            </a:r>
            <a:endParaRPr lang="en-US" dirty="0"/>
          </a:p>
          <a:p>
            <a:r>
              <a:rPr lang="en-US" dirty="0"/>
              <a:t>Set the Material and Render Target</a:t>
            </a:r>
          </a:p>
          <a:p>
            <a:endParaRPr lang="en-US" dirty="0"/>
          </a:p>
        </p:txBody>
      </p:sp>
      <p:grpSp>
        <p:nvGrpSpPr>
          <p:cNvPr id="8" name="Group 7">
            <a:extLst>
              <a:ext uri="{FF2B5EF4-FFF2-40B4-BE49-F238E27FC236}">
                <a16:creationId xmlns:a16="http://schemas.microsoft.com/office/drawing/2014/main" id="{D3E475C1-3C79-27B3-182D-146CCCF25F94}"/>
              </a:ext>
            </a:extLst>
          </p:cNvPr>
          <p:cNvGrpSpPr>
            <a:grpSpLocks noChangeAspect="1"/>
          </p:cNvGrpSpPr>
          <p:nvPr/>
        </p:nvGrpSpPr>
        <p:grpSpPr>
          <a:xfrm>
            <a:off x="3861130" y="740569"/>
            <a:ext cx="4533460" cy="3232594"/>
            <a:chOff x="10744673" y="405157"/>
            <a:chExt cx="16584475" cy="11825598"/>
          </a:xfrm>
        </p:grpSpPr>
        <p:pic>
          <p:nvPicPr>
            <p:cNvPr id="5" name="Picture 4">
              <a:extLst>
                <a:ext uri="{FF2B5EF4-FFF2-40B4-BE49-F238E27FC236}">
                  <a16:creationId xmlns:a16="http://schemas.microsoft.com/office/drawing/2014/main" id="{8C70570D-DFC8-A3DD-CC57-728B0E109CBE}"/>
                </a:ext>
              </a:extLst>
            </p:cNvPr>
            <p:cNvPicPr>
              <a:picLocks noChangeAspect="1"/>
            </p:cNvPicPr>
            <p:nvPr/>
          </p:nvPicPr>
          <p:blipFill>
            <a:blip r:embed="rId2"/>
            <a:stretch>
              <a:fillRect/>
            </a:stretch>
          </p:blipFill>
          <p:spPr>
            <a:xfrm>
              <a:off x="10744673" y="405157"/>
              <a:ext cx="4312280" cy="11825598"/>
            </a:xfrm>
            <a:prstGeom prst="rect">
              <a:avLst/>
            </a:prstGeom>
          </p:spPr>
        </p:pic>
        <p:pic>
          <p:nvPicPr>
            <p:cNvPr id="6" name="Picture 5">
              <a:extLst>
                <a:ext uri="{FF2B5EF4-FFF2-40B4-BE49-F238E27FC236}">
                  <a16:creationId xmlns:a16="http://schemas.microsoft.com/office/drawing/2014/main" id="{FA2BEFD9-4841-91AA-309A-24E79CD73583}"/>
                </a:ext>
              </a:extLst>
            </p:cNvPr>
            <p:cNvPicPr>
              <a:picLocks noChangeAspect="1"/>
            </p:cNvPicPr>
            <p:nvPr/>
          </p:nvPicPr>
          <p:blipFill>
            <a:blip r:embed="rId3"/>
            <a:stretch>
              <a:fillRect/>
            </a:stretch>
          </p:blipFill>
          <p:spPr>
            <a:xfrm>
              <a:off x="15388301" y="405157"/>
              <a:ext cx="8600111" cy="6187031"/>
            </a:xfrm>
            <a:prstGeom prst="rect">
              <a:avLst/>
            </a:prstGeom>
          </p:spPr>
        </p:pic>
        <p:pic>
          <p:nvPicPr>
            <p:cNvPr id="7" name="Picture 6">
              <a:extLst>
                <a:ext uri="{FF2B5EF4-FFF2-40B4-BE49-F238E27FC236}">
                  <a16:creationId xmlns:a16="http://schemas.microsoft.com/office/drawing/2014/main" id="{25AF3D66-86E8-79CD-8DD3-5A36B4FA1A1C}"/>
                </a:ext>
              </a:extLst>
            </p:cNvPr>
            <p:cNvPicPr>
              <a:picLocks noChangeAspect="1"/>
            </p:cNvPicPr>
            <p:nvPr/>
          </p:nvPicPr>
          <p:blipFill>
            <a:blip r:embed="rId4"/>
            <a:stretch>
              <a:fillRect/>
            </a:stretch>
          </p:blipFill>
          <p:spPr>
            <a:xfrm>
              <a:off x="24596876" y="1512520"/>
              <a:ext cx="2732272" cy="3972301"/>
            </a:xfrm>
            <a:prstGeom prst="rect">
              <a:avLst/>
            </a:prstGeom>
          </p:spPr>
        </p:pic>
      </p:grpSp>
      <p:pic>
        <p:nvPicPr>
          <p:cNvPr id="9" name="Picture 8">
            <a:extLst>
              <a:ext uri="{FF2B5EF4-FFF2-40B4-BE49-F238E27FC236}">
                <a16:creationId xmlns:a16="http://schemas.microsoft.com/office/drawing/2014/main" id="{D285924E-A334-5CF9-FC5A-3F026EA37239}"/>
              </a:ext>
            </a:extLst>
          </p:cNvPr>
          <p:cNvPicPr>
            <a:picLocks noChangeAspect="1"/>
          </p:cNvPicPr>
          <p:nvPr/>
        </p:nvPicPr>
        <p:blipFill>
          <a:blip r:embed="rId5"/>
          <a:stretch>
            <a:fillRect/>
          </a:stretch>
        </p:blipFill>
        <p:spPr>
          <a:xfrm>
            <a:off x="5314076" y="2581431"/>
            <a:ext cx="3657600" cy="2117061"/>
          </a:xfrm>
          <a:prstGeom prst="rect">
            <a:avLst/>
          </a:prstGeom>
        </p:spPr>
      </p:pic>
      <p:sp>
        <p:nvSpPr>
          <p:cNvPr id="10" name="Rounded Rectangle 9">
            <a:extLst>
              <a:ext uri="{FF2B5EF4-FFF2-40B4-BE49-F238E27FC236}">
                <a16:creationId xmlns:a16="http://schemas.microsoft.com/office/drawing/2014/main" id="{3B3DB847-A259-01E0-E248-2F0F858A937D}"/>
              </a:ext>
            </a:extLst>
          </p:cNvPr>
          <p:cNvSpPr/>
          <p:nvPr/>
        </p:nvSpPr>
        <p:spPr>
          <a:xfrm>
            <a:off x="3943847" y="1455089"/>
            <a:ext cx="723569" cy="230588"/>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125C94B6-06CC-ABB3-144A-F6E259BBCD4F}"/>
              </a:ext>
            </a:extLst>
          </p:cNvPr>
          <p:cNvSpPr/>
          <p:nvPr/>
        </p:nvSpPr>
        <p:spPr>
          <a:xfrm>
            <a:off x="5146394" y="919122"/>
            <a:ext cx="689863" cy="170208"/>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20405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00CA8-140F-35D8-0E95-FD880779C31E}"/>
              </a:ext>
            </a:extLst>
          </p:cNvPr>
          <p:cNvSpPr>
            <a:spLocks noGrp="1"/>
          </p:cNvSpPr>
          <p:nvPr>
            <p:ph type="title"/>
          </p:nvPr>
        </p:nvSpPr>
        <p:spPr/>
        <p:txBody>
          <a:bodyPr/>
          <a:lstStyle/>
          <a:p>
            <a:r>
              <a:rPr lang="en-US" dirty="0"/>
              <a:t>Blueprint Variables</a:t>
            </a:r>
          </a:p>
        </p:txBody>
      </p:sp>
      <p:sp>
        <p:nvSpPr>
          <p:cNvPr id="4" name="Text Placeholder 3">
            <a:extLst>
              <a:ext uri="{FF2B5EF4-FFF2-40B4-BE49-F238E27FC236}">
                <a16:creationId xmlns:a16="http://schemas.microsoft.com/office/drawing/2014/main" id="{90754DE9-DCFF-D62E-E3A9-BB68F2FB0C49}"/>
              </a:ext>
            </a:extLst>
          </p:cNvPr>
          <p:cNvSpPr>
            <a:spLocks noGrp="1"/>
          </p:cNvSpPr>
          <p:nvPr>
            <p:ph type="body" sz="half" idx="2"/>
          </p:nvPr>
        </p:nvSpPr>
        <p:spPr/>
        <p:txBody>
          <a:bodyPr/>
          <a:lstStyle/>
          <a:p>
            <a:r>
              <a:rPr lang="en-US" dirty="0"/>
              <a:t>To make the blueprint more flexible, you can add variables for the render target (change the variable type to </a:t>
            </a:r>
            <a:r>
              <a:rPr lang="en-US" b="1" dirty="0"/>
              <a:t>TextureRenderTarget2D</a:t>
            </a:r>
            <a:r>
              <a:rPr lang="en-US" dirty="0"/>
              <a:t>), and material (change the variable type to </a:t>
            </a:r>
            <a:r>
              <a:rPr lang="en-US" b="1" dirty="0"/>
              <a:t>Material</a:t>
            </a:r>
            <a:r>
              <a:rPr lang="en-US" dirty="0"/>
              <a:t>).</a:t>
            </a:r>
          </a:p>
          <a:p>
            <a:r>
              <a:rPr lang="en-US" dirty="0"/>
              <a:t>Make sure the eye icon next to each variable is open so it will be visible.</a:t>
            </a:r>
          </a:p>
          <a:p>
            <a:r>
              <a:rPr lang="en-US" dirty="0"/>
              <a:t>Drag the variables into the blueprint to get their values, and hook them up.</a:t>
            </a:r>
          </a:p>
          <a:p>
            <a:r>
              <a:rPr lang="en-US" dirty="0"/>
              <a:t>Set them in the </a:t>
            </a:r>
            <a:r>
              <a:rPr lang="en-US" b="1" dirty="0"/>
              <a:t>Details</a:t>
            </a:r>
            <a:r>
              <a:rPr lang="en-US" dirty="0"/>
              <a:t> panel of the blueprint actor in the scene.</a:t>
            </a:r>
          </a:p>
        </p:txBody>
      </p:sp>
      <p:grpSp>
        <p:nvGrpSpPr>
          <p:cNvPr id="13" name="Group 12">
            <a:extLst>
              <a:ext uri="{FF2B5EF4-FFF2-40B4-BE49-F238E27FC236}">
                <a16:creationId xmlns:a16="http://schemas.microsoft.com/office/drawing/2014/main" id="{DD3DE7A0-8BD6-B540-57F8-7798242C84CF}"/>
              </a:ext>
            </a:extLst>
          </p:cNvPr>
          <p:cNvGrpSpPr>
            <a:grpSpLocks noChangeAspect="1"/>
          </p:cNvGrpSpPr>
          <p:nvPr/>
        </p:nvGrpSpPr>
        <p:grpSpPr>
          <a:xfrm>
            <a:off x="3887391" y="167838"/>
            <a:ext cx="4970362" cy="4734897"/>
            <a:chOff x="10901622" y="484062"/>
            <a:chExt cx="12724935" cy="12122106"/>
          </a:xfrm>
        </p:grpSpPr>
        <p:pic>
          <p:nvPicPr>
            <p:cNvPr id="5" name="Picture 4">
              <a:extLst>
                <a:ext uri="{FF2B5EF4-FFF2-40B4-BE49-F238E27FC236}">
                  <a16:creationId xmlns:a16="http://schemas.microsoft.com/office/drawing/2014/main" id="{5CA910CC-19C8-D58D-D8BE-CD463850E734}"/>
                </a:ext>
              </a:extLst>
            </p:cNvPr>
            <p:cNvPicPr>
              <a:picLocks noChangeAspect="1"/>
            </p:cNvPicPr>
            <p:nvPr/>
          </p:nvPicPr>
          <p:blipFill>
            <a:blip r:embed="rId2"/>
            <a:stretch>
              <a:fillRect/>
            </a:stretch>
          </p:blipFill>
          <p:spPr>
            <a:xfrm>
              <a:off x="10901622" y="7437268"/>
              <a:ext cx="4432300" cy="5168900"/>
            </a:xfrm>
            <a:prstGeom prst="rect">
              <a:avLst/>
            </a:prstGeom>
          </p:spPr>
        </p:pic>
        <p:pic>
          <p:nvPicPr>
            <p:cNvPr id="6" name="Picture 5">
              <a:extLst>
                <a:ext uri="{FF2B5EF4-FFF2-40B4-BE49-F238E27FC236}">
                  <a16:creationId xmlns:a16="http://schemas.microsoft.com/office/drawing/2014/main" id="{571A40A4-A11A-9B80-5FE6-5DB09B81C04B}"/>
                </a:ext>
              </a:extLst>
            </p:cNvPr>
            <p:cNvPicPr>
              <a:picLocks noChangeAspect="1"/>
            </p:cNvPicPr>
            <p:nvPr/>
          </p:nvPicPr>
          <p:blipFill>
            <a:blip r:embed="rId3"/>
            <a:stretch>
              <a:fillRect/>
            </a:stretch>
          </p:blipFill>
          <p:spPr>
            <a:xfrm>
              <a:off x="10914321" y="591879"/>
              <a:ext cx="2895600" cy="4876800"/>
            </a:xfrm>
            <a:prstGeom prst="rect">
              <a:avLst/>
            </a:prstGeom>
          </p:spPr>
        </p:pic>
        <p:sp>
          <p:nvSpPr>
            <p:cNvPr id="7" name="Rounded Rectangle 6">
              <a:extLst>
                <a:ext uri="{FF2B5EF4-FFF2-40B4-BE49-F238E27FC236}">
                  <a16:creationId xmlns:a16="http://schemas.microsoft.com/office/drawing/2014/main" id="{FC7EC79B-23CE-83D6-9BDD-1CDB94362556}"/>
                </a:ext>
              </a:extLst>
            </p:cNvPr>
            <p:cNvSpPr/>
            <p:nvPr/>
          </p:nvSpPr>
          <p:spPr>
            <a:xfrm>
              <a:off x="10914319" y="3881312"/>
              <a:ext cx="2895599" cy="1222316"/>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AF004D4-86BC-AB78-0453-A3B15AAAD7A6}"/>
                </a:ext>
              </a:extLst>
            </p:cNvPr>
            <p:cNvPicPr>
              <a:picLocks noChangeAspect="1"/>
            </p:cNvPicPr>
            <p:nvPr/>
          </p:nvPicPr>
          <p:blipFill>
            <a:blip r:embed="rId4"/>
            <a:stretch>
              <a:fillRect/>
            </a:stretch>
          </p:blipFill>
          <p:spPr>
            <a:xfrm>
              <a:off x="14387539" y="484062"/>
              <a:ext cx="5524500" cy="6794500"/>
            </a:xfrm>
            <a:prstGeom prst="rect">
              <a:avLst/>
            </a:prstGeom>
          </p:spPr>
        </p:pic>
        <p:sp>
          <p:nvSpPr>
            <p:cNvPr id="9" name="Rounded Rectangle 8">
              <a:extLst>
                <a:ext uri="{FF2B5EF4-FFF2-40B4-BE49-F238E27FC236}">
                  <a16:creationId xmlns:a16="http://schemas.microsoft.com/office/drawing/2014/main" id="{AB534E24-3A4B-1521-736B-52B02633BCE5}"/>
                </a:ext>
              </a:extLst>
            </p:cNvPr>
            <p:cNvSpPr/>
            <p:nvPr/>
          </p:nvSpPr>
          <p:spPr>
            <a:xfrm>
              <a:off x="15970101" y="6528391"/>
              <a:ext cx="1269387" cy="329610"/>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C3A39905-B96D-E4A3-419A-827DABF4830C}"/>
                </a:ext>
              </a:extLst>
            </p:cNvPr>
            <p:cNvSpPr/>
            <p:nvPr/>
          </p:nvSpPr>
          <p:spPr>
            <a:xfrm>
              <a:off x="16267813" y="1658113"/>
              <a:ext cx="3644225" cy="292608"/>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1D80C9FC-084E-0C53-8E7E-AE68E7670989}"/>
                </a:ext>
              </a:extLst>
            </p:cNvPr>
            <p:cNvPicPr>
              <a:picLocks noChangeAspect="1"/>
            </p:cNvPicPr>
            <p:nvPr/>
          </p:nvPicPr>
          <p:blipFill>
            <a:blip r:embed="rId5"/>
            <a:stretch>
              <a:fillRect/>
            </a:stretch>
          </p:blipFill>
          <p:spPr>
            <a:xfrm>
              <a:off x="17352757" y="3418168"/>
              <a:ext cx="6273800" cy="2603500"/>
            </a:xfrm>
            <a:prstGeom prst="rect">
              <a:avLst/>
            </a:prstGeom>
          </p:spPr>
        </p:pic>
        <p:sp>
          <p:nvSpPr>
            <p:cNvPr id="12" name="Rounded Rectangle 11">
              <a:extLst>
                <a:ext uri="{FF2B5EF4-FFF2-40B4-BE49-F238E27FC236}">
                  <a16:creationId xmlns:a16="http://schemas.microsoft.com/office/drawing/2014/main" id="{F17EB996-73AE-CDA8-00D9-7C3B4A8CFD53}"/>
                </a:ext>
              </a:extLst>
            </p:cNvPr>
            <p:cNvSpPr/>
            <p:nvPr/>
          </p:nvSpPr>
          <p:spPr>
            <a:xfrm>
              <a:off x="11504428" y="11036595"/>
              <a:ext cx="3829493" cy="1569573"/>
            </a:xfrm>
            <a:prstGeom prst="roundRect">
              <a:avLst>
                <a:gd name="adj" fmla="val 8538"/>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048844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6350B-5642-464A-D4DD-83346157918C}"/>
              </a:ext>
            </a:extLst>
          </p:cNvPr>
          <p:cNvSpPr>
            <a:spLocks noGrp="1"/>
          </p:cNvSpPr>
          <p:nvPr>
            <p:ph type="title"/>
          </p:nvPr>
        </p:nvSpPr>
        <p:spPr/>
        <p:txBody>
          <a:bodyPr/>
          <a:lstStyle/>
          <a:p>
            <a:r>
              <a:rPr lang="en-US" dirty="0"/>
              <a:t>Testing</a:t>
            </a:r>
          </a:p>
        </p:txBody>
      </p:sp>
      <p:sp>
        <p:nvSpPr>
          <p:cNvPr id="4" name="Text Placeholder 3">
            <a:extLst>
              <a:ext uri="{FF2B5EF4-FFF2-40B4-BE49-F238E27FC236}">
                <a16:creationId xmlns:a16="http://schemas.microsoft.com/office/drawing/2014/main" id="{1BC202FB-BA0D-A980-7C4B-D040665F2F3D}"/>
              </a:ext>
            </a:extLst>
          </p:cNvPr>
          <p:cNvSpPr>
            <a:spLocks noGrp="1"/>
          </p:cNvSpPr>
          <p:nvPr>
            <p:ph type="body" sz="half" idx="2"/>
          </p:nvPr>
        </p:nvSpPr>
        <p:spPr/>
        <p:txBody>
          <a:bodyPr/>
          <a:lstStyle/>
          <a:p>
            <a:r>
              <a:rPr lang="en-US" dirty="0"/>
              <a:t>Hit “</a:t>
            </a:r>
            <a:r>
              <a:rPr lang="en-US" b="1" dirty="0"/>
              <a:t>Play In Editor</a:t>
            </a:r>
            <a:r>
              <a:rPr lang="en-US" dirty="0"/>
              <a:t>”. Once it has started, hit “</a:t>
            </a:r>
            <a:r>
              <a:rPr lang="en-US" b="1" dirty="0"/>
              <a:t>Escape</a:t>
            </a:r>
            <a:r>
              <a:rPr lang="en-US" dirty="0"/>
              <a:t>”.</a:t>
            </a:r>
          </a:p>
          <a:p>
            <a:r>
              <a:rPr lang="en-US" dirty="0"/>
              <a:t>Open your Render Target, and you should see the baked data filled in.</a:t>
            </a:r>
          </a:p>
          <a:p>
            <a:r>
              <a:rPr lang="en-US" dirty="0"/>
              <a:t>For 4-channel Textures (RGBA), you’ll need to open the </a:t>
            </a:r>
            <a:r>
              <a:rPr lang="en-US" dirty="0" err="1"/>
              <a:t>RenderTarget</a:t>
            </a:r>
            <a:r>
              <a:rPr lang="en-US" dirty="0"/>
              <a:t> view menu and uncheck “</a:t>
            </a:r>
            <a:r>
              <a:rPr lang="en-US" b="1" dirty="0"/>
              <a:t>Alpha</a:t>
            </a:r>
            <a:r>
              <a:rPr lang="en-US" dirty="0"/>
              <a:t>”, or the Render Target will appear transparent even though the data is there.</a:t>
            </a:r>
          </a:p>
        </p:txBody>
      </p:sp>
      <p:pic>
        <p:nvPicPr>
          <p:cNvPr id="5" name="Content Placeholder 4">
            <a:extLst>
              <a:ext uri="{FF2B5EF4-FFF2-40B4-BE49-F238E27FC236}">
                <a16:creationId xmlns:a16="http://schemas.microsoft.com/office/drawing/2014/main" id="{9B88B930-AE3A-5535-7D57-FFF8DE3E69F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887788" y="868071"/>
            <a:ext cx="4629150" cy="3401008"/>
          </a:xfrm>
          <a:prstGeom prst="rect">
            <a:avLst/>
          </a:prstGeom>
        </p:spPr>
      </p:pic>
    </p:spTree>
    <p:extLst>
      <p:ext uri="{BB962C8B-B14F-4D97-AF65-F5344CB8AC3E}">
        <p14:creationId xmlns:p14="http://schemas.microsoft.com/office/powerpoint/2010/main" val="4167791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34AE1-5062-1C14-C686-AD17A5D37AC9}"/>
              </a:ext>
            </a:extLst>
          </p:cNvPr>
          <p:cNvSpPr>
            <a:spLocks noGrp="1"/>
          </p:cNvSpPr>
          <p:nvPr>
            <p:ph type="title"/>
          </p:nvPr>
        </p:nvSpPr>
        <p:spPr/>
        <p:txBody>
          <a:bodyPr/>
          <a:lstStyle/>
          <a:p>
            <a:r>
              <a:rPr lang="en-US" dirty="0"/>
              <a:t>Actor Basics</a:t>
            </a:r>
          </a:p>
        </p:txBody>
      </p:sp>
      <p:sp>
        <p:nvSpPr>
          <p:cNvPr id="3" name="Text Placeholder 2">
            <a:extLst>
              <a:ext uri="{FF2B5EF4-FFF2-40B4-BE49-F238E27FC236}">
                <a16:creationId xmlns:a16="http://schemas.microsoft.com/office/drawing/2014/main" id="{66885E6E-4A6F-072A-C281-2FD494F637F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49292313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4891</TotalTime>
  <Words>2833</Words>
  <Application>Microsoft Macintosh PowerPoint</Application>
  <PresentationFormat>On-screen Show (16:9)</PresentationFormat>
  <Paragraphs>168</Paragraphs>
  <Slides>42</Slides>
  <Notes>0</Notes>
  <HiddenSlides>12</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42</vt:i4>
      </vt:variant>
    </vt:vector>
  </HeadingPairs>
  <TitlesOfParts>
    <vt:vector size="46" baseType="lpstr">
      <vt:lpstr>Arial</vt:lpstr>
      <vt:lpstr>Calibri</vt:lpstr>
      <vt:lpstr>Calibri Light</vt:lpstr>
      <vt:lpstr>Office Theme</vt:lpstr>
      <vt:lpstr>Basic Actor Coding</vt:lpstr>
      <vt:lpstr>Blueprint Baking</vt:lpstr>
      <vt:lpstr>Baking Materials</vt:lpstr>
      <vt:lpstr>Complex Material</vt:lpstr>
      <vt:lpstr>Render Target</vt:lpstr>
      <vt:lpstr>Bake with Blueprint</vt:lpstr>
      <vt:lpstr>Blueprint Variables</vt:lpstr>
      <vt:lpstr>Testing</vt:lpstr>
      <vt:lpstr>Actor Basics</vt:lpstr>
      <vt:lpstr>UE5 Actors</vt:lpstr>
      <vt:lpstr>Actor Components</vt:lpstr>
      <vt:lpstr>Pawns</vt:lpstr>
      <vt:lpstr>Converting a Blueprint Project to C++</vt:lpstr>
      <vt:lpstr>Recompiling Code</vt:lpstr>
      <vt:lpstr>Core Blueprint Events ⇔ C++ Functions </vt:lpstr>
      <vt:lpstr>Blueprint Variables ⇔ C++ Member Data</vt:lpstr>
      <vt:lpstr>UPROPERTY Magic</vt:lpstr>
      <vt:lpstr>Blueprint Blocks ⇔ C++ Functions</vt:lpstr>
      <vt:lpstr>Engine Examples</vt:lpstr>
      <vt:lpstr>Class Hierarchy</vt:lpstr>
      <vt:lpstr>UObject</vt:lpstr>
      <vt:lpstr>UActorComponent</vt:lpstr>
      <vt:lpstr>AActor</vt:lpstr>
      <vt:lpstr>APawn</vt:lpstr>
      <vt:lpstr>AController</vt:lpstr>
      <vt:lpstr>Actor Debugging</vt:lpstr>
      <vt:lpstr>Running in the IDE</vt:lpstr>
      <vt:lpstr>Turning Off Optimization</vt:lpstr>
      <vt:lpstr>Exposing as a UPROPERTY</vt:lpstr>
      <vt:lpstr>Update Button</vt:lpstr>
      <vt:lpstr>Messages</vt:lpstr>
      <vt:lpstr>C++ Baking</vt:lpstr>
      <vt:lpstr>Create C++ Actor</vt:lpstr>
      <vt:lpstr>Adding Properties</vt:lpstr>
      <vt:lpstr>Finding a Function</vt:lpstr>
      <vt:lpstr>Code Implementation</vt:lpstr>
      <vt:lpstr>Extensions</vt:lpstr>
      <vt:lpstr>3D Materials</vt:lpstr>
      <vt:lpstr>Bake on Demand</vt:lpstr>
      <vt:lpstr>Live Updates</vt:lpstr>
      <vt:lpstr>Summary</vt:lpstr>
      <vt:lpstr>To Recap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Basic Actor Coding</dc:title>
  <dc:creator>Marc Olano</dc:creator>
  <cp:lastModifiedBy>Marc Olano</cp:lastModifiedBy>
  <cp:revision>11</cp:revision>
  <dcterms:created xsi:type="dcterms:W3CDTF">2023-09-17T16:25:31Z</dcterms:created>
  <dcterms:modified xsi:type="dcterms:W3CDTF">2024-09-20T11:47:18Z</dcterms:modified>
</cp:coreProperties>
</file>