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72" r:id="rId10"/>
    <p:sldId id="270" r:id="rId11"/>
    <p:sldId id="269" r:id="rId12"/>
    <p:sldId id="263" r:id="rId13"/>
    <p:sldId id="264" r:id="rId14"/>
    <p:sldId id="265" r:id="rId15"/>
    <p:sldId id="267" r:id="rId16"/>
    <p:sldId id="266" r:id="rId17"/>
    <p:sldId id="271" r:id="rId18"/>
    <p:sldId id="273" r:id="rId19"/>
    <p:sldId id="275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Times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7" autoAdjust="0"/>
    <p:restoredTop sz="90929"/>
  </p:normalViewPr>
  <p:slideViewPr>
    <p:cSldViewPr snapToGrid="0">
      <p:cViewPr varScale="1">
        <p:scale>
          <a:sx n="98" d="100"/>
          <a:sy n="98" d="100"/>
        </p:scale>
        <p:origin x="-848" y="-11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en-US"/>
          </a:p>
        </p:txBody>
      </p:sp>
      <p:sp>
        <p:nvSpPr>
          <p:cNvPr id="192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2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en-US"/>
          </a:p>
        </p:txBody>
      </p:sp>
      <p:sp>
        <p:nvSpPr>
          <p:cNvPr id="192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F4297164-A863-3843-B499-E503E42ACC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90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F2BE07-366F-7F4A-BA36-A32648D2ACAB}" type="slidenum">
              <a:rPr lang="en-US"/>
              <a:pPr/>
              <a:t>1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4F72E-FAF6-5944-81E7-581AB3335567}" type="slidenum">
              <a:rPr lang="en-US"/>
              <a:pPr/>
              <a:t>10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1FC7C0-20AF-4541-8178-5F2DEA41D853}" type="slidenum">
              <a:rPr lang="en-US"/>
              <a:pPr/>
              <a:t>11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Equations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¥hat{n}¥bullet¥hat{l}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(¥hat{n}¥bullet¥hat{h})^e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¥vec{n}¥bullet¥vec{v} = ¥nabla F ¥bullet ¥vec{v} = F_{¥vec{v}}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F_{¥vec{v}} ¥approx (F(¥vec{p}+k¥vec{v}) - F(¥vec{p}-k¥vec{v}) )/ 2k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E03D0-DA3F-A449-A755-C5EC35A173E6}" type="slidenum">
              <a:rPr lang="en-US"/>
              <a:pPr/>
              <a:t>12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B15F9-BD35-7D48-A4E3-BFC355D5EE1E}" type="slidenum">
              <a:rPr lang="en-US"/>
              <a:pPr/>
              <a:t>13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69AE6-F898-764C-A404-CF0487B0D514}" type="slidenum">
              <a:rPr lang="en-US"/>
              <a:pPr/>
              <a:t>14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D10673-AF18-C54F-9F76-ADA1562B7A90}" type="slidenum">
              <a:rPr lang="en-US"/>
              <a:pPr/>
              <a:t>15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0129A-439C-1842-A2C1-EBE647828206}" type="slidenum">
              <a:rPr lang="en-US"/>
              <a:pPr/>
              <a:t>16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Equations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¥nabla F ¥bullet ¥hat{l}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¥nabla F ¥bullet ¥hat{h}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BA0107-480E-F949-96F9-F11F8A1565B1}" type="slidenum">
              <a:rPr lang="en-US"/>
              <a:pPr/>
              <a:t>17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Equations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C_I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¥alpha_i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68DFB-8542-6441-8B66-D68072C7E422}" type="slidenum">
              <a:rPr lang="en-US"/>
              <a:pPr/>
              <a:t>18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7B5E71-BCFC-244B-AD2E-64F70F00F6D0}" type="slidenum">
              <a:rPr lang="en-US"/>
              <a:pPr/>
              <a:t>19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79BB4-99C6-3842-AB3F-2FE75C7658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3BF59-2A34-B149-AABA-FA55B70AE6E4}" type="slidenum">
              <a:rPr lang="en-US"/>
              <a:pPr/>
              <a:t>3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Equations:</a:t>
            </a:r>
          </a:p>
          <a:p>
            <a:r>
              <a:rPr lang="en-US">
                <a:latin typeface="Arial" pitchFamily="-112" charset="0"/>
              </a:rPr>
              <a:t>e^{-a r^2}</a:t>
            </a:r>
            <a:endParaRPr lang="en-US"/>
          </a:p>
          <a:p>
            <a:r>
              <a:rPr lang="en-US">
                <a:latin typeface="Arial" pitchFamily="-112" charset="0"/>
              </a:rPr>
              <a:t>\begin{array}{ll}1-3(r/R_i)^2 &amp; 0 \le r \le R_i/3\\3(1-r/R_i)^2/2 &amp; R_i/3 \le r \le R_i\\0 &amp; r &lt; R_i\end{array}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52F25-A1B6-8C43-A20D-0C91E5A2B165}" type="slidenum">
              <a:rPr lang="en-US"/>
              <a:pPr/>
              <a:t>4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2AAAF-6F8A-0941-8B77-213FF0300658}" type="slidenum">
              <a:rPr lang="en-US"/>
              <a:pPr/>
              <a:t>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8AFF1-4010-EA4F-B508-1BC3EEDC861D}" type="slidenum">
              <a:rPr lang="en-US"/>
              <a:pPr/>
              <a:t>6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B3347-F44C-1946-98CC-DE46AFA82797}" type="slidenum">
              <a:rPr lang="en-US"/>
              <a:pPr/>
              <a:t>7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CF92A-A6A1-4447-91E4-54595ED856E0}" type="slidenum">
              <a:rPr lang="en-US"/>
              <a:pPr/>
              <a:t>8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Equations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C(\vec{p})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\tau(\vec{p})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\vec{p}=\vec{r}(t)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\alpha(t)=e^{-\int{\tau(s) ds}}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\vec{r}(t)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C(t) \alpha(t)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I=\int{C(t) \alpha(t) dt}</a:t>
            </a:r>
          </a:p>
          <a:p>
            <a:endParaRPr lang="en-US">
              <a:solidFill>
                <a:srgbClr val="000000"/>
              </a:solidFill>
              <a:latin typeface="Helvetica" pitchFamily="-11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4A019-858C-7D42-9835-4A815FC15CA9}" type="slidenum">
              <a:rPr lang="en-US"/>
              <a:pPr/>
              <a:t>9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Equations: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e^{-¥int{¥tau dt}} ¥approx e^{-¥sum{¥tau_i d}} = ¥prod{e^{-¥tau_i d}} = ¥prod{(1-¥alpha_i)}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i ¥approx ¥alpha_i C_I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I ¥approx ¥sum{¥alpha_i C_i ¥prod{(1-¥alpha_j)}}</a:t>
            </a:r>
          </a:p>
          <a:p>
            <a:r>
              <a:rPr lang="en-US">
                <a:solidFill>
                  <a:srgbClr val="000000"/>
                </a:solidFill>
                <a:latin typeface="Helvetica" pitchFamily="-112" charset="0"/>
              </a:rPr>
              <a:t>C'_i = ¥alpha_i C_i + (1-¥alpha_i) C'_{i+1}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9705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9712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ffectLst/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A867E6-A6B3-F14B-8098-33602EDC40A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5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9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40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2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25" name="Group 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6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 baseline="0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 baseline="0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1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46C3DEC-9808-DF4C-AF94-A2D3B415C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F55BB3-A1D3-F74B-8590-B6F810B53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1E5DA95-84F7-5A47-BB97-E876A3247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5A2CF36-41CE-D44E-92AD-ECD8466458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37C3E0-CC93-124C-914C-5F66BE1B2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e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8675" name="Picture 3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8682" name="Picture 10"/>
            <p:cNvPicPr preferRelativeResize="0"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2868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fld id="{F38908CF-143F-0840-8C68-C3BE85B89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§"/>
        <a:defRPr kumimoji="1" sz="32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"/>
        <a:defRPr kumimoji="1" sz="28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§"/>
        <a:defRPr kumimoji="1" sz="24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"/>
        <a:defRPr kumimoji="1" sz="20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Volume Rendering</a:t>
            </a: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CMSC </a:t>
            </a:r>
            <a:r>
              <a:rPr lang="en-US" dirty="0" smtClean="0"/>
              <a:t>491/635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Transfer functions</a:t>
            </a:r>
          </a:p>
        </p:txBody>
      </p:sp>
      <p:sp>
        <p:nvSpPr>
          <p:cNvPr id="16793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kumimoji="0" lang="en-US"/>
              <a:t>Map scalar to color and/or opacity</a:t>
            </a:r>
          </a:p>
        </p:txBody>
      </p:sp>
      <p:pic>
        <p:nvPicPr>
          <p:cNvPr id="167940" name="Picture 1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3581400"/>
            <a:ext cx="6400800" cy="2728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Appearance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Additive / pseudo-XRay</a:t>
            </a:r>
          </a:p>
          <a:p>
            <a:r>
              <a:rPr kumimoji="0" lang="en-US"/>
              <a:t>Volume lighting:        , </a:t>
            </a:r>
            <a:endParaRPr kumimoji="0" lang="en-US" baseline="30000"/>
          </a:p>
          <a:p>
            <a:pPr lvl="1"/>
            <a:r>
              <a:rPr kumimoji="0" lang="en-US"/>
              <a:t>                        </a:t>
            </a:r>
            <a:r>
              <a:rPr kumimoji="0" lang="en-US">
                <a:sym typeface="Symbol" pitchFamily="-112" charset="2"/>
              </a:rPr>
              <a:t>              </a:t>
            </a:r>
          </a:p>
          <a:p>
            <a:pPr lvl="2"/>
            <a:r>
              <a:rPr kumimoji="0" lang="en-US">
                <a:sym typeface="Symbol" pitchFamily="-112" charset="2"/>
              </a:rPr>
              <a:t>Directional derivative</a:t>
            </a:r>
            <a:endParaRPr kumimoji="0" lang="en-US"/>
          </a:p>
          <a:p>
            <a:pPr lvl="1"/>
            <a:r>
              <a:rPr kumimoji="0" lang="en-US"/>
              <a:t> </a:t>
            </a:r>
          </a:p>
        </p:txBody>
      </p:sp>
      <p:pic>
        <p:nvPicPr>
          <p:cNvPr id="166916" name="Picture 4" descr="image-1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6550" y="2590800"/>
            <a:ext cx="850900" cy="4191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66917" name="Picture 5" descr="image-10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0475" y="2584450"/>
            <a:ext cx="1371600" cy="5207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66919" name="Picture 7" descr="image-1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95425" y="3181350"/>
            <a:ext cx="3670300" cy="3810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66920" name="Picture 8" descr="image-11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0825" y="4140200"/>
            <a:ext cx="6045200" cy="4318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Rendering methods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Ray casting</a:t>
            </a:r>
          </a:p>
          <a:p>
            <a:r>
              <a:rPr kumimoji="0" lang="en-US"/>
              <a:t>Splatting</a:t>
            </a:r>
          </a:p>
          <a:p>
            <a:r>
              <a:rPr kumimoji="0" lang="en-US"/>
              <a:t>Texture accumulation</a:t>
            </a:r>
          </a:p>
          <a:p>
            <a:r>
              <a:rPr kumimoji="0" lang="en-US"/>
              <a:t>Shear-warp</a:t>
            </a:r>
          </a:p>
          <a:p>
            <a:r>
              <a:rPr kumimoji="0" lang="en-US"/>
              <a:t>Fourier volume rendering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Ray casting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Straightforward numerical integration</a:t>
            </a:r>
          </a:p>
          <a:p>
            <a:r>
              <a:rPr kumimoji="0" lang="en-US"/>
              <a:t>Uniform steps along ray</a:t>
            </a:r>
          </a:p>
          <a:p>
            <a:r>
              <a:rPr kumimoji="0" lang="en-US" i="1"/>
              <a:t>Resample</a:t>
            </a:r>
            <a:r>
              <a:rPr kumimoji="0" lang="en-US"/>
              <a:t> volume to sample points</a:t>
            </a:r>
          </a:p>
          <a:p>
            <a:pPr lvl="1"/>
            <a:r>
              <a:rPr kumimoji="0" lang="en-US"/>
              <a:t>Before classification and/or shading</a:t>
            </a:r>
          </a:p>
          <a:p>
            <a:pPr lvl="1"/>
            <a:r>
              <a:rPr kumimoji="0" lang="en-US"/>
              <a:t>After classification and/or shading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Splatting </a:t>
            </a:r>
            <a:r>
              <a:rPr kumimoji="0" lang="en-US" sz="2800"/>
              <a:t>[Westover 90]</a:t>
            </a:r>
            <a:endParaRPr kumimoji="0"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Resample directly onto screen</a:t>
            </a:r>
          </a:p>
          <a:p>
            <a:r>
              <a:rPr kumimoji="0" lang="en-US"/>
              <a:t>Each voxel contributes kernel footprint</a:t>
            </a:r>
          </a:p>
          <a:p>
            <a:pPr lvl="1"/>
            <a:r>
              <a:rPr kumimoji="0" lang="en-US"/>
              <a:t>Reconstruction + pixel filter</a:t>
            </a:r>
          </a:p>
          <a:p>
            <a:r>
              <a:rPr kumimoji="0" lang="en-US"/>
              <a:t>Accumulate back-to-front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Shear-warp </a:t>
            </a:r>
            <a:r>
              <a:rPr kumimoji="0" lang="en-US" sz="2800"/>
              <a:t>[Lacroute 94]</a:t>
            </a:r>
            <a:endParaRPr kumimoji="0" lang="en-US"/>
          </a:p>
        </p:txBody>
      </p:sp>
      <p:pic>
        <p:nvPicPr>
          <p:cNvPr id="160772" name="Picture 10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676400"/>
            <a:ext cx="541337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Texture accumulation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en-US"/>
              <a:t>Let texturing hardware resample</a:t>
            </a:r>
          </a:p>
          <a:p>
            <a:pPr>
              <a:lnSpc>
                <a:spcPct val="90000"/>
              </a:lnSpc>
            </a:pPr>
            <a:r>
              <a:rPr kumimoji="0" lang="en-US"/>
              <a:t>Accumulate back-to-front</a:t>
            </a:r>
          </a:p>
          <a:p>
            <a:pPr>
              <a:lnSpc>
                <a:spcPct val="90000"/>
              </a:lnSpc>
            </a:pPr>
            <a:r>
              <a:rPr kumimoji="0" lang="en-US"/>
              <a:t>3D textures</a:t>
            </a:r>
          </a:p>
          <a:p>
            <a:pPr lvl="1">
              <a:lnSpc>
                <a:spcPct val="90000"/>
              </a:lnSpc>
            </a:pPr>
            <a:r>
              <a:rPr kumimoji="0" lang="en-US"/>
              <a:t>Render slices parallel to image plane</a:t>
            </a:r>
          </a:p>
          <a:p>
            <a:pPr lvl="1">
              <a:lnSpc>
                <a:spcPct val="90000"/>
              </a:lnSpc>
            </a:pPr>
            <a:r>
              <a:rPr kumimoji="0" lang="en-US"/>
              <a:t>Shift accesses for </a:t>
            </a:r>
            <a:r>
              <a:rPr kumimoji="0" lang="en-US">
                <a:sym typeface="Symbol" pitchFamily="-112" charset="2"/>
              </a:rPr>
              <a:t>           </a:t>
            </a:r>
            <a:r>
              <a:rPr kumimoji="0" lang="en-US"/>
              <a:t>, </a:t>
            </a:r>
          </a:p>
          <a:p>
            <a:pPr>
              <a:lnSpc>
                <a:spcPct val="90000"/>
              </a:lnSpc>
            </a:pPr>
            <a:r>
              <a:rPr kumimoji="0" lang="en-US"/>
              <a:t>2D texture slices</a:t>
            </a:r>
          </a:p>
          <a:p>
            <a:pPr lvl="1">
              <a:lnSpc>
                <a:spcPct val="90000"/>
              </a:lnSpc>
            </a:pPr>
            <a:r>
              <a:rPr kumimoji="0" lang="en-US"/>
              <a:t>Slice sets perpendicular to each axis</a:t>
            </a:r>
          </a:p>
          <a:p>
            <a:pPr lvl="1">
              <a:lnSpc>
                <a:spcPct val="90000"/>
              </a:lnSpc>
            </a:pPr>
            <a:r>
              <a:rPr kumimoji="0" lang="en-US"/>
              <a:t>Choose set most parallel to image plane</a:t>
            </a:r>
          </a:p>
        </p:txBody>
      </p:sp>
      <p:pic>
        <p:nvPicPr>
          <p:cNvPr id="158725" name="Picture 5" descr="image-1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32300" y="4191000"/>
            <a:ext cx="1104900" cy="3683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58726" name="Picture 6" descr="image-1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80075" y="4206875"/>
            <a:ext cx="1206500" cy="3683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971800"/>
            <a:ext cx="35401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89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Pre-integrated texture </a:t>
            </a:r>
            <a:r>
              <a:rPr kumimoji="0" lang="en-US" sz="3200"/>
              <a:t>[Engel 01]</a:t>
            </a:r>
            <a:endParaRPr kumimoji="0" lang="en-US"/>
          </a:p>
        </p:txBody>
      </p:sp>
      <p:sp>
        <p:nvSpPr>
          <p:cNvPr id="16896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Improve approximation for      and  </a:t>
            </a:r>
          </a:p>
          <a:p>
            <a:pPr lvl="1"/>
            <a:r>
              <a:rPr kumimoji="0"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Lookup(start value, end value, d)</a:t>
            </a:r>
          </a:p>
          <a:p>
            <a:r>
              <a:rPr kumimoji="0"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Dependent lookup</a:t>
            </a:r>
          </a:p>
          <a:p>
            <a:pPr lvl="1"/>
            <a:r>
              <a:rPr kumimoji="0"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3D texture</a:t>
            </a:r>
          </a:p>
          <a:p>
            <a:pPr lvl="1"/>
            <a:r>
              <a:rPr kumimoji="0"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2D texture</a:t>
            </a:r>
          </a:p>
          <a:p>
            <a:pPr lvl="2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linear in d</a:t>
            </a:r>
          </a:p>
          <a:p>
            <a:pPr lvl="2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constant d</a:t>
            </a:r>
          </a:p>
        </p:txBody>
      </p:sp>
      <p:pic>
        <p:nvPicPr>
          <p:cNvPr id="168968" name="Picture 8" descr="image-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9563" y="2071688"/>
            <a:ext cx="419100" cy="317500"/>
          </a:xfrm>
          <a:prstGeom prst="rect">
            <a:avLst/>
          </a:prstGeom>
          <a:noFill/>
        </p:spPr>
      </p:pic>
      <p:pic>
        <p:nvPicPr>
          <p:cNvPr id="168969" name="Picture 9" descr="image-1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5100" y="2173288"/>
            <a:ext cx="393700" cy="22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Pre-integrated texture</a:t>
            </a:r>
          </a:p>
        </p:txBody>
      </p:sp>
      <p:sp>
        <p:nvSpPr>
          <p:cNvPr id="17306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/>
              <a:t>a: shading before resampling</a:t>
            </a:r>
          </a:p>
          <a:p>
            <a:r>
              <a:rPr kumimoji="0" lang="en-US" sz="2800"/>
              <a:t>b: shading after resampling</a:t>
            </a:r>
          </a:p>
          <a:p>
            <a:r>
              <a:rPr kumimoji="0" lang="en-US" sz="2800"/>
              <a:t>c: b with interpolated slices</a:t>
            </a:r>
          </a:p>
          <a:p>
            <a:r>
              <a:rPr kumimoji="0" lang="en-US" sz="2800"/>
              <a:t>d: pre-integrated, same slice set as b</a:t>
            </a:r>
          </a:p>
        </p:txBody>
      </p:sp>
      <p:pic>
        <p:nvPicPr>
          <p:cNvPr id="1730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3613" y="4067175"/>
            <a:ext cx="746760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kumimoji="0" lang="en-US"/>
              <a:t>Dividing cubes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Find voxels that cross isosurface</a:t>
            </a:r>
          </a:p>
          <a:p>
            <a:r>
              <a:rPr kumimoji="0" lang="en-US"/>
              <a:t>Subdivide to pixel-sized sub-voxels</a:t>
            </a:r>
          </a:p>
          <a:p>
            <a:r>
              <a:rPr kumimoji="0" lang="en-US"/>
              <a:t>Find sub-voxels that cross isosurface</a:t>
            </a:r>
          </a:p>
          <a:p>
            <a:r>
              <a:rPr kumimoji="0" lang="en-US"/>
              <a:t>Plot as shaded points / kernel footprints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Volume data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/>
              <a:t>3D Scalar Field: </a:t>
            </a:r>
            <a:r>
              <a:rPr kumimoji="0" lang="en-US" sz="2800">
                <a:latin typeface="Times" pitchFamily="-112" charset="0"/>
              </a:rPr>
              <a:t>F(x,y,z) = ?</a:t>
            </a:r>
            <a:endParaRPr kumimoji="0" lang="en-US" sz="2800"/>
          </a:p>
          <a:p>
            <a:pPr lvl="1"/>
            <a:r>
              <a:rPr kumimoji="0" lang="en-US" sz="2400"/>
              <a:t>Implicit functions</a:t>
            </a:r>
          </a:p>
          <a:p>
            <a:pPr lvl="1"/>
            <a:r>
              <a:rPr kumimoji="0" lang="en-US" sz="2400"/>
              <a:t>Voxel grid</a:t>
            </a:r>
          </a:p>
          <a:p>
            <a:r>
              <a:rPr kumimoji="0" lang="en-US" sz="2800"/>
              <a:t>Scalar data</a:t>
            </a:r>
          </a:p>
          <a:p>
            <a:pPr lvl="1"/>
            <a:r>
              <a:rPr kumimoji="0" lang="en-US" sz="2400"/>
              <a:t>Density</a:t>
            </a:r>
          </a:p>
          <a:p>
            <a:pPr lvl="1"/>
            <a:r>
              <a:rPr kumimoji="0" lang="en-US" sz="2400"/>
              <a:t>Temperature</a:t>
            </a:r>
          </a:p>
          <a:p>
            <a:pPr lvl="1"/>
            <a:r>
              <a:rPr kumimoji="0" lang="en-US" sz="2400"/>
              <a:t>Wind speed</a:t>
            </a:r>
          </a:p>
          <a:p>
            <a:pPr lvl="1"/>
            <a:r>
              <a:rPr kumimoji="0" lang="en-US" sz="2400"/>
              <a:t>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Implicit functions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/>
              <a:t>Blobs </a:t>
            </a:r>
            <a:r>
              <a:rPr kumimoji="0" lang="en-US" sz="1800"/>
              <a:t>[Blinn 82]</a:t>
            </a:r>
            <a:endParaRPr kumimoji="0" lang="en-US" sz="2800"/>
          </a:p>
          <a:p>
            <a:pPr lvl="1">
              <a:buFont typeface="Wingdings" pitchFamily="-112" charset="2"/>
              <a:buNone/>
            </a:pPr>
            <a:endParaRPr kumimoji="0" lang="en-US" sz="2400"/>
          </a:p>
          <a:p>
            <a:r>
              <a:rPr kumimoji="0" lang="en-US" sz="2800"/>
              <a:t>Metaballs </a:t>
            </a:r>
            <a:r>
              <a:rPr kumimoji="0" lang="en-US" sz="1800"/>
              <a:t>[Nishimura 83]</a:t>
            </a:r>
            <a:br>
              <a:rPr kumimoji="0" lang="en-US" sz="1800"/>
            </a:br>
            <a:r>
              <a:rPr kumimoji="0" lang="en-US" sz="1800"/>
              <a:t/>
            </a:r>
            <a:br>
              <a:rPr kumimoji="0" lang="en-US" sz="1800"/>
            </a:br>
            <a:r>
              <a:rPr kumimoji="0" lang="en-US" sz="1800"/>
              <a:t/>
            </a:r>
            <a:br>
              <a:rPr kumimoji="0" lang="en-US" sz="1800"/>
            </a:br>
            <a:r>
              <a:rPr kumimoji="0" lang="en-US" sz="1800"/>
              <a:t/>
            </a:r>
            <a:br>
              <a:rPr kumimoji="0" lang="en-US" sz="1800"/>
            </a:br>
            <a:endParaRPr kumimoji="0" lang="en-US" sz="2800"/>
          </a:p>
          <a:p>
            <a:r>
              <a:rPr kumimoji="0" lang="en-US" sz="2800"/>
              <a:t>Soft Objects </a:t>
            </a:r>
            <a:r>
              <a:rPr kumimoji="0" lang="en-US" sz="1800"/>
              <a:t>[Wyvill 86]</a:t>
            </a:r>
            <a:endParaRPr kumimoji="0" lang="en-US" sz="2000"/>
          </a:p>
          <a:p>
            <a:pPr lvl="1"/>
            <a:r>
              <a:rPr kumimoji="0" lang="en-US" sz="2400"/>
              <a:t>Polynomial approximation </a:t>
            </a:r>
            <a:br>
              <a:rPr kumimoji="0" lang="en-US" sz="2400"/>
            </a:br>
            <a:r>
              <a:rPr kumimoji="0" lang="en-US" sz="2400"/>
              <a:t>for exp()</a:t>
            </a:r>
          </a:p>
        </p:txBody>
      </p:sp>
      <p:pic>
        <p:nvPicPr>
          <p:cNvPr id="141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1950" y="3429000"/>
            <a:ext cx="24320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6816725" y="6400800"/>
            <a:ext cx="21351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aseline="0">
                <a:effectLst>
                  <a:outerShdw blurRad="38100" dist="38100" dir="2700000" algn="tl">
                    <a:srgbClr val="000000"/>
                  </a:outerShdw>
                </a:effectLst>
              </a:rPr>
              <a:t>Philo Vivero http://faemalia.org</a:t>
            </a:r>
          </a:p>
        </p:txBody>
      </p:sp>
      <p:pic>
        <p:nvPicPr>
          <p:cNvPr id="141323" name="Picture 11" descr="image-9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0500" y="2438400"/>
            <a:ext cx="1054100" cy="495300"/>
          </a:xfrm>
          <a:prstGeom prst="rect">
            <a:avLst/>
          </a:prstGeom>
          <a:noFill/>
          <a:effectLst>
            <a:outerShdw blurRad="381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41324" name="Picture 12" descr="image-9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3414713"/>
            <a:ext cx="5334000" cy="1309687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Voxels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/>
              <a:t>Sampled volume</a:t>
            </a:r>
          </a:p>
          <a:p>
            <a:pPr lvl="1"/>
            <a:r>
              <a:rPr kumimoji="0" lang="en-US" sz="2400"/>
              <a:t>Usually in a grid</a:t>
            </a:r>
          </a:p>
          <a:p>
            <a:r>
              <a:rPr kumimoji="0" lang="en-US" sz="2800"/>
              <a:t>Measured</a:t>
            </a:r>
          </a:p>
          <a:p>
            <a:pPr lvl="1"/>
            <a:r>
              <a:rPr kumimoji="0" lang="en-US" sz="2400"/>
              <a:t>MRI, CT scan, …</a:t>
            </a:r>
          </a:p>
          <a:p>
            <a:r>
              <a:rPr kumimoji="0" lang="en-US" sz="2800"/>
              <a:t>Computed</a:t>
            </a:r>
          </a:p>
          <a:p>
            <a:pPr lvl="1"/>
            <a:r>
              <a:rPr kumimoji="0" lang="en-US" sz="2400"/>
              <a:t>Sample geometric model</a:t>
            </a:r>
          </a:p>
          <a:p>
            <a:pPr lvl="1"/>
            <a:r>
              <a:rPr kumimoji="0" lang="en-US" sz="2400"/>
              <a:t>Finite element simulation</a:t>
            </a:r>
          </a:p>
          <a:p>
            <a:pPr lvl="1"/>
            <a:r>
              <a:rPr kumimoji="0" lang="en-US" sz="2400"/>
              <a:t>…</a:t>
            </a:r>
          </a:p>
        </p:txBody>
      </p:sp>
      <p:pic>
        <p:nvPicPr>
          <p:cNvPr id="1433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981200"/>
            <a:ext cx="2689225" cy="2106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Isosurface rendering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>
                <a:latin typeface="Times" pitchFamily="-112" charset="0"/>
              </a:rPr>
              <a:t>F(x,y,z) – c = 0</a:t>
            </a:r>
            <a:r>
              <a:rPr kumimoji="0" lang="en-US"/>
              <a:t> (for some given c)</a:t>
            </a:r>
          </a:p>
          <a:p>
            <a:r>
              <a:rPr kumimoji="0" lang="en-US"/>
              <a:t>Isosurface normal: </a:t>
            </a:r>
            <a:r>
              <a:rPr kumimoji="0" lang="en-US">
                <a:sym typeface="Symbol" pitchFamily="-112" charset="2"/>
              </a:rPr>
              <a:t></a:t>
            </a:r>
            <a:r>
              <a:rPr kumimoji="0" lang="en-US">
                <a:latin typeface="Times" pitchFamily="-112" charset="0"/>
              </a:rPr>
              <a:t>F</a:t>
            </a:r>
            <a:endParaRPr kumimoji="0" lang="en-US"/>
          </a:p>
          <a:p>
            <a:r>
              <a:rPr kumimoji="0" lang="en-US"/>
              <a:t>Implicit: Point repulsion </a:t>
            </a:r>
            <a:r>
              <a:rPr kumimoji="0" lang="en-US" sz="1800"/>
              <a:t>[Witkin 92]</a:t>
            </a:r>
            <a:endParaRPr kumimoji="0" lang="en-US"/>
          </a:p>
          <a:p>
            <a:r>
              <a:rPr kumimoji="0" lang="en-US"/>
              <a:t>Voxel: Marching cubes </a:t>
            </a:r>
            <a:r>
              <a:rPr kumimoji="0" lang="en-US" sz="1800"/>
              <a:t>[Lorensen 87]</a:t>
            </a:r>
            <a:endParaRPr kumimoji="0"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3050" y="4314825"/>
            <a:ext cx="584041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Marching cubes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Estimate intersection  point on each edge</a:t>
            </a:r>
          </a:p>
          <a:p>
            <a:pPr lvl="1"/>
            <a:r>
              <a:rPr kumimoji="0" lang="en-US"/>
              <a:t>Same criteria (e.g. linear interpolation)</a:t>
            </a:r>
          </a:p>
          <a:p>
            <a:pPr lvl="1"/>
            <a:r>
              <a:rPr kumimoji="0" lang="en-US"/>
              <a:t>Polygons will match</a:t>
            </a:r>
          </a:p>
          <a:p>
            <a:r>
              <a:rPr kumimoji="0" lang="en-US"/>
              <a:t>Use template for polygons</a:t>
            </a:r>
          </a:p>
          <a:p>
            <a:pPr lvl="1"/>
            <a:r>
              <a:rPr kumimoji="0" lang="en-US"/>
              <a:t>2</a:t>
            </a:r>
            <a:r>
              <a:rPr kumimoji="0" lang="en-US" baseline="30000"/>
              <a:t>8</a:t>
            </a:r>
            <a:r>
              <a:rPr kumimoji="0" lang="en-US"/>
              <a:t> possibilities, 15 “unique”</a:t>
            </a:r>
          </a:p>
          <a:p>
            <a:pPr lvl="1"/>
            <a:r>
              <a:rPr kumimoji="0" lang="en-US"/>
              <a:t>Store templates in table</a:t>
            </a:r>
          </a:p>
        </p:txBody>
      </p:sp>
      <p:pic>
        <p:nvPicPr>
          <p:cNvPr id="146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0050" y="3609975"/>
            <a:ext cx="2232025" cy="2689225"/>
          </a:xfrm>
          <a:prstGeom prst="rect">
            <a:avLst/>
          </a:prstGeom>
          <a:noFill/>
        </p:spPr>
      </p:pic>
      <p:pic>
        <p:nvPicPr>
          <p:cNvPr id="14644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950" y="5562600"/>
            <a:ext cx="5380038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Marching tetrahedra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Decompose volume into tetrahedra</a:t>
            </a:r>
          </a:p>
          <a:p>
            <a:r>
              <a:rPr kumimoji="0" lang="en-US"/>
              <a:t>Avoids ambiguous “opposite corner” cases</a:t>
            </a:r>
          </a:p>
          <a:p>
            <a:r>
              <a:rPr kumimoji="0" lang="en-US"/>
              <a:t>2</a:t>
            </a:r>
            <a:r>
              <a:rPr kumimoji="0" lang="en-US" baseline="30000"/>
              <a:t>4</a:t>
            </a:r>
            <a:r>
              <a:rPr kumimoji="0" lang="en-US"/>
              <a:t> = 16 cases, 3 unique</a:t>
            </a:r>
          </a:p>
          <a:p>
            <a:pPr lvl="1"/>
            <a:r>
              <a:rPr kumimoji="0" lang="en-US"/>
              <a:t>0 or 4 points inside (0 triangles)</a:t>
            </a:r>
          </a:p>
          <a:p>
            <a:pPr lvl="1"/>
            <a:r>
              <a:rPr kumimoji="0" lang="en-US"/>
              <a:t>1 or 3 points inside (1 triangle)</a:t>
            </a:r>
          </a:p>
          <a:p>
            <a:pPr lvl="1"/>
            <a:r>
              <a:rPr kumimoji="0" lang="en-US"/>
              <a:t>2 points inside (2 triangles)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Direct volume rendering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/>
              <a:t>Model as translucent material</a:t>
            </a:r>
          </a:p>
          <a:p>
            <a:pPr lvl="1"/>
            <a:r>
              <a:rPr kumimoji="0" lang="en-US" sz="2400"/>
              <a:t>Color and extinction         , </a:t>
            </a:r>
          </a:p>
          <a:p>
            <a:pPr lvl="1"/>
            <a:r>
              <a:rPr kumimoji="0" lang="en-US" sz="2400"/>
              <a:t>Attenuation along ray</a:t>
            </a:r>
          </a:p>
          <a:p>
            <a:pPr lvl="2"/>
            <a:r>
              <a:rPr kumimoji="0" lang="en-US" sz="2000"/>
              <a:t>  </a:t>
            </a:r>
          </a:p>
          <a:p>
            <a:pPr lvl="1"/>
            <a:r>
              <a:rPr kumimoji="0" lang="en-US" sz="2400"/>
              <a:t>Attenuated color at</a:t>
            </a:r>
          </a:p>
          <a:p>
            <a:pPr lvl="2"/>
            <a:r>
              <a:rPr kumimoji="0" lang="en-US" sz="2000"/>
              <a:t> </a:t>
            </a:r>
          </a:p>
          <a:p>
            <a:pPr lvl="1"/>
            <a:r>
              <a:rPr kumimoji="0" lang="en-US" sz="2400"/>
              <a:t>Accumulate attenuated colors along ray</a:t>
            </a:r>
          </a:p>
          <a:p>
            <a:pPr lvl="2"/>
            <a:r>
              <a:rPr kumimoji="0" lang="en-US" sz="2000"/>
              <a:t> </a:t>
            </a:r>
          </a:p>
        </p:txBody>
      </p:sp>
      <p:pic>
        <p:nvPicPr>
          <p:cNvPr id="149509" name="Picture 5" descr="image-9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5938" y="2543175"/>
            <a:ext cx="647700" cy="3302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49510" name="Picture 6" descr="image-9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0800" y="2543175"/>
            <a:ext cx="584200" cy="3302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49511" name="Picture 7" descr="image-9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2986088"/>
            <a:ext cx="1092200" cy="3302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49513" name="Picture 9" descr="image-9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3327400"/>
            <a:ext cx="1917700" cy="4064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49514" name="Picture 10" descr="image-9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22750" y="3790950"/>
            <a:ext cx="520700" cy="3302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49515" name="Picture 11" descr="image-10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62150" y="4187825"/>
            <a:ext cx="965200" cy="2794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49516" name="Picture 12" descr="image-10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35163" y="4872038"/>
            <a:ext cx="1993900" cy="5969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49522" name="Picture 18" descr="Untitled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61225" y="4960938"/>
            <a:ext cx="1701800" cy="1701800"/>
          </a:xfrm>
          <a:prstGeom prst="rect">
            <a:avLst/>
          </a:prstGeom>
          <a:noFill/>
        </p:spPr>
      </p:pic>
      <p:sp>
        <p:nvSpPr>
          <p:cNvPr id="149523" name="Line 19"/>
          <p:cNvSpPr>
            <a:spLocks noChangeShapeType="1"/>
          </p:cNvSpPr>
          <p:nvPr/>
        </p:nvSpPr>
        <p:spPr bwMode="auto">
          <a:xfrm flipV="1">
            <a:off x="5965825" y="5137150"/>
            <a:ext cx="2981325" cy="655638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25" name="Freeform 21"/>
          <p:cNvSpPr>
            <a:spLocks/>
          </p:cNvSpPr>
          <p:nvPr/>
        </p:nvSpPr>
        <p:spPr bwMode="auto">
          <a:xfrm>
            <a:off x="5665788" y="5667375"/>
            <a:ext cx="293687" cy="247650"/>
          </a:xfrm>
          <a:custGeom>
            <a:avLst/>
            <a:gdLst/>
            <a:ahLst/>
            <a:cxnLst>
              <a:cxn ang="0">
                <a:pos x="20" y="97"/>
              </a:cxn>
              <a:cxn ang="0">
                <a:pos x="21" y="73"/>
              </a:cxn>
              <a:cxn ang="0">
                <a:pos x="143" y="1"/>
              </a:cxn>
              <a:cxn ang="0">
                <a:pos x="185" y="78"/>
              </a:cxn>
              <a:cxn ang="0">
                <a:pos x="143" y="153"/>
              </a:cxn>
              <a:cxn ang="0">
                <a:pos x="20" y="97"/>
              </a:cxn>
            </a:cxnLst>
            <a:rect l="0" t="0" r="r" b="b"/>
            <a:pathLst>
              <a:path w="185" h="156">
                <a:moveTo>
                  <a:pt x="20" y="97"/>
                </a:moveTo>
                <a:cubicBezTo>
                  <a:pt x="0" y="84"/>
                  <a:pt x="1" y="89"/>
                  <a:pt x="21" y="73"/>
                </a:cubicBezTo>
                <a:cubicBezTo>
                  <a:pt x="41" y="57"/>
                  <a:pt x="116" y="0"/>
                  <a:pt x="143" y="1"/>
                </a:cubicBezTo>
                <a:cubicBezTo>
                  <a:pt x="170" y="2"/>
                  <a:pt x="185" y="53"/>
                  <a:pt x="185" y="78"/>
                </a:cubicBezTo>
                <a:cubicBezTo>
                  <a:pt x="185" y="103"/>
                  <a:pt x="170" y="150"/>
                  <a:pt x="143" y="153"/>
                </a:cubicBezTo>
                <a:cubicBezTo>
                  <a:pt x="116" y="156"/>
                  <a:pt x="40" y="110"/>
                  <a:pt x="20" y="97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26" name="Freeform 22"/>
          <p:cNvSpPr>
            <a:spLocks/>
          </p:cNvSpPr>
          <p:nvPr/>
        </p:nvSpPr>
        <p:spPr bwMode="auto">
          <a:xfrm>
            <a:off x="5905500" y="5745163"/>
            <a:ext cx="63500" cy="92075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0" y="31"/>
              </a:cxn>
              <a:cxn ang="0">
                <a:pos x="25" y="58"/>
              </a:cxn>
              <a:cxn ang="0">
                <a:pos x="40" y="29"/>
              </a:cxn>
              <a:cxn ang="0">
                <a:pos x="23" y="0"/>
              </a:cxn>
            </a:cxnLst>
            <a:rect l="0" t="0" r="r" b="b"/>
            <a:pathLst>
              <a:path w="40" h="58">
                <a:moveTo>
                  <a:pt x="23" y="0"/>
                </a:moveTo>
                <a:cubicBezTo>
                  <a:pt x="16" y="0"/>
                  <a:pt x="0" y="21"/>
                  <a:pt x="0" y="31"/>
                </a:cubicBezTo>
                <a:cubicBezTo>
                  <a:pt x="0" y="41"/>
                  <a:pt x="18" y="58"/>
                  <a:pt x="25" y="58"/>
                </a:cubicBezTo>
                <a:cubicBezTo>
                  <a:pt x="32" y="58"/>
                  <a:pt x="40" y="39"/>
                  <a:pt x="40" y="29"/>
                </a:cubicBez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Simplify volume integral</a:t>
            </a:r>
          </a:p>
        </p:txBody>
      </p:sp>
      <p:sp>
        <p:nvSpPr>
          <p:cNvPr id="1710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Numeric integration, step size d</a:t>
            </a:r>
          </a:p>
          <a:p>
            <a:pPr lvl="1"/>
            <a:r>
              <a:rPr kumimoji="0" lang="en-US"/>
              <a:t> </a:t>
            </a:r>
          </a:p>
          <a:p>
            <a:pPr lvl="1"/>
            <a:r>
              <a:rPr kumimoji="0" lang="en-US"/>
              <a:t>Color of ray segment</a:t>
            </a:r>
          </a:p>
          <a:p>
            <a:pPr lvl="1"/>
            <a:r>
              <a:rPr kumimoji="0" lang="en-US">
                <a:latin typeface="Symbol" pitchFamily="-112" charset="2"/>
              </a:rPr>
              <a:t></a:t>
            </a:r>
          </a:p>
          <a:p>
            <a:r>
              <a:rPr kumimoji="0" lang="en-US"/>
              <a:t>Back to front composite</a:t>
            </a:r>
          </a:p>
          <a:p>
            <a:pPr lvl="1"/>
            <a:r>
              <a:rPr kumimoji="0" lang="en-US" baseline="-25000"/>
              <a:t> </a:t>
            </a:r>
          </a:p>
        </p:txBody>
      </p:sp>
      <p:pic>
        <p:nvPicPr>
          <p:cNvPr id="171012" name="Picture 1028" descr="image-1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225" y="2589213"/>
            <a:ext cx="4940300" cy="4826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71016" name="Picture 1032" descr="image-1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3213100"/>
            <a:ext cx="1422400" cy="3175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71017" name="Picture 1033" descr="image-10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31938" y="3551238"/>
            <a:ext cx="3797300" cy="5842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71018" name="Picture 1034" descr="image-10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7175" y="4646613"/>
            <a:ext cx="3975100" cy="419100"/>
          </a:xfrm>
          <a:prstGeom prst="rect">
            <a:avLst/>
          </a:prstGeom>
          <a:noFill/>
          <a:effectLst>
            <a:outerShdw blurRad="50800" dist="25399" dir="2700000" algn="ctr" rotWithShape="0">
              <a:srgbClr val="000000">
                <a:alpha val="74998"/>
              </a:srgbClr>
            </a:outerShdw>
          </a:effectLst>
        </p:spPr>
      </p:pic>
      <p:pic>
        <p:nvPicPr>
          <p:cNvPr id="171019" name="Picture 1035" descr="Untitled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61225" y="4960938"/>
            <a:ext cx="1701800" cy="1701800"/>
          </a:xfrm>
          <a:prstGeom prst="rect">
            <a:avLst/>
          </a:prstGeom>
          <a:noFill/>
        </p:spPr>
      </p:pic>
      <p:sp>
        <p:nvSpPr>
          <p:cNvPr id="171020" name="Line 1036"/>
          <p:cNvSpPr>
            <a:spLocks noChangeShapeType="1"/>
          </p:cNvSpPr>
          <p:nvPr/>
        </p:nvSpPr>
        <p:spPr bwMode="auto">
          <a:xfrm flipV="1">
            <a:off x="5965825" y="5500688"/>
            <a:ext cx="1298575" cy="29210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1" name="Freeform 1037"/>
          <p:cNvSpPr>
            <a:spLocks/>
          </p:cNvSpPr>
          <p:nvPr/>
        </p:nvSpPr>
        <p:spPr bwMode="auto">
          <a:xfrm>
            <a:off x="5665788" y="5667375"/>
            <a:ext cx="293687" cy="247650"/>
          </a:xfrm>
          <a:custGeom>
            <a:avLst/>
            <a:gdLst/>
            <a:ahLst/>
            <a:cxnLst>
              <a:cxn ang="0">
                <a:pos x="20" y="97"/>
              </a:cxn>
              <a:cxn ang="0">
                <a:pos x="21" y="73"/>
              </a:cxn>
              <a:cxn ang="0">
                <a:pos x="143" y="1"/>
              </a:cxn>
              <a:cxn ang="0">
                <a:pos x="185" y="78"/>
              </a:cxn>
              <a:cxn ang="0">
                <a:pos x="143" y="153"/>
              </a:cxn>
              <a:cxn ang="0">
                <a:pos x="20" y="97"/>
              </a:cxn>
            </a:cxnLst>
            <a:rect l="0" t="0" r="r" b="b"/>
            <a:pathLst>
              <a:path w="185" h="156">
                <a:moveTo>
                  <a:pt x="20" y="97"/>
                </a:moveTo>
                <a:cubicBezTo>
                  <a:pt x="0" y="84"/>
                  <a:pt x="1" y="89"/>
                  <a:pt x="21" y="73"/>
                </a:cubicBezTo>
                <a:cubicBezTo>
                  <a:pt x="41" y="57"/>
                  <a:pt x="116" y="0"/>
                  <a:pt x="143" y="1"/>
                </a:cubicBezTo>
                <a:cubicBezTo>
                  <a:pt x="170" y="2"/>
                  <a:pt x="185" y="53"/>
                  <a:pt x="185" y="78"/>
                </a:cubicBezTo>
                <a:cubicBezTo>
                  <a:pt x="185" y="103"/>
                  <a:pt x="170" y="150"/>
                  <a:pt x="143" y="153"/>
                </a:cubicBezTo>
                <a:cubicBezTo>
                  <a:pt x="116" y="156"/>
                  <a:pt x="40" y="110"/>
                  <a:pt x="20" y="97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2" name="Freeform 1038"/>
          <p:cNvSpPr>
            <a:spLocks/>
          </p:cNvSpPr>
          <p:nvPr/>
        </p:nvSpPr>
        <p:spPr bwMode="auto">
          <a:xfrm>
            <a:off x="5905500" y="5745163"/>
            <a:ext cx="63500" cy="92075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0" y="31"/>
              </a:cxn>
              <a:cxn ang="0">
                <a:pos x="25" y="58"/>
              </a:cxn>
              <a:cxn ang="0">
                <a:pos x="40" y="29"/>
              </a:cxn>
              <a:cxn ang="0">
                <a:pos x="23" y="0"/>
              </a:cxn>
            </a:cxnLst>
            <a:rect l="0" t="0" r="r" b="b"/>
            <a:pathLst>
              <a:path w="40" h="58">
                <a:moveTo>
                  <a:pt x="23" y="0"/>
                </a:moveTo>
                <a:cubicBezTo>
                  <a:pt x="16" y="0"/>
                  <a:pt x="0" y="21"/>
                  <a:pt x="0" y="31"/>
                </a:cubicBezTo>
                <a:cubicBezTo>
                  <a:pt x="0" y="41"/>
                  <a:pt x="18" y="58"/>
                  <a:pt x="25" y="58"/>
                </a:cubicBezTo>
                <a:cubicBezTo>
                  <a:pt x="32" y="58"/>
                  <a:pt x="40" y="39"/>
                  <a:pt x="40" y="29"/>
                </a:cubicBez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3" name="Line 1039"/>
          <p:cNvSpPr>
            <a:spLocks noChangeShapeType="1"/>
          </p:cNvSpPr>
          <p:nvPr/>
        </p:nvSpPr>
        <p:spPr bwMode="auto">
          <a:xfrm flipV="1">
            <a:off x="7273925" y="5440363"/>
            <a:ext cx="276225" cy="603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4" name="Line 1040"/>
          <p:cNvSpPr>
            <a:spLocks noChangeShapeType="1"/>
          </p:cNvSpPr>
          <p:nvPr/>
        </p:nvSpPr>
        <p:spPr bwMode="auto">
          <a:xfrm flipV="1">
            <a:off x="7542213" y="5383213"/>
            <a:ext cx="276225" cy="603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5" name="Line 1041"/>
          <p:cNvSpPr>
            <a:spLocks noChangeShapeType="1"/>
          </p:cNvSpPr>
          <p:nvPr/>
        </p:nvSpPr>
        <p:spPr bwMode="auto">
          <a:xfrm flipV="1">
            <a:off x="7800975" y="5329238"/>
            <a:ext cx="276225" cy="603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6" name="Line 1042"/>
          <p:cNvSpPr>
            <a:spLocks noChangeShapeType="1"/>
          </p:cNvSpPr>
          <p:nvPr/>
        </p:nvSpPr>
        <p:spPr bwMode="auto">
          <a:xfrm flipV="1">
            <a:off x="8067675" y="5272088"/>
            <a:ext cx="276225" cy="603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7" name="Line 1043"/>
          <p:cNvSpPr>
            <a:spLocks noChangeShapeType="1"/>
          </p:cNvSpPr>
          <p:nvPr/>
        </p:nvSpPr>
        <p:spPr bwMode="auto">
          <a:xfrm flipV="1">
            <a:off x="8334375" y="5214938"/>
            <a:ext cx="276225" cy="603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8" name="Line 1044"/>
          <p:cNvSpPr>
            <a:spLocks noChangeShapeType="1"/>
          </p:cNvSpPr>
          <p:nvPr/>
        </p:nvSpPr>
        <p:spPr bwMode="auto">
          <a:xfrm flipV="1">
            <a:off x="8596313" y="5157788"/>
            <a:ext cx="276225" cy="603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9" name="Line 1045"/>
          <p:cNvSpPr>
            <a:spLocks noChangeShapeType="1"/>
          </p:cNvSpPr>
          <p:nvPr/>
        </p:nvSpPr>
        <p:spPr bwMode="auto">
          <a:xfrm flipV="1">
            <a:off x="8853488" y="5108575"/>
            <a:ext cx="276225" cy="603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ORDWRAP" val="0"/>
  <p:tag name="DEFAULTWIDTH" val="354"/>
  <p:tag name="DEFAULTHEIGHT" val="412"/>
</p:tagLst>
</file>

<file path=ppt/theme/theme1.xml><?xml version="1.0" encoding="utf-8"?>
<a:theme xmlns:a="http://schemas.openxmlformats.org/drawingml/2006/main" name="blue">
  <a:themeElements>
    <a:clrScheme name="Fossil 1">
      <a:dk1>
        <a:srgbClr val="969696"/>
      </a:dk1>
      <a:lt1>
        <a:srgbClr val="FFFFFF"/>
      </a:lt1>
      <a:dk2>
        <a:srgbClr val="0081CB"/>
      </a:dk2>
      <a:lt2>
        <a:srgbClr val="FFFFFF"/>
      </a:lt2>
      <a:accent1>
        <a:srgbClr val="000080"/>
      </a:accent1>
      <a:accent2>
        <a:srgbClr val="8DC6FF"/>
      </a:accent2>
      <a:accent3>
        <a:srgbClr val="AAC1E2"/>
      </a:accent3>
      <a:accent4>
        <a:srgbClr val="DADADA"/>
      </a:accent4>
      <a:accent5>
        <a:srgbClr val="AAAAC0"/>
      </a:accent5>
      <a:accent6>
        <a:srgbClr val="7FB3E7"/>
      </a:accent6>
      <a:hlink>
        <a:srgbClr val="0066CC"/>
      </a:hlink>
      <a:folHlink>
        <a:srgbClr val="00A800"/>
      </a:folHlink>
    </a:clrScheme>
    <a:fontScheme name="Fossil">
      <a:majorFont>
        <a:latin typeface="Futura"/>
        <a:ea typeface="ＭＳ Ｐゴシック"/>
        <a:cs typeface="ＭＳ Ｐゴシック"/>
      </a:majorFont>
      <a:minorFont>
        <a:latin typeface="Helvetic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Fossil 1">
        <a:dk1>
          <a:srgbClr val="969696"/>
        </a:dk1>
        <a:lt1>
          <a:srgbClr val="FFFFFF"/>
        </a:lt1>
        <a:dk2>
          <a:srgbClr val="0081CB"/>
        </a:dk2>
        <a:lt2>
          <a:srgbClr val="FFFFFF"/>
        </a:lt2>
        <a:accent1>
          <a:srgbClr val="000080"/>
        </a:accent1>
        <a:accent2>
          <a:srgbClr val="8DC6FF"/>
        </a:accent2>
        <a:accent3>
          <a:srgbClr val="AAC1E2"/>
        </a:accent3>
        <a:accent4>
          <a:srgbClr val="DADADA"/>
        </a:accent4>
        <a:accent5>
          <a:srgbClr val="AAAAC0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blue.thmx</Template>
  <TotalTime>2801</TotalTime>
  <Words>877</Words>
  <Application>Microsoft Macintosh PowerPoint</Application>
  <PresentationFormat>On-screen Show (4:3)</PresentationFormat>
  <Paragraphs>161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blue</vt:lpstr>
      <vt:lpstr>CMSC 491/635</vt:lpstr>
      <vt:lpstr>Volume data</vt:lpstr>
      <vt:lpstr>Implicit functions</vt:lpstr>
      <vt:lpstr>Voxels</vt:lpstr>
      <vt:lpstr>Isosurface rendering</vt:lpstr>
      <vt:lpstr>Marching cubes</vt:lpstr>
      <vt:lpstr>Marching tetrahedra</vt:lpstr>
      <vt:lpstr>Direct volume rendering</vt:lpstr>
      <vt:lpstr>Simplify volume integral</vt:lpstr>
      <vt:lpstr>Transfer functions</vt:lpstr>
      <vt:lpstr>Appearance</vt:lpstr>
      <vt:lpstr>Rendering methods</vt:lpstr>
      <vt:lpstr>Ray casting</vt:lpstr>
      <vt:lpstr>Splatting [Westover 90]</vt:lpstr>
      <vt:lpstr>Shear-warp [Lacroute 94]</vt:lpstr>
      <vt:lpstr>Texture accumulation</vt:lpstr>
      <vt:lpstr>Pre-integrated texture [Engel 01]</vt:lpstr>
      <vt:lpstr>Pre-integrated texture</vt:lpstr>
      <vt:lpstr>Dividing cubes</vt:lpstr>
    </vt:vector>
  </TitlesOfParts>
  <Company>ˡ倀˫᛼Ͷ쟤뿿킀΀뀜_ˡ꛼뿿큰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</dc:title>
  <dc:creator>Marc Olano</dc:creator>
  <cp:keywords/>
  <cp:lastModifiedBy>Marc Olano</cp:lastModifiedBy>
  <cp:revision>93</cp:revision>
  <cp:lastPrinted>2003-02-12T16:04:51Z</cp:lastPrinted>
  <dcterms:created xsi:type="dcterms:W3CDTF">2008-02-18T20:49:47Z</dcterms:created>
  <dcterms:modified xsi:type="dcterms:W3CDTF">2011-03-14T14:26:48Z</dcterms:modified>
</cp:coreProperties>
</file>