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Default Extension="png" ContentType="image/png"/>
  <Override PartName="/ppt/slides/slide25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28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9.xml" ContentType="application/vnd.openxmlformats-officedocument.presentationml.slide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sldIdLst>
    <p:sldId id="256" r:id="rId2"/>
    <p:sldId id="257" r:id="rId3"/>
    <p:sldId id="270" r:id="rId4"/>
    <p:sldId id="260" r:id="rId5"/>
    <p:sldId id="273" r:id="rId6"/>
    <p:sldId id="263" r:id="rId7"/>
    <p:sldId id="264" r:id="rId8"/>
    <p:sldId id="265" r:id="rId9"/>
    <p:sldId id="266" r:id="rId10"/>
    <p:sldId id="274" r:id="rId11"/>
    <p:sldId id="269" r:id="rId12"/>
    <p:sldId id="275" r:id="rId13"/>
    <p:sldId id="276" r:id="rId14"/>
    <p:sldId id="277" r:id="rId15"/>
    <p:sldId id="278" r:id="rId16"/>
    <p:sldId id="267" r:id="rId17"/>
    <p:sldId id="261" r:id="rId18"/>
    <p:sldId id="258" r:id="rId19"/>
    <p:sldId id="259" r:id="rId20"/>
    <p:sldId id="271" r:id="rId21"/>
    <p:sldId id="272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1E5A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7406" autoAdjust="0"/>
    <p:restoredTop sz="90929"/>
  </p:normalViewPr>
  <p:slideViewPr>
    <p:cSldViewPr snapToGrid="0" snapToObjects="1">
      <p:cViewPr varScale="1">
        <p:scale>
          <a:sx n="122" d="100"/>
          <a:sy n="122" d="100"/>
        </p:scale>
        <p:origin x="-27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9705" name="Picture 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96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240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96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96" y="384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29710" name="Rectangle 14"/>
            <p:cNvSpPr>
              <a:spLocks noChangeArrowheads="1"/>
            </p:cNvSpPr>
            <p:nvPr/>
          </p:nvSpPr>
          <p:spPr bwMode="auto">
            <a:xfrm>
              <a:off x="384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1" name="Rectangle 15"/>
            <p:cNvSpPr>
              <a:spLocks noChangeArrowheads="1"/>
            </p:cNvSpPr>
            <p:nvPr/>
          </p:nvSpPr>
          <p:spPr bwMode="auto">
            <a:xfrm>
              <a:off x="240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9712" name="Picture 16"/>
            <p:cNvPicPr preferRelativeResize="0"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" y="1152"/>
              <a:ext cx="5758" cy="15"/>
            </a:xfrm>
            <a:prstGeom prst="rect">
              <a:avLst/>
            </a:prstGeom>
            <a:noFill/>
          </p:spPr>
        </p:pic>
      </p:grpSp>
      <p:sp>
        <p:nvSpPr>
          <p:cNvPr id="297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effectLst/>
        </p:spPr>
        <p:txBody>
          <a:bodyPr/>
          <a:lstStyle>
            <a:lvl1pPr marL="0" indent="0" algn="ctr">
              <a:buFont typeface="Wingdings" pitchFamily="-11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FD5B297-2973-5E4C-81BA-E4BE1BA31C9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35" name="Picture 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96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240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2"/>
            <p:cNvSpPr>
              <a:spLocks noChangeArrowheads="1"/>
            </p:cNvSpPr>
            <p:nvPr/>
          </p:nvSpPr>
          <p:spPr bwMode="auto">
            <a:xfrm>
              <a:off x="96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39" name="Rectangle 13"/>
            <p:cNvSpPr>
              <a:spLocks noChangeArrowheads="1"/>
            </p:cNvSpPr>
            <p:nvPr/>
          </p:nvSpPr>
          <p:spPr bwMode="auto">
            <a:xfrm>
              <a:off x="96" y="384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40" name="Rectangle 14"/>
            <p:cNvSpPr>
              <a:spLocks noChangeArrowheads="1"/>
            </p:cNvSpPr>
            <p:nvPr/>
          </p:nvSpPr>
          <p:spPr bwMode="auto">
            <a:xfrm>
              <a:off x="384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15"/>
            <p:cNvSpPr>
              <a:spLocks noChangeArrowheads="1"/>
            </p:cNvSpPr>
            <p:nvPr/>
          </p:nvSpPr>
          <p:spPr bwMode="auto">
            <a:xfrm>
              <a:off x="240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42" name="Picture 16"/>
            <p:cNvPicPr preferRelativeResize="0"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" y="1152"/>
              <a:ext cx="5758" cy="15"/>
            </a:xfrm>
            <a:prstGeom prst="rect">
              <a:avLst/>
            </a:prstGeom>
            <a:noFill/>
          </p:spPr>
        </p:pic>
      </p:grpSp>
      <p:sp>
        <p:nvSpPr>
          <p:cNvPr id="43" name="Title 42"/>
          <p:cNvSpPr>
            <a:spLocks noGrp="1"/>
          </p:cNvSpPr>
          <p:nvPr>
            <p:ph type="title"/>
          </p:nvPr>
        </p:nvSpPr>
        <p:spPr>
          <a:xfrm>
            <a:off x="762000" y="25908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25" name="Group 8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6" name="Picture 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96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>
              <a:off x="240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2"/>
            <p:cNvSpPr>
              <a:spLocks noChangeArrowheads="1"/>
            </p:cNvSpPr>
            <p:nvPr/>
          </p:nvSpPr>
          <p:spPr bwMode="auto">
            <a:xfrm>
              <a:off x="96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30" name="Rectangle 13"/>
            <p:cNvSpPr>
              <a:spLocks noChangeArrowheads="1"/>
            </p:cNvSpPr>
            <p:nvPr/>
          </p:nvSpPr>
          <p:spPr bwMode="auto">
            <a:xfrm>
              <a:off x="96" y="384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31" name="Rectangle 14"/>
            <p:cNvSpPr>
              <a:spLocks noChangeArrowheads="1"/>
            </p:cNvSpPr>
            <p:nvPr/>
          </p:nvSpPr>
          <p:spPr bwMode="auto">
            <a:xfrm>
              <a:off x="384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15"/>
            <p:cNvSpPr>
              <a:spLocks noChangeArrowheads="1"/>
            </p:cNvSpPr>
            <p:nvPr/>
          </p:nvSpPr>
          <p:spPr bwMode="auto">
            <a:xfrm>
              <a:off x="240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33" name="Picture 16"/>
            <p:cNvPicPr preferRelativeResize="0"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" y="1152"/>
              <a:ext cx="5758" cy="1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29FA7BC-CAB1-194A-8D83-9B1DDBF5A4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E2D9BC8-F721-9444-9D63-2817E888EC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46D3B00-7338-1545-87B9-A3AD487021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BBDB48C-CFF0-414D-989F-A867E2CEA0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6357210-814D-684D-B5B3-1E836D6A4A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eg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28675" name="Picture 3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</p:spPr>
        </p:pic>
        <p:sp>
          <p:nvSpPr>
            <p:cNvPr id="28676" name="Rectangle 4"/>
            <p:cNvSpPr>
              <a:spLocks noChangeArrowheads="1"/>
            </p:cNvSpPr>
            <p:nvPr/>
          </p:nvSpPr>
          <p:spPr bwMode="auto">
            <a:xfrm>
              <a:off x="96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77" name="Rectangle 5"/>
            <p:cNvSpPr>
              <a:spLocks noChangeArrowheads="1"/>
            </p:cNvSpPr>
            <p:nvPr/>
          </p:nvSpPr>
          <p:spPr bwMode="auto">
            <a:xfrm>
              <a:off x="240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78" name="Rectangle 6"/>
            <p:cNvSpPr>
              <a:spLocks noChangeArrowheads="1"/>
            </p:cNvSpPr>
            <p:nvPr/>
          </p:nvSpPr>
          <p:spPr bwMode="auto">
            <a:xfrm>
              <a:off x="96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28679" name="Rectangle 7"/>
            <p:cNvSpPr>
              <a:spLocks noChangeArrowheads="1"/>
            </p:cNvSpPr>
            <p:nvPr/>
          </p:nvSpPr>
          <p:spPr bwMode="auto">
            <a:xfrm>
              <a:off x="96" y="384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eaLnBrk="1" hangingPunct="1"/>
              <a:endParaRPr kumimoji="1" lang="en-US" altLang="ja-JP">
                <a:latin typeface="Helvetica" pitchFamily="-112" charset="0"/>
                <a:ea typeface="ＭＳ Ｐゴシック" pitchFamily="-112" charset="-128"/>
                <a:cs typeface="ＭＳ Ｐゴシック" pitchFamily="-112" charset="-128"/>
              </a:endParaRPr>
            </a:p>
          </p:txBody>
        </p:sp>
        <p:sp>
          <p:nvSpPr>
            <p:cNvPr id="28680" name="Rectangle 8"/>
            <p:cNvSpPr>
              <a:spLocks noChangeArrowheads="1"/>
            </p:cNvSpPr>
            <p:nvPr/>
          </p:nvSpPr>
          <p:spPr bwMode="auto">
            <a:xfrm>
              <a:off x="384" y="96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81" name="Rectangle 9"/>
            <p:cNvSpPr>
              <a:spLocks noChangeArrowheads="1"/>
            </p:cNvSpPr>
            <p:nvPr/>
          </p:nvSpPr>
          <p:spPr bwMode="auto">
            <a:xfrm>
              <a:off x="240" y="240"/>
              <a:ext cx="96" cy="96"/>
            </a:xfrm>
            <a:prstGeom prst="rect">
              <a:avLst/>
            </a:prstGeom>
            <a:solidFill>
              <a:srgbClr val="FFE62D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8682" name="Picture 10"/>
            <p:cNvPicPr preferRelativeResize="0">
              <a:picLocks noChangeArrowheads="1"/>
            </p:cNvPicPr>
            <p:nvPr/>
          </p:nvPicPr>
          <p:blipFill>
            <a:blip r:embed="rId9"/>
            <a:srcRect/>
            <a:stretch>
              <a:fillRect/>
            </a:stretch>
          </p:blipFill>
          <p:spPr bwMode="auto">
            <a:xfrm>
              <a:off x="2" y="1152"/>
              <a:ext cx="5758" cy="15"/>
            </a:xfrm>
            <a:prstGeom prst="rect">
              <a:avLst/>
            </a:prstGeom>
            <a:noFill/>
          </p:spPr>
        </p:pic>
      </p:grpSp>
      <p:sp>
        <p:nvSpPr>
          <p:cNvPr id="28683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868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400"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286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1400"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2868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>
                <a:latin typeface="+mn-lt"/>
                <a:ea typeface="+mn-ea"/>
                <a:cs typeface="+mn-cs"/>
              </a:defRPr>
            </a:lvl1pPr>
          </a:lstStyle>
          <a:p>
            <a:fld id="{81E4BC2D-4C6D-1649-9F67-B96BBAF8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Futura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§"/>
        <a:defRPr kumimoji="1" sz="3200">
          <a:solidFill>
            <a:schemeClr val="tx1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n-ea"/>
          <a:cs typeface="Arial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"/>
        <a:defRPr kumimoji="1" sz="2800">
          <a:solidFill>
            <a:schemeClr val="tx1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n-ea"/>
          <a:cs typeface="Arial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§"/>
        <a:defRPr kumimoji="1" sz="2400">
          <a:solidFill>
            <a:schemeClr val="tx1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n-ea"/>
          <a:cs typeface="Arial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"/>
        <a:defRPr kumimoji="1" sz="2000">
          <a:solidFill>
            <a:schemeClr val="tx1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n-ea"/>
          <a:cs typeface="Arial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"/>
        <a:defRPr kumimoji="1" sz="2000">
          <a:solidFill>
            <a:schemeClr val="tx1"/>
          </a:solidFill>
          <a:effectLst>
            <a:outerShdw blurRad="63500" dist="38100" dir="2700000">
              <a:srgbClr val="000000">
                <a:alpha val="75000"/>
              </a:srgbClr>
            </a:outerShdw>
          </a:effectLst>
          <a:latin typeface="Arial"/>
          <a:ea typeface="+mn-ea"/>
          <a:cs typeface="Arial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-112" charset="2"/>
        <a:buChar char="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0" lang="en-US"/>
              <a:t>Ray Tracing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CMSC 635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K-DOP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K-Dimensional Oriented </a:t>
            </a:r>
            <a:r>
              <a:rPr lang="en-US" dirty="0" err="1" smtClean="0"/>
              <a:t>Polytope</a:t>
            </a:r>
            <a:endParaRPr lang="en-US" dirty="0" smtClean="0"/>
          </a:p>
          <a:p>
            <a:r>
              <a:rPr lang="en-US" dirty="0" smtClean="0"/>
              <a:t>All objects use same K parallel planes</a:t>
            </a:r>
          </a:p>
          <a:p>
            <a:r>
              <a:rPr lang="en-US" dirty="0" smtClean="0"/>
              <a:t>Creation &amp; test cost between AABB and OBB</a:t>
            </a:r>
          </a:p>
        </p:txBody>
      </p:sp>
      <p:sp>
        <p:nvSpPr>
          <p:cNvPr id="5" name="Smiley Face 4"/>
          <p:cNvSpPr/>
          <p:nvPr/>
        </p:nvSpPr>
        <p:spPr bwMode="auto">
          <a:xfrm>
            <a:off x="6324600" y="2286000"/>
            <a:ext cx="762000" cy="762000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6324600" y="3200400"/>
            <a:ext cx="762000" cy="13716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rot="19858927">
            <a:off x="5579135" y="3403050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rot="1741073" flipH="1">
            <a:off x="6950734" y="340304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rot="17712462">
            <a:off x="5839591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rot="3887538" flipH="1">
            <a:off x="6657209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>
            <a:off x="4495800" y="4362450"/>
            <a:ext cx="3962400" cy="86650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53" name="Freeform 52"/>
          <p:cNvSpPr/>
          <p:nvPr/>
        </p:nvSpPr>
        <p:spPr bwMode="auto">
          <a:xfrm>
            <a:off x="5486400" y="2203450"/>
            <a:ext cx="2444750" cy="3289300"/>
          </a:xfrm>
          <a:custGeom>
            <a:avLst/>
            <a:gdLst>
              <a:gd name="connsiteX0" fmla="*/ 1060450 w 2444750"/>
              <a:gd name="connsiteY0" fmla="*/ 0 h 3289300"/>
              <a:gd name="connsiteX1" fmla="*/ 1377950 w 2444750"/>
              <a:gd name="connsiteY1" fmla="*/ 6350 h 3289300"/>
              <a:gd name="connsiteX2" fmla="*/ 2444750 w 2444750"/>
              <a:gd name="connsiteY2" fmla="*/ 1066800 h 3289300"/>
              <a:gd name="connsiteX3" fmla="*/ 2444750 w 2444750"/>
              <a:gd name="connsiteY3" fmla="*/ 2686050 h 3289300"/>
              <a:gd name="connsiteX4" fmla="*/ 1822450 w 2444750"/>
              <a:gd name="connsiteY4" fmla="*/ 3289300 h 3289300"/>
              <a:gd name="connsiteX5" fmla="*/ 596900 w 2444750"/>
              <a:gd name="connsiteY5" fmla="*/ 3282950 h 3289300"/>
              <a:gd name="connsiteX6" fmla="*/ 0 w 2444750"/>
              <a:gd name="connsiteY6" fmla="*/ 2667000 h 3289300"/>
              <a:gd name="connsiteX7" fmla="*/ 0 w 2444750"/>
              <a:gd name="connsiteY7" fmla="*/ 1060450 h 3289300"/>
              <a:gd name="connsiteX8" fmla="*/ 1060450 w 2444750"/>
              <a:gd name="connsiteY8" fmla="*/ 0 h 3289300"/>
              <a:gd name="connsiteX0" fmla="*/ 1060450 w 2444750"/>
              <a:gd name="connsiteY0" fmla="*/ 0 h 3289300"/>
              <a:gd name="connsiteX1" fmla="*/ 1377950 w 2444750"/>
              <a:gd name="connsiteY1" fmla="*/ 6350 h 3289300"/>
              <a:gd name="connsiteX2" fmla="*/ 2444750 w 2444750"/>
              <a:gd name="connsiteY2" fmla="*/ 1066800 h 3289300"/>
              <a:gd name="connsiteX3" fmla="*/ 2444750 w 2444750"/>
              <a:gd name="connsiteY3" fmla="*/ 2686050 h 3289300"/>
              <a:gd name="connsiteX4" fmla="*/ 1822450 w 2444750"/>
              <a:gd name="connsiteY4" fmla="*/ 3289300 h 3289300"/>
              <a:gd name="connsiteX5" fmla="*/ 596900 w 2444750"/>
              <a:gd name="connsiteY5" fmla="*/ 3282950 h 3289300"/>
              <a:gd name="connsiteX6" fmla="*/ 0 w 2444750"/>
              <a:gd name="connsiteY6" fmla="*/ 2667000 h 3289300"/>
              <a:gd name="connsiteX7" fmla="*/ 0 w 2444750"/>
              <a:gd name="connsiteY7" fmla="*/ 1060450 h 3289300"/>
              <a:gd name="connsiteX8" fmla="*/ 1060450 w 2444750"/>
              <a:gd name="connsiteY8" fmla="*/ 0 h 3289300"/>
              <a:gd name="connsiteX0" fmla="*/ 1060450 w 2444750"/>
              <a:gd name="connsiteY0" fmla="*/ 0 h 3289300"/>
              <a:gd name="connsiteX1" fmla="*/ 1377950 w 2444750"/>
              <a:gd name="connsiteY1" fmla="*/ 6350 h 3289300"/>
              <a:gd name="connsiteX2" fmla="*/ 2444750 w 2444750"/>
              <a:gd name="connsiteY2" fmla="*/ 1066800 h 3289300"/>
              <a:gd name="connsiteX3" fmla="*/ 2444750 w 2444750"/>
              <a:gd name="connsiteY3" fmla="*/ 2686050 h 3289300"/>
              <a:gd name="connsiteX4" fmla="*/ 1822450 w 2444750"/>
              <a:gd name="connsiteY4" fmla="*/ 3289300 h 3289300"/>
              <a:gd name="connsiteX5" fmla="*/ 596900 w 2444750"/>
              <a:gd name="connsiteY5" fmla="*/ 3282950 h 3289300"/>
              <a:gd name="connsiteX6" fmla="*/ 0 w 2444750"/>
              <a:gd name="connsiteY6" fmla="*/ 2667000 h 3289300"/>
              <a:gd name="connsiteX7" fmla="*/ 0 w 2444750"/>
              <a:gd name="connsiteY7" fmla="*/ 1060450 h 3289300"/>
              <a:gd name="connsiteX8" fmla="*/ 1060450 w 2444750"/>
              <a:gd name="connsiteY8" fmla="*/ 0 h 3289300"/>
              <a:gd name="connsiteX0" fmla="*/ 1060450 w 2444750"/>
              <a:gd name="connsiteY0" fmla="*/ 0 h 3289300"/>
              <a:gd name="connsiteX1" fmla="*/ 1377950 w 2444750"/>
              <a:gd name="connsiteY1" fmla="*/ 6350 h 3289300"/>
              <a:gd name="connsiteX2" fmla="*/ 2444750 w 2444750"/>
              <a:gd name="connsiteY2" fmla="*/ 1066800 h 3289300"/>
              <a:gd name="connsiteX3" fmla="*/ 2444750 w 2444750"/>
              <a:gd name="connsiteY3" fmla="*/ 2686050 h 3289300"/>
              <a:gd name="connsiteX4" fmla="*/ 1822450 w 2444750"/>
              <a:gd name="connsiteY4" fmla="*/ 3289300 h 3289300"/>
              <a:gd name="connsiteX5" fmla="*/ 596900 w 2444750"/>
              <a:gd name="connsiteY5" fmla="*/ 3282950 h 3289300"/>
              <a:gd name="connsiteX6" fmla="*/ 0 w 2444750"/>
              <a:gd name="connsiteY6" fmla="*/ 2667000 h 3289300"/>
              <a:gd name="connsiteX7" fmla="*/ 0 w 2444750"/>
              <a:gd name="connsiteY7" fmla="*/ 1060450 h 3289300"/>
              <a:gd name="connsiteX8" fmla="*/ 1060450 w 2444750"/>
              <a:gd name="connsiteY8" fmla="*/ 0 h 3289300"/>
              <a:gd name="connsiteX0" fmla="*/ 1060450 w 2444750"/>
              <a:gd name="connsiteY0" fmla="*/ 171450 h 3460750"/>
              <a:gd name="connsiteX1" fmla="*/ 1377950 w 2444750"/>
              <a:gd name="connsiteY1" fmla="*/ 177800 h 3460750"/>
              <a:gd name="connsiteX2" fmla="*/ 2444750 w 2444750"/>
              <a:gd name="connsiteY2" fmla="*/ 1238250 h 3460750"/>
              <a:gd name="connsiteX3" fmla="*/ 2444750 w 2444750"/>
              <a:gd name="connsiteY3" fmla="*/ 2857500 h 3460750"/>
              <a:gd name="connsiteX4" fmla="*/ 1822450 w 2444750"/>
              <a:gd name="connsiteY4" fmla="*/ 3460750 h 3460750"/>
              <a:gd name="connsiteX5" fmla="*/ 596900 w 2444750"/>
              <a:gd name="connsiteY5" fmla="*/ 3454400 h 3460750"/>
              <a:gd name="connsiteX6" fmla="*/ 0 w 2444750"/>
              <a:gd name="connsiteY6" fmla="*/ 2838450 h 3460750"/>
              <a:gd name="connsiteX7" fmla="*/ 0 w 2444750"/>
              <a:gd name="connsiteY7" fmla="*/ 1231900 h 3460750"/>
              <a:gd name="connsiteX8" fmla="*/ 1060450 w 2444750"/>
              <a:gd name="connsiteY8" fmla="*/ 171450 h 3460750"/>
              <a:gd name="connsiteX0" fmla="*/ 1060450 w 2444750"/>
              <a:gd name="connsiteY0" fmla="*/ 171450 h 3460750"/>
              <a:gd name="connsiteX1" fmla="*/ 1377950 w 2444750"/>
              <a:gd name="connsiteY1" fmla="*/ 177800 h 3460750"/>
              <a:gd name="connsiteX2" fmla="*/ 2444750 w 2444750"/>
              <a:gd name="connsiteY2" fmla="*/ 1238250 h 3460750"/>
              <a:gd name="connsiteX3" fmla="*/ 2444750 w 2444750"/>
              <a:gd name="connsiteY3" fmla="*/ 2857500 h 3460750"/>
              <a:gd name="connsiteX4" fmla="*/ 1822450 w 2444750"/>
              <a:gd name="connsiteY4" fmla="*/ 3460750 h 3460750"/>
              <a:gd name="connsiteX5" fmla="*/ 596900 w 2444750"/>
              <a:gd name="connsiteY5" fmla="*/ 3454400 h 3460750"/>
              <a:gd name="connsiteX6" fmla="*/ 0 w 2444750"/>
              <a:gd name="connsiteY6" fmla="*/ 2838450 h 3460750"/>
              <a:gd name="connsiteX7" fmla="*/ 0 w 2444750"/>
              <a:gd name="connsiteY7" fmla="*/ 1231900 h 3460750"/>
              <a:gd name="connsiteX8" fmla="*/ 1060450 w 2444750"/>
              <a:gd name="connsiteY8" fmla="*/ 171450 h 3460750"/>
              <a:gd name="connsiteX0" fmla="*/ 1060450 w 2444750"/>
              <a:gd name="connsiteY0" fmla="*/ 171450 h 3460750"/>
              <a:gd name="connsiteX1" fmla="*/ 1377950 w 2444750"/>
              <a:gd name="connsiteY1" fmla="*/ 177800 h 3460750"/>
              <a:gd name="connsiteX2" fmla="*/ 2444750 w 2444750"/>
              <a:gd name="connsiteY2" fmla="*/ 1238250 h 3460750"/>
              <a:gd name="connsiteX3" fmla="*/ 2444750 w 2444750"/>
              <a:gd name="connsiteY3" fmla="*/ 2857500 h 3460750"/>
              <a:gd name="connsiteX4" fmla="*/ 1822450 w 2444750"/>
              <a:gd name="connsiteY4" fmla="*/ 3460750 h 3460750"/>
              <a:gd name="connsiteX5" fmla="*/ 596900 w 2444750"/>
              <a:gd name="connsiteY5" fmla="*/ 3454400 h 3460750"/>
              <a:gd name="connsiteX6" fmla="*/ 0 w 2444750"/>
              <a:gd name="connsiteY6" fmla="*/ 2838450 h 3460750"/>
              <a:gd name="connsiteX7" fmla="*/ 0 w 2444750"/>
              <a:gd name="connsiteY7" fmla="*/ 1231900 h 3460750"/>
              <a:gd name="connsiteX8" fmla="*/ 1060450 w 2444750"/>
              <a:gd name="connsiteY8" fmla="*/ 171450 h 3460750"/>
              <a:gd name="connsiteX0" fmla="*/ 1060450 w 2444750"/>
              <a:gd name="connsiteY0" fmla="*/ 171450 h 3460750"/>
              <a:gd name="connsiteX1" fmla="*/ 1377950 w 2444750"/>
              <a:gd name="connsiteY1" fmla="*/ 177800 h 3460750"/>
              <a:gd name="connsiteX2" fmla="*/ 2444750 w 2444750"/>
              <a:gd name="connsiteY2" fmla="*/ 1238250 h 3460750"/>
              <a:gd name="connsiteX3" fmla="*/ 2444750 w 2444750"/>
              <a:gd name="connsiteY3" fmla="*/ 2857500 h 3460750"/>
              <a:gd name="connsiteX4" fmla="*/ 1822450 w 2444750"/>
              <a:gd name="connsiteY4" fmla="*/ 3460750 h 3460750"/>
              <a:gd name="connsiteX5" fmla="*/ 596900 w 2444750"/>
              <a:gd name="connsiteY5" fmla="*/ 3454400 h 3460750"/>
              <a:gd name="connsiteX6" fmla="*/ 0 w 2444750"/>
              <a:gd name="connsiteY6" fmla="*/ 2838450 h 3460750"/>
              <a:gd name="connsiteX7" fmla="*/ 0 w 2444750"/>
              <a:gd name="connsiteY7" fmla="*/ 1231900 h 3460750"/>
              <a:gd name="connsiteX8" fmla="*/ 1060450 w 2444750"/>
              <a:gd name="connsiteY8" fmla="*/ 171450 h 3460750"/>
              <a:gd name="connsiteX0" fmla="*/ 1060450 w 2444750"/>
              <a:gd name="connsiteY0" fmla="*/ 171450 h 3460750"/>
              <a:gd name="connsiteX1" fmla="*/ 1377950 w 2444750"/>
              <a:gd name="connsiteY1" fmla="*/ 177800 h 3460750"/>
              <a:gd name="connsiteX2" fmla="*/ 2444750 w 2444750"/>
              <a:gd name="connsiteY2" fmla="*/ 1238250 h 3460750"/>
              <a:gd name="connsiteX3" fmla="*/ 2444750 w 2444750"/>
              <a:gd name="connsiteY3" fmla="*/ 2857500 h 3460750"/>
              <a:gd name="connsiteX4" fmla="*/ 1822450 w 2444750"/>
              <a:gd name="connsiteY4" fmla="*/ 3460750 h 3460750"/>
              <a:gd name="connsiteX5" fmla="*/ 596900 w 2444750"/>
              <a:gd name="connsiteY5" fmla="*/ 3454400 h 3460750"/>
              <a:gd name="connsiteX6" fmla="*/ 0 w 2444750"/>
              <a:gd name="connsiteY6" fmla="*/ 2838450 h 3460750"/>
              <a:gd name="connsiteX7" fmla="*/ 0 w 2444750"/>
              <a:gd name="connsiteY7" fmla="*/ 1231900 h 3460750"/>
              <a:gd name="connsiteX8" fmla="*/ 1060450 w 2444750"/>
              <a:gd name="connsiteY8" fmla="*/ 171450 h 3460750"/>
              <a:gd name="connsiteX0" fmla="*/ 1060450 w 2444750"/>
              <a:gd name="connsiteY0" fmla="*/ 171450 h 3460750"/>
              <a:gd name="connsiteX1" fmla="*/ 1377950 w 2444750"/>
              <a:gd name="connsiteY1" fmla="*/ 177800 h 3460750"/>
              <a:gd name="connsiteX2" fmla="*/ 2444750 w 2444750"/>
              <a:gd name="connsiteY2" fmla="*/ 1238250 h 3460750"/>
              <a:gd name="connsiteX3" fmla="*/ 2444750 w 2444750"/>
              <a:gd name="connsiteY3" fmla="*/ 2857500 h 3460750"/>
              <a:gd name="connsiteX4" fmla="*/ 1822450 w 2444750"/>
              <a:gd name="connsiteY4" fmla="*/ 3460750 h 3460750"/>
              <a:gd name="connsiteX5" fmla="*/ 596900 w 2444750"/>
              <a:gd name="connsiteY5" fmla="*/ 3454400 h 3460750"/>
              <a:gd name="connsiteX6" fmla="*/ 0 w 2444750"/>
              <a:gd name="connsiteY6" fmla="*/ 2838450 h 3460750"/>
              <a:gd name="connsiteX7" fmla="*/ 0 w 2444750"/>
              <a:gd name="connsiteY7" fmla="*/ 1231900 h 3460750"/>
              <a:gd name="connsiteX8" fmla="*/ 1060450 w 2444750"/>
              <a:gd name="connsiteY8" fmla="*/ 171450 h 3460750"/>
              <a:gd name="connsiteX0" fmla="*/ 1060450 w 2444750"/>
              <a:gd name="connsiteY0" fmla="*/ 171450 h 3460750"/>
              <a:gd name="connsiteX1" fmla="*/ 1377950 w 2444750"/>
              <a:gd name="connsiteY1" fmla="*/ 177800 h 3460750"/>
              <a:gd name="connsiteX2" fmla="*/ 2444750 w 2444750"/>
              <a:gd name="connsiteY2" fmla="*/ 1238250 h 3460750"/>
              <a:gd name="connsiteX3" fmla="*/ 2444750 w 2444750"/>
              <a:gd name="connsiteY3" fmla="*/ 2857500 h 3460750"/>
              <a:gd name="connsiteX4" fmla="*/ 1822450 w 2444750"/>
              <a:gd name="connsiteY4" fmla="*/ 3460750 h 3460750"/>
              <a:gd name="connsiteX5" fmla="*/ 596900 w 2444750"/>
              <a:gd name="connsiteY5" fmla="*/ 3454400 h 3460750"/>
              <a:gd name="connsiteX6" fmla="*/ 0 w 2444750"/>
              <a:gd name="connsiteY6" fmla="*/ 2838450 h 3460750"/>
              <a:gd name="connsiteX7" fmla="*/ 0 w 2444750"/>
              <a:gd name="connsiteY7" fmla="*/ 1231900 h 3460750"/>
              <a:gd name="connsiteX8" fmla="*/ 1060450 w 2444750"/>
              <a:gd name="connsiteY8" fmla="*/ 171450 h 3460750"/>
              <a:gd name="connsiteX0" fmla="*/ 1060450 w 2444750"/>
              <a:gd name="connsiteY0" fmla="*/ 171450 h 3460750"/>
              <a:gd name="connsiteX1" fmla="*/ 1377950 w 2444750"/>
              <a:gd name="connsiteY1" fmla="*/ 177800 h 3460750"/>
              <a:gd name="connsiteX2" fmla="*/ 2444750 w 2444750"/>
              <a:gd name="connsiteY2" fmla="*/ 1238250 h 3460750"/>
              <a:gd name="connsiteX3" fmla="*/ 2444750 w 2444750"/>
              <a:gd name="connsiteY3" fmla="*/ 2857500 h 3460750"/>
              <a:gd name="connsiteX4" fmla="*/ 1822450 w 2444750"/>
              <a:gd name="connsiteY4" fmla="*/ 3460750 h 3460750"/>
              <a:gd name="connsiteX5" fmla="*/ 596900 w 2444750"/>
              <a:gd name="connsiteY5" fmla="*/ 3454400 h 3460750"/>
              <a:gd name="connsiteX6" fmla="*/ 0 w 2444750"/>
              <a:gd name="connsiteY6" fmla="*/ 2838450 h 3460750"/>
              <a:gd name="connsiteX7" fmla="*/ 0 w 2444750"/>
              <a:gd name="connsiteY7" fmla="*/ 1231900 h 3460750"/>
              <a:gd name="connsiteX8" fmla="*/ 1060450 w 2444750"/>
              <a:gd name="connsiteY8" fmla="*/ 171450 h 3460750"/>
              <a:gd name="connsiteX0" fmla="*/ 1060450 w 2444750"/>
              <a:gd name="connsiteY0" fmla="*/ 0 h 3289300"/>
              <a:gd name="connsiteX1" fmla="*/ 1377950 w 2444750"/>
              <a:gd name="connsiteY1" fmla="*/ 6350 h 3289300"/>
              <a:gd name="connsiteX2" fmla="*/ 2444750 w 2444750"/>
              <a:gd name="connsiteY2" fmla="*/ 1066800 h 3289300"/>
              <a:gd name="connsiteX3" fmla="*/ 2444750 w 2444750"/>
              <a:gd name="connsiteY3" fmla="*/ 2686050 h 3289300"/>
              <a:gd name="connsiteX4" fmla="*/ 1822450 w 2444750"/>
              <a:gd name="connsiteY4" fmla="*/ 3289300 h 3289300"/>
              <a:gd name="connsiteX5" fmla="*/ 596900 w 2444750"/>
              <a:gd name="connsiteY5" fmla="*/ 3282950 h 3289300"/>
              <a:gd name="connsiteX6" fmla="*/ 0 w 2444750"/>
              <a:gd name="connsiteY6" fmla="*/ 2667000 h 3289300"/>
              <a:gd name="connsiteX7" fmla="*/ 0 w 2444750"/>
              <a:gd name="connsiteY7" fmla="*/ 1060450 h 3289300"/>
              <a:gd name="connsiteX8" fmla="*/ 1060450 w 2444750"/>
              <a:gd name="connsiteY8" fmla="*/ 0 h 3289300"/>
              <a:gd name="connsiteX0" fmla="*/ 1060450 w 2444750"/>
              <a:gd name="connsiteY0" fmla="*/ 0 h 3289300"/>
              <a:gd name="connsiteX1" fmla="*/ 1377950 w 2444750"/>
              <a:gd name="connsiteY1" fmla="*/ 6350 h 3289300"/>
              <a:gd name="connsiteX2" fmla="*/ 2444750 w 2444750"/>
              <a:gd name="connsiteY2" fmla="*/ 1066800 h 3289300"/>
              <a:gd name="connsiteX3" fmla="*/ 2444750 w 2444750"/>
              <a:gd name="connsiteY3" fmla="*/ 2686050 h 3289300"/>
              <a:gd name="connsiteX4" fmla="*/ 1822450 w 2444750"/>
              <a:gd name="connsiteY4" fmla="*/ 3289300 h 3289300"/>
              <a:gd name="connsiteX5" fmla="*/ 596900 w 2444750"/>
              <a:gd name="connsiteY5" fmla="*/ 3282950 h 3289300"/>
              <a:gd name="connsiteX6" fmla="*/ 0 w 2444750"/>
              <a:gd name="connsiteY6" fmla="*/ 2667000 h 3289300"/>
              <a:gd name="connsiteX7" fmla="*/ 0 w 2444750"/>
              <a:gd name="connsiteY7" fmla="*/ 1060450 h 3289300"/>
              <a:gd name="connsiteX8" fmla="*/ 1060450 w 2444750"/>
              <a:gd name="connsiteY8" fmla="*/ 0 h 328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44750" h="3289300">
                <a:moveTo>
                  <a:pt x="1060450" y="0"/>
                </a:moveTo>
                <a:lnTo>
                  <a:pt x="1377950" y="6350"/>
                </a:lnTo>
                <a:lnTo>
                  <a:pt x="2444750" y="1066800"/>
                </a:lnTo>
                <a:lnTo>
                  <a:pt x="2444750" y="2686050"/>
                </a:lnTo>
                <a:lnTo>
                  <a:pt x="1822450" y="3289300"/>
                </a:lnTo>
                <a:lnTo>
                  <a:pt x="596900" y="3282950"/>
                </a:lnTo>
                <a:lnTo>
                  <a:pt x="0" y="2667000"/>
                </a:lnTo>
                <a:lnTo>
                  <a:pt x="0" y="1060450"/>
                </a:lnTo>
                <a:lnTo>
                  <a:pt x="1060450" y="0"/>
                </a:lnTo>
                <a:close/>
              </a:path>
            </a:pathLst>
          </a:custGeom>
          <a:solidFill>
            <a:srgbClr val="FFFF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58" name="Freeform 57"/>
          <p:cNvSpPr/>
          <p:nvPr/>
        </p:nvSpPr>
        <p:spPr bwMode="auto">
          <a:xfrm>
            <a:off x="5911850" y="4362450"/>
            <a:ext cx="1568450" cy="1060450"/>
          </a:xfrm>
          <a:custGeom>
            <a:avLst/>
            <a:gdLst>
              <a:gd name="connsiteX0" fmla="*/ 463550 w 1568450"/>
              <a:gd name="connsiteY0" fmla="*/ 0 h 1060450"/>
              <a:gd name="connsiteX1" fmla="*/ 1149350 w 1568450"/>
              <a:gd name="connsiteY1" fmla="*/ 6350 h 1060450"/>
              <a:gd name="connsiteX2" fmla="*/ 1562100 w 1568450"/>
              <a:gd name="connsiteY2" fmla="*/ 406400 h 1060450"/>
              <a:gd name="connsiteX3" fmla="*/ 1568450 w 1568450"/>
              <a:gd name="connsiteY3" fmla="*/ 889000 h 1060450"/>
              <a:gd name="connsiteX4" fmla="*/ 1390650 w 1568450"/>
              <a:gd name="connsiteY4" fmla="*/ 1060450 h 1060450"/>
              <a:gd name="connsiteX5" fmla="*/ 203200 w 1568450"/>
              <a:gd name="connsiteY5" fmla="*/ 1060450 h 1060450"/>
              <a:gd name="connsiteX6" fmla="*/ 0 w 1568450"/>
              <a:gd name="connsiteY6" fmla="*/ 869950 h 1060450"/>
              <a:gd name="connsiteX7" fmla="*/ 0 w 1568450"/>
              <a:gd name="connsiteY7" fmla="*/ 463550 h 1060450"/>
              <a:gd name="connsiteX8" fmla="*/ 463550 w 1568450"/>
              <a:gd name="connsiteY8" fmla="*/ 0 h 1060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8450" h="1060450">
                <a:moveTo>
                  <a:pt x="463550" y="0"/>
                </a:moveTo>
                <a:lnTo>
                  <a:pt x="1149350" y="6350"/>
                </a:lnTo>
                <a:lnTo>
                  <a:pt x="1562100" y="406400"/>
                </a:lnTo>
                <a:cubicBezTo>
                  <a:pt x="1564217" y="567267"/>
                  <a:pt x="1566333" y="728133"/>
                  <a:pt x="1568450" y="889000"/>
                </a:cubicBezTo>
                <a:lnTo>
                  <a:pt x="1390650" y="1060450"/>
                </a:lnTo>
                <a:lnTo>
                  <a:pt x="203200" y="1060450"/>
                </a:lnTo>
                <a:lnTo>
                  <a:pt x="0" y="869950"/>
                </a:lnTo>
                <a:lnTo>
                  <a:pt x="0" y="463550"/>
                </a:lnTo>
                <a:lnTo>
                  <a:pt x="463550" y="0"/>
                </a:lnTo>
                <a:close/>
              </a:path>
            </a:pathLst>
          </a:custGeom>
          <a:solidFill>
            <a:srgbClr val="FF66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68" name="Freeform 67"/>
          <p:cNvSpPr/>
          <p:nvPr/>
        </p:nvSpPr>
        <p:spPr bwMode="auto">
          <a:xfrm>
            <a:off x="5943600" y="4423833"/>
            <a:ext cx="685800" cy="965200"/>
          </a:xfrm>
          <a:custGeom>
            <a:avLst/>
            <a:gdLst>
              <a:gd name="connsiteX0" fmla="*/ 419100 w 685800"/>
              <a:gd name="connsiteY0" fmla="*/ 0 h 965200"/>
              <a:gd name="connsiteX1" fmla="*/ 554567 w 685800"/>
              <a:gd name="connsiteY1" fmla="*/ 0 h 965200"/>
              <a:gd name="connsiteX2" fmla="*/ 685800 w 685800"/>
              <a:gd name="connsiteY2" fmla="*/ 135467 h 965200"/>
              <a:gd name="connsiteX3" fmla="*/ 681567 w 685800"/>
              <a:gd name="connsiteY3" fmla="*/ 563034 h 965200"/>
              <a:gd name="connsiteX4" fmla="*/ 279400 w 685800"/>
              <a:gd name="connsiteY4" fmla="*/ 965200 h 965200"/>
              <a:gd name="connsiteX5" fmla="*/ 173567 w 685800"/>
              <a:gd name="connsiteY5" fmla="*/ 956734 h 965200"/>
              <a:gd name="connsiteX6" fmla="*/ 0 w 685800"/>
              <a:gd name="connsiteY6" fmla="*/ 778934 h 965200"/>
              <a:gd name="connsiteX7" fmla="*/ 0 w 685800"/>
              <a:gd name="connsiteY7" fmla="*/ 406400 h 965200"/>
              <a:gd name="connsiteX8" fmla="*/ 419100 w 685800"/>
              <a:gd name="connsiteY8" fmla="*/ 0 h 96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800" h="965200">
                <a:moveTo>
                  <a:pt x="419100" y="0"/>
                </a:moveTo>
                <a:lnTo>
                  <a:pt x="554567" y="0"/>
                </a:lnTo>
                <a:lnTo>
                  <a:pt x="685800" y="135467"/>
                </a:lnTo>
                <a:lnTo>
                  <a:pt x="681567" y="563034"/>
                </a:lnTo>
                <a:lnTo>
                  <a:pt x="279400" y="965200"/>
                </a:lnTo>
                <a:lnTo>
                  <a:pt x="173567" y="956734"/>
                </a:lnTo>
                <a:lnTo>
                  <a:pt x="0" y="778934"/>
                </a:lnTo>
                <a:lnTo>
                  <a:pt x="0" y="406400"/>
                </a:lnTo>
                <a:lnTo>
                  <a:pt x="419100" y="0"/>
                </a:lnTo>
                <a:close/>
              </a:path>
            </a:pathLst>
          </a:cu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69" name="Freeform 68"/>
          <p:cNvSpPr/>
          <p:nvPr/>
        </p:nvSpPr>
        <p:spPr bwMode="auto">
          <a:xfrm>
            <a:off x="6781800" y="4423833"/>
            <a:ext cx="673100" cy="952500"/>
          </a:xfrm>
          <a:custGeom>
            <a:avLst/>
            <a:gdLst>
              <a:gd name="connsiteX0" fmla="*/ 127000 w 673100"/>
              <a:gd name="connsiteY0" fmla="*/ 0 h 952500"/>
              <a:gd name="connsiteX1" fmla="*/ 270933 w 673100"/>
              <a:gd name="connsiteY1" fmla="*/ 0 h 952500"/>
              <a:gd name="connsiteX2" fmla="*/ 673100 w 673100"/>
              <a:gd name="connsiteY2" fmla="*/ 397934 h 952500"/>
              <a:gd name="connsiteX3" fmla="*/ 664633 w 673100"/>
              <a:gd name="connsiteY3" fmla="*/ 808567 h 952500"/>
              <a:gd name="connsiteX4" fmla="*/ 516467 w 673100"/>
              <a:gd name="connsiteY4" fmla="*/ 952500 h 952500"/>
              <a:gd name="connsiteX5" fmla="*/ 389467 w 673100"/>
              <a:gd name="connsiteY5" fmla="*/ 948267 h 952500"/>
              <a:gd name="connsiteX6" fmla="*/ 0 w 673100"/>
              <a:gd name="connsiteY6" fmla="*/ 558800 h 952500"/>
              <a:gd name="connsiteX7" fmla="*/ 4233 w 673100"/>
              <a:gd name="connsiteY7" fmla="*/ 127000 h 952500"/>
              <a:gd name="connsiteX8" fmla="*/ 127000 w 673100"/>
              <a:gd name="connsiteY8" fmla="*/ 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73100" h="952500">
                <a:moveTo>
                  <a:pt x="127000" y="0"/>
                </a:moveTo>
                <a:lnTo>
                  <a:pt x="270933" y="0"/>
                </a:lnTo>
                <a:lnTo>
                  <a:pt x="673100" y="397934"/>
                </a:lnTo>
                <a:lnTo>
                  <a:pt x="664633" y="808567"/>
                </a:lnTo>
                <a:lnTo>
                  <a:pt x="516467" y="952500"/>
                </a:lnTo>
                <a:lnTo>
                  <a:pt x="389467" y="948267"/>
                </a:lnTo>
                <a:lnTo>
                  <a:pt x="0" y="558800"/>
                </a:lnTo>
                <a:lnTo>
                  <a:pt x="4233" y="127000"/>
                </a:lnTo>
                <a:lnTo>
                  <a:pt x="127000" y="0"/>
                </a:lnTo>
                <a:close/>
              </a:path>
            </a:pathLst>
          </a:cu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8" grpId="0" animBg="1"/>
      <p:bldP spid="6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Space: partitioning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Uniform grid</a:t>
            </a:r>
          </a:p>
          <a:p>
            <a:r>
              <a:rPr lang="en-US" smtClean="0"/>
              <a:t>BSP</a:t>
            </a:r>
          </a:p>
          <a:p>
            <a:r>
              <a:rPr lang="en-US" smtClean="0"/>
              <a:t>Octtree</a:t>
            </a:r>
          </a:p>
          <a:p>
            <a:r>
              <a:rPr lang="en-US" smtClean="0"/>
              <a:t>K-D tree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Uniform Grid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Fast to traverse</a:t>
            </a:r>
          </a:p>
          <a:p>
            <a:pPr lvl="1"/>
            <a:r>
              <a:rPr lang="en-US" dirty="0" smtClean="0"/>
              <a:t>Steps in X, Y &amp; Z</a:t>
            </a:r>
          </a:p>
          <a:p>
            <a:r>
              <a:rPr lang="en-US" dirty="0" smtClean="0"/>
              <a:t>Scale problems</a:t>
            </a:r>
          </a:p>
          <a:p>
            <a:pPr lvl="1"/>
            <a:r>
              <a:rPr lang="en-US" dirty="0" smtClean="0"/>
              <a:t>“teapot in a stadium”</a:t>
            </a:r>
          </a:p>
          <a:p>
            <a:r>
              <a:rPr lang="en-US" dirty="0" smtClean="0"/>
              <a:t>Same object in multiple cells</a:t>
            </a:r>
          </a:p>
          <a:p>
            <a:pPr lvl="1"/>
            <a:r>
              <a:rPr lang="en-US" smtClean="0"/>
              <a:t>Mailboxing</a:t>
            </a:r>
            <a:endParaRPr lang="en-US" dirty="0"/>
          </a:p>
        </p:txBody>
      </p:sp>
      <p:sp>
        <p:nvSpPr>
          <p:cNvPr id="5" name="Smiley Face 4"/>
          <p:cNvSpPr/>
          <p:nvPr/>
        </p:nvSpPr>
        <p:spPr bwMode="auto">
          <a:xfrm>
            <a:off x="6324600" y="2286000"/>
            <a:ext cx="762000" cy="762000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6324600" y="3200400"/>
            <a:ext cx="762000" cy="13716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rot="19858927">
            <a:off x="5579135" y="3403050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rot="1741073" flipH="1">
            <a:off x="6950734" y="340304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rot="17712462">
            <a:off x="5839591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rot="3887538" flipH="1">
            <a:off x="6657209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grpSp>
        <p:nvGrpSpPr>
          <p:cNvPr id="157" name="Group 156"/>
          <p:cNvGrpSpPr/>
          <p:nvPr/>
        </p:nvGrpSpPr>
        <p:grpSpPr>
          <a:xfrm>
            <a:off x="5499825" y="2243852"/>
            <a:ext cx="2404725" cy="3201537"/>
            <a:chOff x="5562600" y="2286000"/>
            <a:chExt cx="2404725" cy="3201537"/>
          </a:xfrm>
        </p:grpSpPr>
        <p:cxnSp>
          <p:nvCxnSpPr>
            <p:cNvPr id="15" name="Straight Connector 14"/>
            <p:cNvCxnSpPr/>
            <p:nvPr/>
          </p:nvCxnSpPr>
          <p:spPr bwMode="auto">
            <a:xfrm rot="5400000">
              <a:off x="3962628" y="3885973"/>
              <a:ext cx="3201534" cy="15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rot="5400000">
              <a:off x="4364209" y="3885973"/>
              <a:ext cx="319994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rot="5400000">
              <a:off x="4763408" y="3885179"/>
              <a:ext cx="3199946" cy="15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rot="5400000">
              <a:off x="5163401" y="3885179"/>
              <a:ext cx="3199946" cy="15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rot="5400000">
              <a:off x="5562599" y="3885974"/>
              <a:ext cx="3201537" cy="15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rot="5400000">
              <a:off x="5963387" y="3885179"/>
              <a:ext cx="3199946" cy="158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rot="16200000" flipH="1">
              <a:off x="6365763" y="3884384"/>
              <a:ext cx="3199946" cy="317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>
              <a:off x="5564189" y="4687546"/>
              <a:ext cx="2398369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5564189" y="4285965"/>
              <a:ext cx="2398369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>
              <a:off x="5562600" y="3885972"/>
              <a:ext cx="2401547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>
              <a:off x="5562600" y="3485979"/>
              <a:ext cx="239995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5562600" y="3087574"/>
              <a:ext cx="239995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5562600" y="2685993"/>
              <a:ext cx="239995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5562600" y="2286000"/>
              <a:ext cx="239995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Straight Connector 146"/>
            <p:cNvCxnSpPr/>
            <p:nvPr/>
          </p:nvCxnSpPr>
          <p:spPr bwMode="auto">
            <a:xfrm>
              <a:off x="5565778" y="4685958"/>
              <a:ext cx="2398369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Straight Connector 147"/>
            <p:cNvCxnSpPr/>
            <p:nvPr/>
          </p:nvCxnSpPr>
          <p:spPr bwMode="auto">
            <a:xfrm>
              <a:off x="5567367" y="5085951"/>
              <a:ext cx="2398369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Straight Connector 148"/>
            <p:cNvCxnSpPr/>
            <p:nvPr/>
          </p:nvCxnSpPr>
          <p:spPr bwMode="auto">
            <a:xfrm>
              <a:off x="5568956" y="5485944"/>
              <a:ext cx="2398369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59" name="Straight Arrow Connector 158"/>
          <p:cNvCxnSpPr/>
          <p:nvPr/>
        </p:nvCxnSpPr>
        <p:spPr bwMode="auto">
          <a:xfrm>
            <a:off x="4495800" y="4362450"/>
            <a:ext cx="1801745" cy="38782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>
            <a:off x="6303898" y="4756626"/>
            <a:ext cx="2154302" cy="47233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alpha val="2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71" name="Oval 170"/>
          <p:cNvSpPr/>
          <p:nvPr/>
        </p:nvSpPr>
        <p:spPr bwMode="auto">
          <a:xfrm>
            <a:off x="5477934" y="4555066"/>
            <a:ext cx="46567" cy="46567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72" name="Oval 171"/>
          <p:cNvSpPr/>
          <p:nvPr/>
        </p:nvSpPr>
        <p:spPr bwMode="auto">
          <a:xfrm>
            <a:off x="5876330" y="4648675"/>
            <a:ext cx="46567" cy="46567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73" name="Oval 172"/>
          <p:cNvSpPr/>
          <p:nvPr/>
        </p:nvSpPr>
        <p:spPr bwMode="auto">
          <a:xfrm>
            <a:off x="6276380" y="4731225"/>
            <a:ext cx="46567" cy="46567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74" name="Oval 173"/>
          <p:cNvSpPr/>
          <p:nvPr/>
        </p:nvSpPr>
        <p:spPr bwMode="auto">
          <a:xfrm>
            <a:off x="6676430" y="4820125"/>
            <a:ext cx="46567" cy="46567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75" name="Oval 174"/>
          <p:cNvSpPr/>
          <p:nvPr/>
        </p:nvSpPr>
        <p:spPr bwMode="auto">
          <a:xfrm>
            <a:off x="7076480" y="4909025"/>
            <a:ext cx="46567" cy="46567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76" name="Oval 175"/>
          <p:cNvSpPr/>
          <p:nvPr/>
        </p:nvSpPr>
        <p:spPr bwMode="auto">
          <a:xfrm>
            <a:off x="7476530" y="4997925"/>
            <a:ext cx="46567" cy="46567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77" name="Oval 176"/>
          <p:cNvSpPr/>
          <p:nvPr/>
        </p:nvSpPr>
        <p:spPr bwMode="auto">
          <a:xfrm>
            <a:off x="7876580" y="5086825"/>
            <a:ext cx="46567" cy="46567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>
            <a:off x="5750984" y="4618566"/>
            <a:ext cx="46567" cy="46567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79" name="Oval 178"/>
          <p:cNvSpPr/>
          <p:nvPr/>
        </p:nvSpPr>
        <p:spPr bwMode="auto">
          <a:xfrm>
            <a:off x="7624234" y="5018616"/>
            <a:ext cx="46567" cy="46567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BSP : Binary Space Partition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Binary Tree</a:t>
            </a:r>
          </a:p>
          <a:p>
            <a:r>
              <a:rPr lang="en-US" dirty="0" smtClean="0"/>
              <a:t>Arbitrary Planar Splits</a:t>
            </a:r>
            <a:endParaRPr lang="en-US" dirty="0"/>
          </a:p>
        </p:txBody>
      </p:sp>
      <p:sp>
        <p:nvSpPr>
          <p:cNvPr id="5" name="Smiley Face 4"/>
          <p:cNvSpPr/>
          <p:nvPr/>
        </p:nvSpPr>
        <p:spPr bwMode="auto">
          <a:xfrm>
            <a:off x="6324600" y="2286000"/>
            <a:ext cx="762000" cy="762000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6324600" y="3200400"/>
            <a:ext cx="762000" cy="13716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 rot="19858927">
            <a:off x="5579135" y="3403050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rot="1741073" flipH="1">
            <a:off x="6950734" y="340304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rot="17712462">
            <a:off x="5839591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rot="3887538" flipH="1">
            <a:off x="6657209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4495800" y="4362450"/>
            <a:ext cx="2277534" cy="50165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6773334" y="4864100"/>
            <a:ext cx="1684866" cy="36583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alpha val="2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16200000" flipV="1">
            <a:off x="5399877" y="2162667"/>
            <a:ext cx="2860479" cy="27000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rot="5400000" flipH="1" flipV="1">
            <a:off x="6641267" y="2031007"/>
            <a:ext cx="1418798" cy="12699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rot="10800000" flipV="1">
            <a:off x="5011038" y="3684298"/>
            <a:ext cx="1956364" cy="5148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 rot="16200000" flipH="1">
            <a:off x="5754580" y="4645435"/>
            <a:ext cx="2002336" cy="3088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19" name="Group 118"/>
          <p:cNvGrpSpPr/>
          <p:nvPr/>
        </p:nvGrpSpPr>
        <p:grpSpPr>
          <a:xfrm>
            <a:off x="2648528" y="3845459"/>
            <a:ext cx="1245783" cy="1146536"/>
            <a:chOff x="2648528" y="3845459"/>
            <a:chExt cx="1245783" cy="1146536"/>
          </a:xfrm>
        </p:grpSpPr>
        <p:sp>
          <p:nvSpPr>
            <p:cNvPr id="54" name="Oval 53"/>
            <p:cNvSpPr/>
            <p:nvPr/>
          </p:nvSpPr>
          <p:spPr bwMode="auto">
            <a:xfrm>
              <a:off x="3333715" y="4474764"/>
              <a:ext cx="560596" cy="517231"/>
            </a:xfrm>
            <a:prstGeom prst="ellipse">
              <a:avLst/>
            </a:prstGeom>
            <a:solidFill>
              <a:srgbClr val="FF66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Times" pitchFamily="-112" charset="0"/>
              </a:endParaRPr>
            </a:p>
          </p:txBody>
        </p:sp>
        <p:cxnSp>
          <p:nvCxnSpPr>
            <p:cNvPr id="66" name="Straight Connector 65"/>
            <p:cNvCxnSpPr>
              <a:stCxn id="62" idx="0"/>
              <a:endCxn id="54" idx="1"/>
            </p:cNvCxnSpPr>
            <p:nvPr/>
          </p:nvCxnSpPr>
          <p:spPr bwMode="auto">
            <a:xfrm rot="16200000" flipH="1">
              <a:off x="2679644" y="3814343"/>
              <a:ext cx="705052" cy="76728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4" name="Group 113"/>
          <p:cNvGrpSpPr/>
          <p:nvPr/>
        </p:nvGrpSpPr>
        <p:grpSpPr>
          <a:xfrm>
            <a:off x="1211403" y="3845458"/>
            <a:ext cx="1437125" cy="1119364"/>
            <a:chOff x="1211403" y="3845458"/>
            <a:chExt cx="1437125" cy="1119364"/>
          </a:xfrm>
        </p:grpSpPr>
        <p:sp>
          <p:nvSpPr>
            <p:cNvPr id="55" name="Oval 54"/>
            <p:cNvSpPr/>
            <p:nvPr/>
          </p:nvSpPr>
          <p:spPr bwMode="auto">
            <a:xfrm>
              <a:off x="1211403" y="4447591"/>
              <a:ext cx="560596" cy="517231"/>
            </a:xfrm>
            <a:prstGeom prst="ellipse">
              <a:avLst/>
            </a:prstGeom>
            <a:solidFill>
              <a:srgbClr val="FF66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Times" pitchFamily="-112" charset="0"/>
              </a:endParaRPr>
            </a:p>
          </p:txBody>
        </p:sp>
        <p:cxnSp>
          <p:nvCxnSpPr>
            <p:cNvPr id="68" name="Straight Connector 67"/>
            <p:cNvCxnSpPr>
              <a:stCxn id="62" idx="0"/>
              <a:endCxn id="55" idx="7"/>
            </p:cNvCxnSpPr>
            <p:nvPr/>
          </p:nvCxnSpPr>
          <p:spPr bwMode="auto">
            <a:xfrm rot="16200000" flipH="1" flipV="1">
              <a:off x="1830275" y="3705085"/>
              <a:ext cx="677879" cy="95862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1" name="Group 120"/>
          <p:cNvGrpSpPr/>
          <p:nvPr/>
        </p:nvGrpSpPr>
        <p:grpSpPr>
          <a:xfrm>
            <a:off x="3734144" y="4916247"/>
            <a:ext cx="748823" cy="797259"/>
            <a:chOff x="3734144" y="4916247"/>
            <a:chExt cx="748823" cy="797259"/>
          </a:xfrm>
        </p:grpSpPr>
        <p:sp>
          <p:nvSpPr>
            <p:cNvPr id="59" name="TextBox 58"/>
            <p:cNvSpPr txBox="1"/>
            <p:nvPr/>
          </p:nvSpPr>
          <p:spPr>
            <a:xfrm>
              <a:off x="3734144" y="5251841"/>
              <a:ext cx="7488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Arm</a:t>
              </a:r>
              <a:endParaRPr lang="en-US" dirty="0"/>
            </a:p>
          </p:txBody>
        </p:sp>
        <p:cxnSp>
          <p:nvCxnSpPr>
            <p:cNvPr id="72" name="Straight Connector 71"/>
            <p:cNvCxnSpPr>
              <a:stCxn id="54" idx="5"/>
              <a:endCxn id="59" idx="0"/>
            </p:cNvCxnSpPr>
            <p:nvPr/>
          </p:nvCxnSpPr>
          <p:spPr bwMode="auto">
            <a:xfrm rot="16200000" flipH="1">
              <a:off x="3792589" y="4935873"/>
              <a:ext cx="335593" cy="29634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5" name="Group 114"/>
          <p:cNvGrpSpPr/>
          <p:nvPr/>
        </p:nvGrpSpPr>
        <p:grpSpPr>
          <a:xfrm>
            <a:off x="593601" y="4889075"/>
            <a:ext cx="748823" cy="797260"/>
            <a:chOff x="593601" y="4889075"/>
            <a:chExt cx="748823" cy="797260"/>
          </a:xfrm>
        </p:grpSpPr>
        <p:sp>
          <p:nvSpPr>
            <p:cNvPr id="60" name="TextBox 59"/>
            <p:cNvSpPr txBox="1"/>
            <p:nvPr/>
          </p:nvSpPr>
          <p:spPr>
            <a:xfrm>
              <a:off x="593601" y="5224670"/>
              <a:ext cx="7488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Arm</a:t>
              </a:r>
              <a:endParaRPr lang="en-US" dirty="0"/>
            </a:p>
          </p:txBody>
        </p:sp>
        <p:cxnSp>
          <p:nvCxnSpPr>
            <p:cNvPr id="74" name="Straight Connector 73"/>
            <p:cNvCxnSpPr>
              <a:stCxn id="55" idx="3"/>
              <a:endCxn id="60" idx="0"/>
            </p:cNvCxnSpPr>
            <p:nvPr/>
          </p:nvCxnSpPr>
          <p:spPr bwMode="auto">
            <a:xfrm rot="5400000">
              <a:off x="962960" y="4894129"/>
              <a:ext cx="335595" cy="32548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6" name="Group 115"/>
          <p:cNvGrpSpPr/>
          <p:nvPr/>
        </p:nvGrpSpPr>
        <p:grpSpPr>
          <a:xfrm>
            <a:off x="1689902" y="4889075"/>
            <a:ext cx="791421" cy="830914"/>
            <a:chOff x="1689902" y="4889075"/>
            <a:chExt cx="791421" cy="830914"/>
          </a:xfrm>
        </p:grpSpPr>
        <p:sp>
          <p:nvSpPr>
            <p:cNvPr id="61" name="Oval 60"/>
            <p:cNvSpPr/>
            <p:nvPr/>
          </p:nvSpPr>
          <p:spPr bwMode="auto">
            <a:xfrm>
              <a:off x="1897843" y="5202758"/>
              <a:ext cx="583480" cy="517231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Times" pitchFamily="-112" charset="0"/>
              </a:endParaRPr>
            </a:p>
          </p:txBody>
        </p:sp>
        <p:cxnSp>
          <p:nvCxnSpPr>
            <p:cNvPr id="76" name="Straight Connector 75"/>
            <p:cNvCxnSpPr>
              <a:stCxn id="55" idx="5"/>
              <a:endCxn id="61" idx="1"/>
            </p:cNvCxnSpPr>
            <p:nvPr/>
          </p:nvCxnSpPr>
          <p:spPr bwMode="auto">
            <a:xfrm rot="16200000" flipH="1">
              <a:off x="1641882" y="4937095"/>
              <a:ext cx="389430" cy="29339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7" name="Group 116"/>
          <p:cNvGrpSpPr/>
          <p:nvPr/>
        </p:nvGrpSpPr>
        <p:grpSpPr>
          <a:xfrm>
            <a:off x="1383011" y="5644242"/>
            <a:ext cx="663162" cy="740049"/>
            <a:chOff x="1383011" y="5644242"/>
            <a:chExt cx="663162" cy="740049"/>
          </a:xfrm>
        </p:grpSpPr>
        <p:sp>
          <p:nvSpPr>
            <p:cNvPr id="63" name="TextBox 62"/>
            <p:cNvSpPr txBox="1"/>
            <p:nvPr/>
          </p:nvSpPr>
          <p:spPr>
            <a:xfrm>
              <a:off x="1383011" y="5922626"/>
              <a:ext cx="6631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Leg</a:t>
              </a:r>
              <a:endParaRPr lang="en-US" dirty="0"/>
            </a:p>
          </p:txBody>
        </p:sp>
        <p:cxnSp>
          <p:nvCxnSpPr>
            <p:cNvPr id="78" name="Straight Connector 77"/>
            <p:cNvCxnSpPr>
              <a:stCxn id="61" idx="3"/>
              <a:endCxn id="63" idx="0"/>
            </p:cNvCxnSpPr>
            <p:nvPr/>
          </p:nvCxnSpPr>
          <p:spPr bwMode="auto">
            <a:xfrm rot="5400000">
              <a:off x="1709750" y="5649084"/>
              <a:ext cx="278384" cy="2687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8" name="Group 117"/>
          <p:cNvGrpSpPr/>
          <p:nvPr/>
        </p:nvGrpSpPr>
        <p:grpSpPr>
          <a:xfrm>
            <a:off x="2354200" y="5644242"/>
            <a:ext cx="663162" cy="740049"/>
            <a:chOff x="2354200" y="5644242"/>
            <a:chExt cx="663162" cy="740049"/>
          </a:xfrm>
        </p:grpSpPr>
        <p:sp>
          <p:nvSpPr>
            <p:cNvPr id="64" name="TextBox 63"/>
            <p:cNvSpPr txBox="1"/>
            <p:nvPr/>
          </p:nvSpPr>
          <p:spPr>
            <a:xfrm>
              <a:off x="2354200" y="5922626"/>
              <a:ext cx="6631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Leg</a:t>
              </a:r>
              <a:endParaRPr lang="en-US" dirty="0"/>
            </a:p>
          </p:txBody>
        </p:sp>
        <p:cxnSp>
          <p:nvCxnSpPr>
            <p:cNvPr id="80" name="Straight Connector 79"/>
            <p:cNvCxnSpPr>
              <a:stCxn id="61" idx="5"/>
              <a:endCxn id="64" idx="0"/>
            </p:cNvCxnSpPr>
            <p:nvPr/>
          </p:nvCxnSpPr>
          <p:spPr bwMode="auto">
            <a:xfrm rot="16200000" flipH="1">
              <a:off x="2401635" y="5638480"/>
              <a:ext cx="278384" cy="289907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2" name="Oval 61"/>
          <p:cNvSpPr/>
          <p:nvPr/>
        </p:nvSpPr>
        <p:spPr bwMode="auto">
          <a:xfrm>
            <a:off x="2059331" y="3845459"/>
            <a:ext cx="1178394" cy="517231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" pitchFamily="-112" charset="0"/>
              </a:rPr>
              <a:t>Body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accent1"/>
              </a:solidFill>
              <a:effectLst/>
              <a:latin typeface="Times" pitchFamily="-112" charset="0"/>
            </a:endParaRPr>
          </a:p>
        </p:txBody>
      </p:sp>
      <p:grpSp>
        <p:nvGrpSpPr>
          <p:cNvPr id="120" name="Group 119"/>
          <p:cNvGrpSpPr/>
          <p:nvPr/>
        </p:nvGrpSpPr>
        <p:grpSpPr>
          <a:xfrm>
            <a:off x="2670157" y="4916248"/>
            <a:ext cx="834032" cy="774374"/>
            <a:chOff x="2670157" y="4916248"/>
            <a:chExt cx="834032" cy="774374"/>
          </a:xfrm>
        </p:grpSpPr>
        <p:cxnSp>
          <p:nvCxnSpPr>
            <p:cNvPr id="70" name="Straight Connector 69"/>
            <p:cNvCxnSpPr>
              <a:stCxn id="54" idx="3"/>
            </p:cNvCxnSpPr>
            <p:nvPr/>
          </p:nvCxnSpPr>
          <p:spPr bwMode="auto">
            <a:xfrm rot="5400000">
              <a:off x="3095139" y="4908283"/>
              <a:ext cx="312709" cy="328639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1" name="TextBox 100"/>
            <p:cNvSpPr txBox="1"/>
            <p:nvPr/>
          </p:nvSpPr>
          <p:spPr>
            <a:xfrm>
              <a:off x="2670157" y="5228957"/>
              <a:ext cx="8340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Head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miley Face 144"/>
          <p:cNvSpPr/>
          <p:nvPr/>
        </p:nvSpPr>
        <p:spPr bwMode="auto">
          <a:xfrm>
            <a:off x="6324600" y="2286000"/>
            <a:ext cx="762000" cy="762000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6324600" y="3200400"/>
            <a:ext cx="762000" cy="13716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 rot="19858927">
            <a:off x="5579135" y="3403050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 rot="1741073" flipH="1">
            <a:off x="6950734" y="340304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 rot="17712462">
            <a:off x="5839591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 rot="3887538" flipH="1">
            <a:off x="6657209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Octree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Axis-aligned cells</a:t>
            </a:r>
          </a:p>
          <a:p>
            <a:r>
              <a:rPr lang="en-US" dirty="0" smtClean="0"/>
              <a:t>8-children per node</a:t>
            </a:r>
          </a:p>
          <a:p>
            <a:r>
              <a:rPr lang="en-US" dirty="0" smtClean="0"/>
              <a:t>2D: </a:t>
            </a:r>
            <a:r>
              <a:rPr lang="en-US" dirty="0" err="1" smtClean="0"/>
              <a:t>Quadtree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5056800" y="2175688"/>
            <a:ext cx="3401399" cy="3401399"/>
          </a:xfrm>
          <a:prstGeom prst="rect">
            <a:avLst/>
          </a:prstGeom>
          <a:solidFill>
            <a:srgbClr val="FFFF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grpSp>
        <p:nvGrpSpPr>
          <p:cNvPr id="166" name="Group 165"/>
          <p:cNvGrpSpPr/>
          <p:nvPr/>
        </p:nvGrpSpPr>
        <p:grpSpPr>
          <a:xfrm>
            <a:off x="5094900" y="2213788"/>
            <a:ext cx="3325200" cy="3325199"/>
            <a:chOff x="5094900" y="2213788"/>
            <a:chExt cx="3325200" cy="3325199"/>
          </a:xfrm>
        </p:grpSpPr>
        <p:sp>
          <p:nvSpPr>
            <p:cNvPr id="42" name="Rectangle 41"/>
            <p:cNvSpPr/>
            <p:nvPr/>
          </p:nvSpPr>
          <p:spPr bwMode="auto">
            <a:xfrm>
              <a:off x="5094900" y="3898900"/>
              <a:ext cx="1636100" cy="1640087"/>
            </a:xfrm>
            <a:prstGeom prst="rect">
              <a:avLst/>
            </a:prstGeom>
            <a:solidFill>
              <a:srgbClr val="FF66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12" charset="0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6784000" y="3898899"/>
              <a:ext cx="1636100" cy="1640088"/>
            </a:xfrm>
            <a:prstGeom prst="rect">
              <a:avLst/>
            </a:prstGeom>
            <a:solidFill>
              <a:srgbClr val="FF66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12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5094900" y="2213788"/>
              <a:ext cx="1636100" cy="1627962"/>
            </a:xfrm>
            <a:prstGeom prst="rect">
              <a:avLst/>
            </a:prstGeom>
            <a:solidFill>
              <a:srgbClr val="FF66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12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784000" y="2213788"/>
              <a:ext cx="1636100" cy="1634312"/>
            </a:xfrm>
            <a:prstGeom prst="rect">
              <a:avLst/>
            </a:prstGeom>
            <a:solidFill>
              <a:srgbClr val="FF6600">
                <a:alpha val="2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-112" charset="0"/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5139350" y="2251888"/>
            <a:ext cx="3242650" cy="3248999"/>
            <a:chOff x="5139350" y="2251888"/>
            <a:chExt cx="3242650" cy="3248999"/>
          </a:xfrm>
        </p:grpSpPr>
        <p:grpSp>
          <p:nvGrpSpPr>
            <p:cNvPr id="167" name="Group 166"/>
            <p:cNvGrpSpPr/>
            <p:nvPr/>
          </p:nvGrpSpPr>
          <p:grpSpPr>
            <a:xfrm>
              <a:off x="5139350" y="2251888"/>
              <a:ext cx="1547200" cy="1551762"/>
              <a:chOff x="5139350" y="2251888"/>
              <a:chExt cx="1547200" cy="1551762"/>
            </a:xfrm>
          </p:grpSpPr>
          <p:sp>
            <p:nvSpPr>
              <p:cNvPr id="44" name="Rectangle 43"/>
              <p:cNvSpPr/>
              <p:nvPr/>
            </p:nvSpPr>
            <p:spPr bwMode="auto">
              <a:xfrm>
                <a:off x="5139350" y="2251888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>
                <a:off x="5933100" y="2251888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5139350" y="3051988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5933100" y="3051988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</p:grpSp>
        <p:grpSp>
          <p:nvGrpSpPr>
            <p:cNvPr id="168" name="Group 167"/>
            <p:cNvGrpSpPr/>
            <p:nvPr/>
          </p:nvGrpSpPr>
          <p:grpSpPr>
            <a:xfrm>
              <a:off x="6834800" y="2251888"/>
              <a:ext cx="1547200" cy="1551762"/>
              <a:chOff x="6834800" y="2251888"/>
              <a:chExt cx="1547200" cy="1551762"/>
            </a:xfrm>
          </p:grpSpPr>
          <p:sp>
            <p:nvSpPr>
              <p:cNvPr id="51" name="Rectangle 50"/>
              <p:cNvSpPr/>
              <p:nvPr/>
            </p:nvSpPr>
            <p:spPr bwMode="auto">
              <a:xfrm>
                <a:off x="6834800" y="2251888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 bwMode="auto">
              <a:xfrm>
                <a:off x="7628550" y="2251888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 bwMode="auto">
              <a:xfrm>
                <a:off x="6834800" y="3051988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 bwMode="auto">
              <a:xfrm>
                <a:off x="7628550" y="3051988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</p:grpSp>
        <p:grpSp>
          <p:nvGrpSpPr>
            <p:cNvPr id="170" name="Group 169"/>
            <p:cNvGrpSpPr/>
            <p:nvPr/>
          </p:nvGrpSpPr>
          <p:grpSpPr>
            <a:xfrm>
              <a:off x="6834800" y="3949125"/>
              <a:ext cx="1547200" cy="1551762"/>
              <a:chOff x="6834800" y="3949125"/>
              <a:chExt cx="1547200" cy="1551762"/>
            </a:xfrm>
          </p:grpSpPr>
          <p:sp>
            <p:nvSpPr>
              <p:cNvPr id="67" name="Rectangle 66"/>
              <p:cNvSpPr/>
              <p:nvPr/>
            </p:nvSpPr>
            <p:spPr bwMode="auto">
              <a:xfrm>
                <a:off x="6834800" y="4749225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 bwMode="auto">
              <a:xfrm>
                <a:off x="7628550" y="4749225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 bwMode="auto">
              <a:xfrm>
                <a:off x="6834800" y="3949125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 bwMode="auto">
              <a:xfrm>
                <a:off x="7628550" y="3949125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</p:grpSp>
        <p:grpSp>
          <p:nvGrpSpPr>
            <p:cNvPr id="169" name="Group 168"/>
            <p:cNvGrpSpPr/>
            <p:nvPr/>
          </p:nvGrpSpPr>
          <p:grpSpPr>
            <a:xfrm>
              <a:off x="5139350" y="3949125"/>
              <a:ext cx="1547200" cy="1551762"/>
              <a:chOff x="5139350" y="3949125"/>
              <a:chExt cx="1547200" cy="1551762"/>
            </a:xfrm>
          </p:grpSpPr>
          <p:sp>
            <p:nvSpPr>
              <p:cNvPr id="71" name="Rectangle 70"/>
              <p:cNvSpPr/>
              <p:nvPr/>
            </p:nvSpPr>
            <p:spPr bwMode="auto">
              <a:xfrm>
                <a:off x="5139350" y="3949125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 bwMode="auto">
              <a:xfrm>
                <a:off x="5933100" y="3949125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 bwMode="auto">
              <a:xfrm>
                <a:off x="5933100" y="4749225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 bwMode="auto">
              <a:xfrm>
                <a:off x="5139350" y="4749225"/>
                <a:ext cx="753450" cy="751662"/>
              </a:xfrm>
              <a:prstGeom prst="rect">
                <a:avLst/>
              </a:prstGeom>
              <a:solidFill>
                <a:srgbClr val="FF0000">
                  <a:alpha val="25000"/>
                </a:srgb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pitchFamily="-112" charset="0"/>
                </a:endParaRPr>
              </a:p>
            </p:txBody>
          </p:sp>
        </p:grpSp>
      </p:grpSp>
      <p:grpSp>
        <p:nvGrpSpPr>
          <p:cNvPr id="186" name="Group 185"/>
          <p:cNvGrpSpPr/>
          <p:nvPr/>
        </p:nvGrpSpPr>
        <p:grpSpPr>
          <a:xfrm>
            <a:off x="5177450" y="2289988"/>
            <a:ext cx="3160100" cy="3172799"/>
            <a:chOff x="5177450" y="2289988"/>
            <a:chExt cx="3160100" cy="3172799"/>
          </a:xfrm>
        </p:grpSpPr>
        <p:grpSp>
          <p:nvGrpSpPr>
            <p:cNvPr id="175" name="Group 174"/>
            <p:cNvGrpSpPr/>
            <p:nvPr/>
          </p:nvGrpSpPr>
          <p:grpSpPr>
            <a:xfrm>
              <a:off x="5177450" y="2289988"/>
              <a:ext cx="1464650" cy="1475562"/>
              <a:chOff x="5177450" y="2289988"/>
              <a:chExt cx="1464650" cy="1475562"/>
            </a:xfrm>
          </p:grpSpPr>
          <p:grpSp>
            <p:nvGrpSpPr>
              <p:cNvPr id="174" name="Group 173"/>
              <p:cNvGrpSpPr/>
              <p:nvPr/>
            </p:nvGrpSpPr>
            <p:grpSpPr>
              <a:xfrm>
                <a:off x="5971200" y="3090088"/>
                <a:ext cx="670900" cy="675462"/>
                <a:chOff x="5971200" y="3090088"/>
                <a:chExt cx="670900" cy="675462"/>
              </a:xfrm>
            </p:grpSpPr>
            <p:sp>
              <p:nvSpPr>
                <p:cNvPr id="101" name="Rectangle 100"/>
                <p:cNvSpPr/>
                <p:nvPr/>
              </p:nvSpPr>
              <p:spPr bwMode="auto">
                <a:xfrm>
                  <a:off x="5971200" y="309008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02" name="Rectangle 101"/>
                <p:cNvSpPr/>
                <p:nvPr/>
              </p:nvSpPr>
              <p:spPr bwMode="auto">
                <a:xfrm>
                  <a:off x="6326800" y="309008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03" name="Rectangle 102"/>
                <p:cNvSpPr/>
                <p:nvPr/>
              </p:nvSpPr>
              <p:spPr bwMode="auto">
                <a:xfrm>
                  <a:off x="5971200" y="343933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04" name="Rectangle 103"/>
                <p:cNvSpPr/>
                <p:nvPr/>
              </p:nvSpPr>
              <p:spPr bwMode="auto">
                <a:xfrm>
                  <a:off x="6326800" y="343933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</p:grpSp>
          <p:grpSp>
            <p:nvGrpSpPr>
              <p:cNvPr id="172" name="Group 171"/>
              <p:cNvGrpSpPr/>
              <p:nvPr/>
            </p:nvGrpSpPr>
            <p:grpSpPr>
              <a:xfrm>
                <a:off x="5971200" y="2289988"/>
                <a:ext cx="670900" cy="675462"/>
                <a:chOff x="5971200" y="2289988"/>
                <a:chExt cx="670900" cy="675462"/>
              </a:xfrm>
            </p:grpSpPr>
            <p:sp>
              <p:nvSpPr>
                <p:cNvPr id="85" name="Rectangle 84"/>
                <p:cNvSpPr/>
                <p:nvPr/>
              </p:nvSpPr>
              <p:spPr bwMode="auto">
                <a:xfrm>
                  <a:off x="5971200" y="228998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 bwMode="auto">
                <a:xfrm>
                  <a:off x="6326800" y="228998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87" name="Rectangle 86"/>
                <p:cNvSpPr/>
                <p:nvPr/>
              </p:nvSpPr>
              <p:spPr bwMode="auto">
                <a:xfrm>
                  <a:off x="5971200" y="263923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88" name="Rectangle 87"/>
                <p:cNvSpPr/>
                <p:nvPr/>
              </p:nvSpPr>
              <p:spPr bwMode="auto">
                <a:xfrm>
                  <a:off x="6326800" y="263923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</p:grpSp>
          <p:grpSp>
            <p:nvGrpSpPr>
              <p:cNvPr id="173" name="Group 172"/>
              <p:cNvGrpSpPr/>
              <p:nvPr/>
            </p:nvGrpSpPr>
            <p:grpSpPr>
              <a:xfrm>
                <a:off x="5177450" y="3090088"/>
                <a:ext cx="670900" cy="675462"/>
                <a:chOff x="5177450" y="3090088"/>
                <a:chExt cx="670900" cy="675462"/>
              </a:xfrm>
            </p:grpSpPr>
            <p:sp>
              <p:nvSpPr>
                <p:cNvPr id="97" name="Rectangle 96"/>
                <p:cNvSpPr/>
                <p:nvPr/>
              </p:nvSpPr>
              <p:spPr bwMode="auto">
                <a:xfrm>
                  <a:off x="5177450" y="309008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98" name="Rectangle 97"/>
                <p:cNvSpPr/>
                <p:nvPr/>
              </p:nvSpPr>
              <p:spPr bwMode="auto">
                <a:xfrm>
                  <a:off x="5533050" y="309008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99" name="Rectangle 98"/>
                <p:cNvSpPr/>
                <p:nvPr/>
              </p:nvSpPr>
              <p:spPr bwMode="auto">
                <a:xfrm>
                  <a:off x="5177450" y="343933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00" name="Rectangle 99"/>
                <p:cNvSpPr/>
                <p:nvPr/>
              </p:nvSpPr>
              <p:spPr bwMode="auto">
                <a:xfrm>
                  <a:off x="5533050" y="343933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</p:grpSp>
        </p:grpSp>
        <p:grpSp>
          <p:nvGrpSpPr>
            <p:cNvPr id="179" name="Group 178"/>
            <p:cNvGrpSpPr/>
            <p:nvPr/>
          </p:nvGrpSpPr>
          <p:grpSpPr>
            <a:xfrm>
              <a:off x="6872900" y="2289988"/>
              <a:ext cx="1464650" cy="1475562"/>
              <a:chOff x="6872900" y="2289988"/>
              <a:chExt cx="1464650" cy="1475562"/>
            </a:xfrm>
          </p:grpSpPr>
          <p:grpSp>
            <p:nvGrpSpPr>
              <p:cNvPr id="176" name="Group 175"/>
              <p:cNvGrpSpPr/>
              <p:nvPr/>
            </p:nvGrpSpPr>
            <p:grpSpPr>
              <a:xfrm>
                <a:off x="6872900" y="2289988"/>
                <a:ext cx="670900" cy="675462"/>
                <a:chOff x="6872900" y="2289988"/>
                <a:chExt cx="670900" cy="675462"/>
              </a:xfrm>
            </p:grpSpPr>
            <p:sp>
              <p:nvSpPr>
                <p:cNvPr id="89" name="Rectangle 88"/>
                <p:cNvSpPr/>
                <p:nvPr/>
              </p:nvSpPr>
              <p:spPr bwMode="auto">
                <a:xfrm>
                  <a:off x="6872900" y="228998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90" name="Rectangle 89"/>
                <p:cNvSpPr/>
                <p:nvPr/>
              </p:nvSpPr>
              <p:spPr bwMode="auto">
                <a:xfrm>
                  <a:off x="7228500" y="228998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91" name="Rectangle 90"/>
                <p:cNvSpPr/>
                <p:nvPr/>
              </p:nvSpPr>
              <p:spPr bwMode="auto">
                <a:xfrm>
                  <a:off x="6872900" y="263923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92" name="Rectangle 91"/>
                <p:cNvSpPr/>
                <p:nvPr/>
              </p:nvSpPr>
              <p:spPr bwMode="auto">
                <a:xfrm>
                  <a:off x="7228500" y="263923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</p:grpSp>
          <p:grpSp>
            <p:nvGrpSpPr>
              <p:cNvPr id="177" name="Group 176"/>
              <p:cNvGrpSpPr/>
              <p:nvPr/>
            </p:nvGrpSpPr>
            <p:grpSpPr>
              <a:xfrm>
                <a:off x="6872900" y="3090088"/>
                <a:ext cx="677250" cy="675462"/>
                <a:chOff x="6872900" y="3090088"/>
                <a:chExt cx="677250" cy="675462"/>
              </a:xfrm>
            </p:grpSpPr>
            <p:sp>
              <p:nvSpPr>
                <p:cNvPr id="105" name="Rectangle 104"/>
                <p:cNvSpPr/>
                <p:nvPr/>
              </p:nvSpPr>
              <p:spPr bwMode="auto">
                <a:xfrm>
                  <a:off x="6872900" y="309008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06" name="Rectangle 105"/>
                <p:cNvSpPr/>
                <p:nvPr/>
              </p:nvSpPr>
              <p:spPr bwMode="auto">
                <a:xfrm>
                  <a:off x="7228500" y="309008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07" name="Rectangle 106"/>
                <p:cNvSpPr/>
                <p:nvPr/>
              </p:nvSpPr>
              <p:spPr bwMode="auto">
                <a:xfrm>
                  <a:off x="6872900" y="343933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 bwMode="auto">
                <a:xfrm>
                  <a:off x="7234850" y="343933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</p:grpSp>
          <p:grpSp>
            <p:nvGrpSpPr>
              <p:cNvPr id="178" name="Group 177"/>
              <p:cNvGrpSpPr/>
              <p:nvPr/>
            </p:nvGrpSpPr>
            <p:grpSpPr>
              <a:xfrm>
                <a:off x="7666650" y="3090088"/>
                <a:ext cx="670900" cy="675462"/>
                <a:chOff x="7666650" y="3090088"/>
                <a:chExt cx="670900" cy="675462"/>
              </a:xfrm>
            </p:grpSpPr>
            <p:sp>
              <p:nvSpPr>
                <p:cNvPr id="109" name="Rectangle 108"/>
                <p:cNvSpPr/>
                <p:nvPr/>
              </p:nvSpPr>
              <p:spPr bwMode="auto">
                <a:xfrm>
                  <a:off x="7666650" y="309008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10" name="Rectangle 109"/>
                <p:cNvSpPr/>
                <p:nvPr/>
              </p:nvSpPr>
              <p:spPr bwMode="auto">
                <a:xfrm>
                  <a:off x="8022250" y="309008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 bwMode="auto">
                <a:xfrm>
                  <a:off x="7666650" y="343933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 bwMode="auto">
                <a:xfrm>
                  <a:off x="8022250" y="3439338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</p:grpSp>
        </p:grpSp>
        <p:grpSp>
          <p:nvGrpSpPr>
            <p:cNvPr id="182" name="Group 181"/>
            <p:cNvGrpSpPr/>
            <p:nvPr/>
          </p:nvGrpSpPr>
          <p:grpSpPr>
            <a:xfrm>
              <a:off x="5964850" y="3987225"/>
              <a:ext cx="677250" cy="1475562"/>
              <a:chOff x="5964850" y="3987225"/>
              <a:chExt cx="677250" cy="1475562"/>
            </a:xfrm>
          </p:grpSpPr>
          <p:grpSp>
            <p:nvGrpSpPr>
              <p:cNvPr id="180" name="Group 179"/>
              <p:cNvGrpSpPr/>
              <p:nvPr/>
            </p:nvGrpSpPr>
            <p:grpSpPr>
              <a:xfrm>
                <a:off x="5971200" y="4787325"/>
                <a:ext cx="670900" cy="675462"/>
                <a:chOff x="5971200" y="4787325"/>
                <a:chExt cx="670900" cy="675462"/>
              </a:xfrm>
            </p:grpSpPr>
            <p:sp>
              <p:nvSpPr>
                <p:cNvPr id="133" name="Rectangle 132"/>
                <p:cNvSpPr/>
                <p:nvPr/>
              </p:nvSpPr>
              <p:spPr bwMode="auto">
                <a:xfrm>
                  <a:off x="5971200" y="478732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34" name="Rectangle 133"/>
                <p:cNvSpPr/>
                <p:nvPr/>
              </p:nvSpPr>
              <p:spPr bwMode="auto">
                <a:xfrm>
                  <a:off x="6326800" y="478732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35" name="Rectangle 134"/>
                <p:cNvSpPr/>
                <p:nvPr/>
              </p:nvSpPr>
              <p:spPr bwMode="auto">
                <a:xfrm>
                  <a:off x="5971200" y="513657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36" name="Rectangle 135"/>
                <p:cNvSpPr/>
                <p:nvPr/>
              </p:nvSpPr>
              <p:spPr bwMode="auto">
                <a:xfrm>
                  <a:off x="6326800" y="513657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</p:grpSp>
          <p:grpSp>
            <p:nvGrpSpPr>
              <p:cNvPr id="181" name="Group 180"/>
              <p:cNvGrpSpPr/>
              <p:nvPr/>
            </p:nvGrpSpPr>
            <p:grpSpPr>
              <a:xfrm>
                <a:off x="5964850" y="3987225"/>
                <a:ext cx="670900" cy="675462"/>
                <a:chOff x="5964850" y="3987225"/>
                <a:chExt cx="670900" cy="675462"/>
              </a:xfrm>
            </p:grpSpPr>
            <p:sp>
              <p:nvSpPr>
                <p:cNvPr id="117" name="Rectangle 116"/>
                <p:cNvSpPr/>
                <p:nvPr/>
              </p:nvSpPr>
              <p:spPr bwMode="auto">
                <a:xfrm>
                  <a:off x="5964850" y="398722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18" name="Rectangle 117"/>
                <p:cNvSpPr/>
                <p:nvPr/>
              </p:nvSpPr>
              <p:spPr bwMode="auto">
                <a:xfrm>
                  <a:off x="6320450" y="398722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19" name="Rectangle 118"/>
                <p:cNvSpPr/>
                <p:nvPr/>
              </p:nvSpPr>
              <p:spPr bwMode="auto">
                <a:xfrm>
                  <a:off x="5964850" y="433647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20" name="Rectangle 119"/>
                <p:cNvSpPr/>
                <p:nvPr/>
              </p:nvSpPr>
              <p:spPr bwMode="auto">
                <a:xfrm>
                  <a:off x="6320450" y="433647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</p:grpSp>
        </p:grpSp>
        <p:grpSp>
          <p:nvGrpSpPr>
            <p:cNvPr id="185" name="Group 184"/>
            <p:cNvGrpSpPr/>
            <p:nvPr/>
          </p:nvGrpSpPr>
          <p:grpSpPr>
            <a:xfrm>
              <a:off x="6866550" y="3987225"/>
              <a:ext cx="677250" cy="1475562"/>
              <a:chOff x="6866550" y="3987225"/>
              <a:chExt cx="677250" cy="1475562"/>
            </a:xfrm>
          </p:grpSpPr>
          <p:grpSp>
            <p:nvGrpSpPr>
              <p:cNvPr id="183" name="Group 182"/>
              <p:cNvGrpSpPr/>
              <p:nvPr/>
            </p:nvGrpSpPr>
            <p:grpSpPr>
              <a:xfrm>
                <a:off x="6866550" y="3987225"/>
                <a:ext cx="670900" cy="675462"/>
                <a:chOff x="6866550" y="3987225"/>
                <a:chExt cx="670900" cy="675462"/>
              </a:xfrm>
            </p:grpSpPr>
            <p:sp>
              <p:nvSpPr>
                <p:cNvPr id="121" name="Rectangle 120"/>
                <p:cNvSpPr/>
                <p:nvPr/>
              </p:nvSpPr>
              <p:spPr bwMode="auto">
                <a:xfrm>
                  <a:off x="6866550" y="398722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22" name="Rectangle 121"/>
                <p:cNvSpPr/>
                <p:nvPr/>
              </p:nvSpPr>
              <p:spPr bwMode="auto">
                <a:xfrm>
                  <a:off x="7222150" y="398722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23" name="Rectangle 122"/>
                <p:cNvSpPr/>
                <p:nvPr/>
              </p:nvSpPr>
              <p:spPr bwMode="auto">
                <a:xfrm>
                  <a:off x="6866550" y="433647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24" name="Rectangle 123"/>
                <p:cNvSpPr/>
                <p:nvPr/>
              </p:nvSpPr>
              <p:spPr bwMode="auto">
                <a:xfrm>
                  <a:off x="7222150" y="433647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</p:grpSp>
          <p:grpSp>
            <p:nvGrpSpPr>
              <p:cNvPr id="184" name="Group 183"/>
              <p:cNvGrpSpPr/>
              <p:nvPr/>
            </p:nvGrpSpPr>
            <p:grpSpPr>
              <a:xfrm>
                <a:off x="6872900" y="4787325"/>
                <a:ext cx="670900" cy="675462"/>
                <a:chOff x="6872900" y="4787325"/>
                <a:chExt cx="670900" cy="675462"/>
              </a:xfrm>
            </p:grpSpPr>
            <p:sp>
              <p:nvSpPr>
                <p:cNvPr id="137" name="Rectangle 136"/>
                <p:cNvSpPr/>
                <p:nvPr/>
              </p:nvSpPr>
              <p:spPr bwMode="auto">
                <a:xfrm>
                  <a:off x="6872900" y="478732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38" name="Rectangle 137"/>
                <p:cNvSpPr/>
                <p:nvPr/>
              </p:nvSpPr>
              <p:spPr bwMode="auto">
                <a:xfrm>
                  <a:off x="7228500" y="478732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39" name="Rectangle 138"/>
                <p:cNvSpPr/>
                <p:nvPr/>
              </p:nvSpPr>
              <p:spPr bwMode="auto">
                <a:xfrm>
                  <a:off x="6872900" y="513657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  <p:sp>
              <p:nvSpPr>
                <p:cNvPr id="140" name="Rectangle 139"/>
                <p:cNvSpPr/>
                <p:nvPr/>
              </p:nvSpPr>
              <p:spPr bwMode="auto">
                <a:xfrm>
                  <a:off x="7228500" y="5136575"/>
                  <a:ext cx="315300" cy="326212"/>
                </a:xfrm>
                <a:prstGeom prst="rect">
                  <a:avLst/>
                </a:prstGeom>
                <a:solidFill>
                  <a:srgbClr val="800000">
                    <a:alpha val="25000"/>
                  </a:srgbClr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24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" pitchFamily="-112" charset="0"/>
                  </a:endParaRPr>
                </a:p>
              </p:txBody>
            </p:sp>
          </p:grpSp>
        </p:grpSp>
      </p:grpSp>
      <p:cxnSp>
        <p:nvCxnSpPr>
          <p:cNvPr id="192" name="Straight Arrow Connector 191"/>
          <p:cNvCxnSpPr/>
          <p:nvPr/>
        </p:nvCxnSpPr>
        <p:spPr bwMode="auto">
          <a:xfrm>
            <a:off x="4495800" y="4362450"/>
            <a:ext cx="1693331" cy="37830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95" name="Straight Arrow Connector 194"/>
          <p:cNvCxnSpPr/>
          <p:nvPr/>
        </p:nvCxnSpPr>
        <p:spPr bwMode="auto">
          <a:xfrm>
            <a:off x="6196578" y="4744995"/>
            <a:ext cx="2261621" cy="48493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alpha val="2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miley Face 144"/>
          <p:cNvSpPr/>
          <p:nvPr/>
        </p:nvSpPr>
        <p:spPr bwMode="auto">
          <a:xfrm>
            <a:off x="6324600" y="2286000"/>
            <a:ext cx="762000" cy="762000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6324600" y="3200400"/>
            <a:ext cx="762000" cy="13716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 rot="19858927">
            <a:off x="5579135" y="3403050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 rot="1741073" flipH="1">
            <a:off x="6950734" y="340304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 rot="17712462">
            <a:off x="5839591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 rot="3887538" flipH="1">
            <a:off x="6657209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K-D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Axis-aligned splits</a:t>
            </a:r>
          </a:p>
          <a:p>
            <a:r>
              <a:rPr lang="en-US" dirty="0" smtClean="0"/>
              <a:t>Arbitrary locations</a:t>
            </a:r>
          </a:p>
        </p:txBody>
      </p:sp>
      <p:cxnSp>
        <p:nvCxnSpPr>
          <p:cNvPr id="195" name="Straight Arrow Connector 194"/>
          <p:cNvCxnSpPr/>
          <p:nvPr/>
        </p:nvCxnSpPr>
        <p:spPr bwMode="auto">
          <a:xfrm>
            <a:off x="6628606" y="4827301"/>
            <a:ext cx="1829593" cy="40263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>
                <a:alpha val="2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>
            <a:off x="5044560" y="3910499"/>
            <a:ext cx="3413639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 rot="5400000" flipH="1" flipV="1">
            <a:off x="5969552" y="2945849"/>
            <a:ext cx="1929297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/>
          <p:nvPr/>
        </p:nvCxnSpPr>
        <p:spPr bwMode="auto">
          <a:xfrm rot="5400000">
            <a:off x="5751705" y="4789782"/>
            <a:ext cx="175539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/>
          <p:nvPr/>
        </p:nvCxnSpPr>
        <p:spPr bwMode="auto">
          <a:xfrm rot="10800000" flipV="1">
            <a:off x="5044560" y="3106335"/>
            <a:ext cx="1888846" cy="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>
            <a:off x="4495800" y="4362450"/>
            <a:ext cx="2132806" cy="46485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Image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Coherence</a:t>
            </a:r>
          </a:p>
          <a:p>
            <a:pPr lvl="1"/>
            <a:r>
              <a:rPr kumimoji="0" lang="en-US"/>
              <a:t>Light buffer (avoid shadow rays)</a:t>
            </a:r>
          </a:p>
          <a:p>
            <a:pPr lvl="1"/>
            <a:r>
              <a:rPr kumimoji="0" lang="en-US"/>
              <a:t>Pencil tracing/cone tracing</a:t>
            </a:r>
          </a:p>
          <a:p>
            <a:r>
              <a:rPr kumimoji="0" lang="en-US"/>
              <a:t>Image approximation</a:t>
            </a:r>
          </a:p>
          <a:p>
            <a:pPr lvl="1"/>
            <a:r>
              <a:rPr kumimoji="0" lang="en-US"/>
              <a:t>Truncate ray tree</a:t>
            </a:r>
          </a:p>
          <a:p>
            <a:pPr lvl="1"/>
            <a:r>
              <a:rPr kumimoji="0" lang="en-US"/>
              <a:t>Successive refinement</a:t>
            </a:r>
          </a:p>
          <a:p>
            <a:pPr lvl="1"/>
            <a:r>
              <a:rPr kumimoji="0" lang="en-US"/>
              <a:t>Contrast-driven antialiasing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Faster intersections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 dirty="0" smtClean="0"/>
              <a:t>Store partial </a:t>
            </a:r>
            <a:r>
              <a:rPr kumimoji="0" lang="en-US" sz="2800" dirty="0" err="1" smtClean="0"/>
              <a:t>precomputation</a:t>
            </a:r>
            <a:r>
              <a:rPr kumimoji="0" lang="en-US" sz="2800" dirty="0" smtClean="0"/>
              <a:t> with object</a:t>
            </a:r>
          </a:p>
          <a:p>
            <a:r>
              <a:rPr kumimoji="0" lang="en-US" sz="2800" dirty="0" smtClean="0"/>
              <a:t>Stop early for reject</a:t>
            </a:r>
          </a:p>
          <a:p>
            <a:r>
              <a:rPr kumimoji="0" lang="en-US" sz="2800" dirty="0" smtClean="0"/>
              <a:t>Postpone expensive operations</a:t>
            </a:r>
          </a:p>
          <a:p>
            <a:pPr lvl="1"/>
            <a:r>
              <a:rPr kumimoji="0" lang="en-US" sz="2400" dirty="0" smtClean="0"/>
              <a:t>Reject then normalize</a:t>
            </a:r>
          </a:p>
          <a:p>
            <a:r>
              <a:rPr kumimoji="0" lang="en-US" sz="2800" dirty="0" smtClean="0"/>
              <a:t>If a cheap approximate test exists, do it first</a:t>
            </a:r>
          </a:p>
          <a:p>
            <a:pPr lvl="1"/>
            <a:r>
              <a:rPr kumimoji="0" lang="en-US" sz="2400" dirty="0" smtClean="0"/>
              <a:t>Sphere / box / separating axes / …</a:t>
            </a:r>
          </a:p>
          <a:p>
            <a:r>
              <a:rPr kumimoji="0" lang="en-US" sz="2800" dirty="0" smtClean="0"/>
              <a:t>Project to fewer dimensions</a:t>
            </a:r>
          </a:p>
          <a:p>
            <a:r>
              <a:rPr kumimoji="0" lang="en-US" sz="2800" dirty="0" smtClean="0"/>
              <a:t>Cache </a:t>
            </a:r>
            <a:r>
              <a:rPr kumimoji="0" lang="en-US" sz="2800" dirty="0"/>
              <a:t>results from previous </a:t>
            </a:r>
            <a:r>
              <a:rPr kumimoji="0" lang="en-US" sz="2800" dirty="0" smtClean="0"/>
              <a:t>tests</a:t>
            </a:r>
          </a:p>
          <a:p>
            <a:pPr lvl="1"/>
            <a:r>
              <a:rPr kumimoji="0" lang="en-US" sz="2400" dirty="0" err="1" smtClean="0"/>
              <a:t>Mailboxing</a:t>
            </a:r>
            <a:endParaRPr kumimoji="0"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Intersection approaches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Plug parametric ray into implicit shape</a:t>
            </a:r>
          </a:p>
          <a:p>
            <a:r>
              <a:rPr kumimoji="0" lang="en-US"/>
              <a:t>Plug parametric shape into implicit ray</a:t>
            </a:r>
          </a:p>
          <a:p>
            <a:r>
              <a:rPr kumimoji="0" lang="en-US"/>
              <a:t>Solve implicit ray = implicit shape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Making it easier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Transform to cannonical ray </a:t>
            </a:r>
          </a:p>
          <a:p>
            <a:pPr lvl="1"/>
            <a:r>
              <a:rPr kumimoji="0" lang="en-US"/>
              <a:t>(0,0,0)–(0,0,1)</a:t>
            </a:r>
          </a:p>
          <a:p>
            <a:r>
              <a:rPr kumimoji="0" lang="en-US"/>
              <a:t>Transform to cannonical object</a:t>
            </a:r>
          </a:p>
          <a:p>
            <a:pPr lvl="1"/>
            <a:r>
              <a:rPr kumimoji="0" lang="en-US"/>
              <a:t>Ellipsoid to unit sphere at (0,0,0)</a:t>
            </a:r>
          </a:p>
          <a:p>
            <a:r>
              <a:rPr kumimoji="0" lang="en-US"/>
              <a:t>Compute in stages</a:t>
            </a:r>
          </a:p>
          <a:p>
            <a:pPr lvl="1"/>
            <a:r>
              <a:rPr kumimoji="0" lang="en-US"/>
              <a:t>Polygon plane, then polygon edges</a:t>
            </a:r>
          </a:p>
          <a:p>
            <a:r>
              <a:rPr kumimoji="0" lang="en-US"/>
              <a:t>Numerical iteration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idea</a:t>
            </a:r>
            <a:endParaRPr lang="en-US"/>
          </a:p>
        </p:txBody>
      </p:sp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146300"/>
            <a:ext cx="5380038" cy="4025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Parallel intersections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Distribute pixels</a:t>
            </a:r>
          </a:p>
          <a:p>
            <a:r>
              <a:rPr kumimoji="0" lang="en-US" dirty="0"/>
              <a:t>Distribute rays</a:t>
            </a:r>
          </a:p>
          <a:p>
            <a:r>
              <a:rPr kumimoji="0" lang="en-US" dirty="0"/>
              <a:t>Distribute </a:t>
            </a:r>
            <a:r>
              <a:rPr kumimoji="0" lang="en-US" dirty="0" smtClean="0"/>
              <a:t>objects</a:t>
            </a:r>
          </a:p>
          <a:p>
            <a:r>
              <a:rPr kumimoji="0" lang="en-US" dirty="0" smtClean="0"/>
              <a:t>Distribute space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Parallel intersections</a:t>
            </a: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Load balancing</a:t>
            </a:r>
          </a:p>
          <a:p>
            <a:pPr lvl="1"/>
            <a:r>
              <a:rPr lang="en-US" smtClean="0"/>
              <a:t>Scattered rays, blocks, lines, ray queues</a:t>
            </a:r>
          </a:p>
          <a:p>
            <a:r>
              <a:rPr lang="en-US" smtClean="0"/>
              <a:t>Culling</a:t>
            </a:r>
          </a:p>
          <a:p>
            <a:r>
              <a:rPr lang="en-US" smtClean="0"/>
              <a:t>Communication costs</a:t>
            </a:r>
          </a:p>
          <a:p>
            <a:pPr lvl="1"/>
            <a:r>
              <a:rPr lang="en-US" smtClean="0"/>
              <a:t>Database</a:t>
            </a:r>
          </a:p>
          <a:p>
            <a:pPr lvl="1"/>
            <a:r>
              <a:rPr lang="en-US" smtClean="0"/>
              <a:t>Ray requests</a:t>
            </a:r>
          </a:p>
          <a:p>
            <a:pPr lvl="1"/>
            <a:r>
              <a:rPr lang="en-US" smtClean="0"/>
              <a:t>Ray results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Assigned 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Cook et al. 1984</a:t>
            </a:r>
          </a:p>
          <a:p>
            <a:r>
              <a:rPr lang="en-US" dirty="0" err="1" smtClean="0"/>
              <a:t>Amanatides</a:t>
            </a:r>
            <a:r>
              <a:rPr lang="en-US" dirty="0" smtClean="0"/>
              <a:t> and Woo 1987</a:t>
            </a:r>
          </a:p>
          <a:p>
            <a:r>
              <a:rPr lang="en-US" dirty="0" smtClean="0"/>
              <a:t>Wald et al. 2006 (or 2007?)</a:t>
            </a:r>
          </a:p>
          <a:p>
            <a:r>
              <a:rPr lang="en-US" dirty="0" smtClean="0"/>
              <a:t>Popov et al. 2009</a:t>
            </a:r>
          </a:p>
          <a:p>
            <a:r>
              <a:rPr lang="en-US" dirty="0" err="1" smtClean="0"/>
              <a:t>Pantaleoni</a:t>
            </a:r>
            <a:r>
              <a:rPr lang="en-US" dirty="0" smtClean="0"/>
              <a:t> and </a:t>
            </a:r>
            <a:r>
              <a:rPr lang="en-US" dirty="0" err="1" smtClean="0"/>
              <a:t>Luebke</a:t>
            </a:r>
            <a:r>
              <a:rPr lang="en-US" dirty="0" smtClean="0"/>
              <a:t> 2010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 et al. 1984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Ray Tracing</a:t>
            </a:r>
          </a:p>
          <a:p>
            <a:r>
              <a:rPr lang="en-US" dirty="0" smtClean="0"/>
              <a:t>Explosion of samples</a:t>
            </a:r>
          </a:p>
          <a:p>
            <a:pPr lvl="1"/>
            <a:r>
              <a:rPr lang="en-US" dirty="0" err="1" smtClean="0"/>
              <a:t>Antialiasing</a:t>
            </a:r>
            <a:r>
              <a:rPr lang="en-US" dirty="0" smtClean="0"/>
              <a:t>, Glossy reflections, Translucency, Soft shadows, Depth of field, Motion blur</a:t>
            </a:r>
          </a:p>
          <a:p>
            <a:r>
              <a:rPr lang="en-US" dirty="0" smtClean="0"/>
              <a:t>Ray makes a random choice for each</a:t>
            </a:r>
          </a:p>
          <a:p>
            <a:r>
              <a:rPr lang="en-US" dirty="0" smtClean="0"/>
              <a:t>Version of Monte Carlo integration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 et al. 1984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4178" y="2188222"/>
            <a:ext cx="7180361" cy="3287394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 et al. 1984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467" y="2595713"/>
            <a:ext cx="3703686" cy="331124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0349" y="2595713"/>
            <a:ext cx="4661124" cy="3311244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 et al. 1984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3863" y="1925965"/>
            <a:ext cx="5463230" cy="4855079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Amanatides</a:t>
            </a:r>
            <a:r>
              <a:rPr lang="en-US" dirty="0" smtClean="0"/>
              <a:t> and Woo 1987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Steps along each axis are uniform</a:t>
            </a:r>
          </a:p>
          <a:p>
            <a:pPr lvl="1"/>
            <a:r>
              <a:rPr lang="en-US" dirty="0" smtClean="0"/>
              <a:t>Just need to pick which one</a:t>
            </a:r>
          </a:p>
          <a:p>
            <a:r>
              <a:rPr lang="en-US" dirty="0" smtClean="0"/>
              <a:t>Don’t repeat intersection computations</a:t>
            </a:r>
          </a:p>
          <a:p>
            <a:pPr lvl="1"/>
            <a:r>
              <a:rPr lang="en-US" dirty="0" smtClean="0"/>
              <a:t>Ray IDs, store with object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Wald et al. 2007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Trace a collection of rays through a grid</a:t>
            </a:r>
          </a:p>
          <a:p>
            <a:pPr lvl="1"/>
            <a:r>
              <a:rPr lang="en-US" dirty="0" smtClean="0"/>
              <a:t>Use frustum of ray packet</a:t>
            </a:r>
          </a:p>
          <a:p>
            <a:pPr lvl="1"/>
            <a:r>
              <a:rPr lang="en-US" dirty="0" smtClean="0"/>
              <a:t>Trace one slice at a time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749785"/>
            <a:ext cx="3472611" cy="279387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4852" y="3749785"/>
            <a:ext cx="3033348" cy="2793873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Popov et al. 2009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AABB to K-D tree</a:t>
            </a:r>
          </a:p>
          <a:p>
            <a:pPr lvl="1"/>
            <a:r>
              <a:rPr lang="en-US" dirty="0" smtClean="0"/>
              <a:t>Surface Area Heuristic</a:t>
            </a:r>
          </a:p>
          <a:p>
            <a:r>
              <a:rPr lang="en-US" dirty="0" smtClean="0"/>
              <a:t>Nest, share or split between nodes?</a:t>
            </a:r>
          </a:p>
          <a:p>
            <a:r>
              <a:rPr lang="en-US" dirty="0" smtClean="0"/>
              <a:t>Grid for speed</a:t>
            </a:r>
          </a:p>
          <a:p>
            <a:r>
              <a:rPr lang="en-US" dirty="0" smtClean="0"/>
              <a:t>Axis aligned sweeps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How many intersections?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sz="2800"/>
              <a:t>Pixels</a:t>
            </a:r>
          </a:p>
          <a:p>
            <a:pPr lvl="1"/>
            <a:r>
              <a:rPr kumimoji="0" lang="en-US" sz="2400"/>
              <a:t>~10</a:t>
            </a:r>
            <a:r>
              <a:rPr kumimoji="0" lang="en-US" sz="2400" baseline="30000"/>
              <a:t>3</a:t>
            </a:r>
            <a:r>
              <a:rPr kumimoji="0" lang="en-US" sz="2400"/>
              <a:t> to ~10</a:t>
            </a:r>
            <a:r>
              <a:rPr kumimoji="0" lang="en-US" sz="2400" baseline="30000"/>
              <a:t>7</a:t>
            </a:r>
          </a:p>
          <a:p>
            <a:r>
              <a:rPr kumimoji="0" lang="en-US" sz="2800"/>
              <a:t>Rays per Pixel</a:t>
            </a:r>
          </a:p>
          <a:p>
            <a:pPr lvl="1"/>
            <a:r>
              <a:rPr kumimoji="0" lang="en-US" sz="2400"/>
              <a:t>1 to ~10</a:t>
            </a:r>
          </a:p>
          <a:p>
            <a:r>
              <a:rPr kumimoji="0" lang="en-US" sz="2800"/>
              <a:t>Primitives</a:t>
            </a:r>
          </a:p>
          <a:p>
            <a:pPr lvl="1"/>
            <a:r>
              <a:rPr kumimoji="0" lang="en-US" sz="2400"/>
              <a:t>~10 to ~10</a:t>
            </a:r>
            <a:r>
              <a:rPr kumimoji="0" lang="en-US" sz="2400" baseline="30000"/>
              <a:t>7</a:t>
            </a:r>
            <a:endParaRPr kumimoji="0" lang="en-US" sz="2400"/>
          </a:p>
          <a:p>
            <a:r>
              <a:rPr kumimoji="0" lang="en-US" sz="2800"/>
              <a:t>Every ray vs. every primitive</a:t>
            </a:r>
          </a:p>
          <a:p>
            <a:pPr lvl="1"/>
            <a:r>
              <a:rPr kumimoji="0" lang="en-US" sz="2400"/>
              <a:t>~10</a:t>
            </a:r>
            <a:r>
              <a:rPr kumimoji="0" lang="en-US" sz="2400" baseline="30000"/>
              <a:t>4</a:t>
            </a:r>
            <a:r>
              <a:rPr kumimoji="0" lang="en-US" sz="2400"/>
              <a:t> to ~10</a:t>
            </a:r>
            <a:r>
              <a:rPr kumimoji="0" lang="en-US" sz="2400" baseline="30000"/>
              <a:t>15</a:t>
            </a:r>
            <a:endParaRPr kumimoji="0"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Pantaleoni</a:t>
            </a:r>
            <a:r>
              <a:rPr lang="en-US" dirty="0" smtClean="0"/>
              <a:t> and </a:t>
            </a:r>
            <a:r>
              <a:rPr lang="en-US" dirty="0" err="1" smtClean="0"/>
              <a:t>Luebke</a:t>
            </a:r>
            <a:r>
              <a:rPr lang="en-US" dirty="0" smtClean="0"/>
              <a:t>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Morton code (also called Z order)</a:t>
            </a:r>
          </a:p>
          <a:p>
            <a:pPr lvl="1"/>
            <a:r>
              <a:rPr lang="en-US" dirty="0" smtClean="0"/>
              <a:t>Naturally </a:t>
            </a:r>
            <a:r>
              <a:rPr lang="en-US" dirty="0" smtClean="0"/>
              <a:t>nests</a:t>
            </a:r>
          </a:p>
          <a:p>
            <a:r>
              <a:rPr lang="en-US" dirty="0" smtClean="0"/>
              <a:t>Talks about surface area heuristic</a:t>
            </a:r>
          </a:p>
          <a:p>
            <a:r>
              <a:rPr lang="en-US" smtClean="0"/>
              <a:t>Dynamic geometry</a:t>
            </a:r>
          </a:p>
          <a:p>
            <a:pPr lvl="1"/>
            <a:r>
              <a:rPr lang="en-US" smtClean="0"/>
              <a:t>Full </a:t>
            </a:r>
            <a:r>
              <a:rPr lang="en-US" dirty="0" smtClean="0"/>
              <a:t>resort every frame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5024" y="3699676"/>
            <a:ext cx="3416300" cy="2997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Speedups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Fewer intersections</a:t>
            </a:r>
          </a:p>
          <a:p>
            <a:r>
              <a:rPr lang="en-US" dirty="0" smtClean="0"/>
              <a:t>Faster intersections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Fewer Intersections:</a:t>
            </a:r>
            <a:br>
              <a:rPr kumimoji="0" lang="en-US" dirty="0" smtClean="0"/>
            </a:br>
            <a:r>
              <a:rPr kumimoji="0" lang="en-US" dirty="0" smtClean="0"/>
              <a:t>Algorithmic </a:t>
            </a:r>
            <a:r>
              <a:rPr kumimoji="0" lang="en-US" dirty="0"/>
              <a:t>improvements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Object-based</a:t>
            </a:r>
          </a:p>
          <a:p>
            <a:pPr lvl="1"/>
            <a:r>
              <a:rPr kumimoji="0" lang="en-US" dirty="0"/>
              <a:t>Decide ray doesn’t intersect </a:t>
            </a:r>
            <a:r>
              <a:rPr kumimoji="0" lang="en-US" dirty="0" smtClean="0"/>
              <a:t>early</a:t>
            </a:r>
          </a:p>
          <a:p>
            <a:pPr lvl="1"/>
            <a:r>
              <a:rPr kumimoji="0" lang="en-US" dirty="0" smtClean="0"/>
              <a:t>Still intersect along full ray length</a:t>
            </a:r>
          </a:p>
          <a:p>
            <a:r>
              <a:rPr kumimoji="0" lang="en-US" dirty="0"/>
              <a:t>Space-based</a:t>
            </a:r>
          </a:p>
          <a:p>
            <a:pPr lvl="1"/>
            <a:r>
              <a:rPr kumimoji="0" lang="en-US" dirty="0"/>
              <a:t>Partial order of intersection </a:t>
            </a:r>
            <a:r>
              <a:rPr kumimoji="0" lang="en-US" dirty="0" smtClean="0"/>
              <a:t>tests</a:t>
            </a:r>
          </a:p>
          <a:p>
            <a:pPr lvl="1"/>
            <a:r>
              <a:rPr kumimoji="0" lang="en-US" dirty="0" smtClean="0"/>
              <a:t>Terminate ray early</a:t>
            </a:r>
          </a:p>
          <a:p>
            <a:r>
              <a:rPr kumimoji="0" lang="en-US" dirty="0"/>
              <a:t>Image-based</a:t>
            </a:r>
          </a:p>
          <a:p>
            <a:pPr lvl="1"/>
            <a:r>
              <a:rPr kumimoji="0" lang="en-US" dirty="0"/>
              <a:t>Ray-to-ray coherence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Object: bounding hierarchy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 dirty="0"/>
              <a:t>Bounding spheres</a:t>
            </a:r>
          </a:p>
          <a:p>
            <a:r>
              <a:rPr kumimoji="0" lang="en-US" dirty="0"/>
              <a:t>AABB</a:t>
            </a:r>
          </a:p>
          <a:p>
            <a:r>
              <a:rPr kumimoji="0" lang="en-US" dirty="0"/>
              <a:t>OBB</a:t>
            </a:r>
            <a:endParaRPr kumimoji="0" lang="en-US" dirty="0" smtClean="0"/>
          </a:p>
          <a:p>
            <a:r>
              <a:rPr kumimoji="0" lang="en-US" dirty="0" smtClean="0"/>
              <a:t>K-DOP</a:t>
            </a:r>
            <a:endParaRPr kumimoji="0" lang="en-US" dirty="0"/>
          </a:p>
        </p:txBody>
      </p:sp>
      <p:sp>
        <p:nvSpPr>
          <p:cNvPr id="6" name="Smiley Face 5"/>
          <p:cNvSpPr/>
          <p:nvPr/>
        </p:nvSpPr>
        <p:spPr bwMode="auto">
          <a:xfrm>
            <a:off x="6324600" y="2286000"/>
            <a:ext cx="762000" cy="762000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324600" y="3200400"/>
            <a:ext cx="762000" cy="13716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rot="19858927">
            <a:off x="5579135" y="3403050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rot="1741073" flipH="1">
            <a:off x="6950734" y="340304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rot="17712462">
            <a:off x="5839591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rot="3887538" flipH="1">
            <a:off x="6657209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410200" y="2133600"/>
            <a:ext cx="2590800" cy="3505200"/>
          </a:xfrm>
          <a:prstGeom prst="rect">
            <a:avLst/>
          </a:prstGeom>
          <a:solidFill>
            <a:srgbClr val="FFFF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486400" y="3124200"/>
            <a:ext cx="2438400" cy="838200"/>
          </a:xfrm>
          <a:prstGeom prst="rect">
            <a:avLst/>
          </a:prstGeom>
          <a:solidFill>
            <a:srgbClr val="FF66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867400" y="4343400"/>
            <a:ext cx="1676400" cy="1143000"/>
          </a:xfrm>
          <a:prstGeom prst="rect">
            <a:avLst/>
          </a:prstGeom>
          <a:solidFill>
            <a:srgbClr val="FF66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248400" y="2209800"/>
            <a:ext cx="914400" cy="2438400"/>
          </a:xfrm>
          <a:prstGeom prst="rect">
            <a:avLst/>
          </a:prstGeom>
          <a:solidFill>
            <a:srgbClr val="FF66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943600" y="4419600"/>
            <a:ext cx="685800" cy="9906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781800" y="4419600"/>
            <a:ext cx="685800" cy="9906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934200" y="3200400"/>
            <a:ext cx="914400" cy="6858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562600" y="3200400"/>
            <a:ext cx="914400" cy="6858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324600" y="2286000"/>
            <a:ext cx="762000" cy="7620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4495800" y="4362450"/>
            <a:ext cx="3962400" cy="86650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Bounding spheres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Very fast to intersect</a:t>
            </a:r>
          </a:p>
          <a:p>
            <a:r>
              <a:rPr kumimoji="0" lang="en-US"/>
              <a:t>Hard to fit</a:t>
            </a:r>
          </a:p>
          <a:p>
            <a:r>
              <a:rPr kumimoji="0" lang="en-US"/>
              <a:t>Poor fit</a:t>
            </a:r>
          </a:p>
        </p:txBody>
      </p:sp>
      <p:sp>
        <p:nvSpPr>
          <p:cNvPr id="6" name="Smiley Face 5"/>
          <p:cNvSpPr/>
          <p:nvPr/>
        </p:nvSpPr>
        <p:spPr bwMode="auto">
          <a:xfrm>
            <a:off x="6324600" y="2286000"/>
            <a:ext cx="762000" cy="762000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324600" y="3200400"/>
            <a:ext cx="762000" cy="13716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rot="19858927">
            <a:off x="5579135" y="3403050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rot="1741073" flipH="1">
            <a:off x="6950734" y="340304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rot="17712462">
            <a:off x="5839591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rot="3887538" flipH="1">
            <a:off x="6657209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029200" y="2279650"/>
            <a:ext cx="3352800" cy="3213100"/>
          </a:xfrm>
          <a:prstGeom prst="ellipse">
            <a:avLst/>
          </a:prstGeom>
          <a:solidFill>
            <a:srgbClr val="FFFF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867400" y="4191000"/>
            <a:ext cx="1676400" cy="1524000"/>
          </a:xfrm>
          <a:prstGeom prst="ellipse">
            <a:avLst/>
          </a:prstGeom>
          <a:solidFill>
            <a:srgbClr val="FF66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791200" y="4419600"/>
            <a:ext cx="990600" cy="990600"/>
          </a:xfrm>
          <a:prstGeom prst="ellipse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629400" y="4419600"/>
            <a:ext cx="990600" cy="990600"/>
          </a:xfrm>
          <a:prstGeom prst="ellipse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4495800" y="4362450"/>
            <a:ext cx="3962400" cy="86650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AABB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kumimoji="0" lang="en-US"/>
              <a:t>Fast to intersect</a:t>
            </a:r>
          </a:p>
          <a:p>
            <a:r>
              <a:rPr kumimoji="0" lang="en-US"/>
              <a:t>Easy to fit</a:t>
            </a:r>
          </a:p>
          <a:p>
            <a:r>
              <a:rPr kumimoji="0" lang="en-US"/>
              <a:t>Reasonable fit</a:t>
            </a:r>
          </a:p>
        </p:txBody>
      </p:sp>
      <p:sp>
        <p:nvSpPr>
          <p:cNvPr id="6" name="Smiley Face 5"/>
          <p:cNvSpPr/>
          <p:nvPr/>
        </p:nvSpPr>
        <p:spPr bwMode="auto">
          <a:xfrm>
            <a:off x="6324600" y="2286000"/>
            <a:ext cx="762000" cy="762000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324600" y="3200400"/>
            <a:ext cx="762000" cy="13716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rot="19858927">
            <a:off x="5579135" y="3403050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rot="1741073" flipH="1">
            <a:off x="6950734" y="340304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rot="17712462">
            <a:off x="5839591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rot="3887538" flipH="1">
            <a:off x="6657209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410200" y="2133600"/>
            <a:ext cx="2590800" cy="3505200"/>
          </a:xfrm>
          <a:prstGeom prst="rect">
            <a:avLst/>
          </a:prstGeom>
          <a:solidFill>
            <a:srgbClr val="FFFF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867400" y="4343400"/>
            <a:ext cx="1676400" cy="1143000"/>
          </a:xfrm>
          <a:prstGeom prst="rect">
            <a:avLst/>
          </a:prstGeom>
          <a:solidFill>
            <a:srgbClr val="FF66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943600" y="4419600"/>
            <a:ext cx="685800" cy="9906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781800" y="4419600"/>
            <a:ext cx="685800" cy="9906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4495800" y="4362450"/>
            <a:ext cx="3962400" cy="86650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OBB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kumimoji="0" lang="en-US" dirty="0"/>
              <a:t>Pretty fast to intersect</a:t>
            </a:r>
          </a:p>
          <a:p>
            <a:r>
              <a:rPr kumimoji="0" lang="en-US" dirty="0"/>
              <a:t>Harder to fit</a:t>
            </a:r>
          </a:p>
          <a:p>
            <a:pPr lvl="1"/>
            <a:r>
              <a:rPr kumimoji="0" lang="en-US" dirty="0"/>
              <a:t>Eigenvectors </a:t>
            </a:r>
            <a:r>
              <a:rPr kumimoji="0" lang="en-US" dirty="0" smtClean="0"/>
              <a:t>of covariance matrix</a:t>
            </a:r>
            <a:endParaRPr kumimoji="0" lang="en-US" dirty="0"/>
          </a:p>
          <a:p>
            <a:pPr lvl="1"/>
            <a:r>
              <a:rPr kumimoji="0" lang="en-US" dirty="0"/>
              <a:t>Iterative minimization</a:t>
            </a:r>
          </a:p>
          <a:p>
            <a:r>
              <a:rPr kumimoji="0" lang="en-US" dirty="0"/>
              <a:t>Good fit</a:t>
            </a:r>
          </a:p>
        </p:txBody>
      </p:sp>
      <p:sp>
        <p:nvSpPr>
          <p:cNvPr id="6" name="Smiley Face 5"/>
          <p:cNvSpPr/>
          <p:nvPr/>
        </p:nvSpPr>
        <p:spPr bwMode="auto">
          <a:xfrm>
            <a:off x="6324600" y="2286000"/>
            <a:ext cx="762000" cy="762000"/>
          </a:xfrm>
          <a:prstGeom prst="smileyF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6324600" y="3200400"/>
            <a:ext cx="762000" cy="13716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 rot="19858927">
            <a:off x="5579135" y="3403050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 rot="1741073" flipH="1">
            <a:off x="6950734" y="340304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 rot="17712462">
            <a:off x="5839591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 rot="3887538" flipH="1">
            <a:off x="6657209" y="4745768"/>
            <a:ext cx="914400" cy="3048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486400" y="2209800"/>
            <a:ext cx="2438400" cy="3352800"/>
          </a:xfrm>
          <a:prstGeom prst="rect">
            <a:avLst/>
          </a:prstGeom>
          <a:solidFill>
            <a:srgbClr val="FFFF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867400" y="4343400"/>
            <a:ext cx="1676400" cy="1066800"/>
          </a:xfrm>
          <a:prstGeom prst="rect">
            <a:avLst/>
          </a:prstGeom>
          <a:solidFill>
            <a:srgbClr val="FF66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 rot="1576475">
            <a:off x="6065084" y="4419600"/>
            <a:ext cx="442832" cy="9906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 rot="19977489">
            <a:off x="6903061" y="4419600"/>
            <a:ext cx="443278" cy="990600"/>
          </a:xfrm>
          <a:prstGeom prst="rect">
            <a:avLst/>
          </a:prstGeom>
          <a:solidFill>
            <a:srgbClr val="FF0000">
              <a:alpha val="2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495800" y="4362450"/>
            <a:ext cx="3962400" cy="86650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blue">
  <a:themeElements>
    <a:clrScheme name="Fossil 1">
      <a:dk1>
        <a:srgbClr val="969696"/>
      </a:dk1>
      <a:lt1>
        <a:srgbClr val="FFFFFF"/>
      </a:lt1>
      <a:dk2>
        <a:srgbClr val="0081CB"/>
      </a:dk2>
      <a:lt2>
        <a:srgbClr val="FFFFFF"/>
      </a:lt2>
      <a:accent1>
        <a:srgbClr val="000080"/>
      </a:accent1>
      <a:accent2>
        <a:srgbClr val="8DC6FF"/>
      </a:accent2>
      <a:accent3>
        <a:srgbClr val="AAC1E2"/>
      </a:accent3>
      <a:accent4>
        <a:srgbClr val="DADADA"/>
      </a:accent4>
      <a:accent5>
        <a:srgbClr val="AAAAC0"/>
      </a:accent5>
      <a:accent6>
        <a:srgbClr val="7FB3E7"/>
      </a:accent6>
      <a:hlink>
        <a:srgbClr val="0066CC"/>
      </a:hlink>
      <a:folHlink>
        <a:srgbClr val="00A800"/>
      </a:folHlink>
    </a:clrScheme>
    <a:fontScheme name="Fossil">
      <a:majorFont>
        <a:latin typeface="Futura"/>
        <a:ea typeface="ＭＳ Ｐゴシック"/>
        <a:cs typeface="ＭＳ Ｐゴシック"/>
      </a:majorFont>
      <a:minorFont>
        <a:latin typeface="Helvetic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lnDef>
  </a:objectDefaults>
  <a:extraClrSchemeLst>
    <a:extraClrScheme>
      <a:clrScheme name="Fossil 1">
        <a:dk1>
          <a:srgbClr val="969696"/>
        </a:dk1>
        <a:lt1>
          <a:srgbClr val="FFFFFF"/>
        </a:lt1>
        <a:dk2>
          <a:srgbClr val="0081CB"/>
        </a:dk2>
        <a:lt2>
          <a:srgbClr val="FFFFFF"/>
        </a:lt2>
        <a:accent1>
          <a:srgbClr val="000080"/>
        </a:accent1>
        <a:accent2>
          <a:srgbClr val="8DC6FF"/>
        </a:accent2>
        <a:accent3>
          <a:srgbClr val="AAC1E2"/>
        </a:accent3>
        <a:accent4>
          <a:srgbClr val="DADADA"/>
        </a:accent4>
        <a:accent5>
          <a:srgbClr val="AAAAC0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blue.thmx</Template>
  <TotalTime>1704</TotalTime>
  <Words>577</Words>
  <Application>Microsoft Macintosh PowerPoint</Application>
  <PresentationFormat>On-screen Show (4:3)</PresentationFormat>
  <Paragraphs>154</Paragraphs>
  <Slides>30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blue</vt:lpstr>
      <vt:lpstr>CMSC 635</vt:lpstr>
      <vt:lpstr>Basic idea</vt:lpstr>
      <vt:lpstr>How many intersections?</vt:lpstr>
      <vt:lpstr>Speedups</vt:lpstr>
      <vt:lpstr>Fewer Intersections: Algorithmic improvements</vt:lpstr>
      <vt:lpstr>Object: bounding hierarchy</vt:lpstr>
      <vt:lpstr>Bounding spheres</vt:lpstr>
      <vt:lpstr>AABB</vt:lpstr>
      <vt:lpstr>OBB</vt:lpstr>
      <vt:lpstr>K-DOP</vt:lpstr>
      <vt:lpstr>Space: partitioning</vt:lpstr>
      <vt:lpstr>Uniform Grid</vt:lpstr>
      <vt:lpstr>BSP : Binary Space Partition</vt:lpstr>
      <vt:lpstr>Octree</vt:lpstr>
      <vt:lpstr>K-D Tree</vt:lpstr>
      <vt:lpstr>Image</vt:lpstr>
      <vt:lpstr>Faster intersections</vt:lpstr>
      <vt:lpstr>Intersection approaches</vt:lpstr>
      <vt:lpstr>Making it easier</vt:lpstr>
      <vt:lpstr>Parallel intersections</vt:lpstr>
      <vt:lpstr>Parallel intersections</vt:lpstr>
      <vt:lpstr>Assigned papers</vt:lpstr>
      <vt:lpstr>Cook et al. 1984</vt:lpstr>
      <vt:lpstr>Cook et al. 1984</vt:lpstr>
      <vt:lpstr>Cook et al. 1984</vt:lpstr>
      <vt:lpstr>Cook et al. 1984</vt:lpstr>
      <vt:lpstr>Amanatides and Woo 1987</vt:lpstr>
      <vt:lpstr>Wald et al. 2007</vt:lpstr>
      <vt:lpstr>Popov et al. 2009</vt:lpstr>
      <vt:lpstr>Pantaleoni and Luebke 2010</vt:lpstr>
    </vt:vector>
  </TitlesOfParts>
  <Company>UMBC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CMSC 635</dc:title>
  <dc:creator>Marc Olano</dc:creator>
  <cp:keywords/>
  <cp:lastModifiedBy>Marc Olano</cp:lastModifiedBy>
  <cp:revision>62</cp:revision>
  <cp:lastPrinted>2003-02-03T22:59:06Z</cp:lastPrinted>
  <dcterms:created xsi:type="dcterms:W3CDTF">2011-02-03T20:45:06Z</dcterms:created>
  <dcterms:modified xsi:type="dcterms:W3CDTF">2011-02-03T20:47:22Z</dcterms:modified>
</cp:coreProperties>
</file>