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5" r:id="rId5"/>
    <p:sldId id="273" r:id="rId6"/>
    <p:sldId id="258" r:id="rId7"/>
    <p:sldId id="260" r:id="rId8"/>
    <p:sldId id="261" r:id="rId9"/>
    <p:sldId id="262" r:id="rId10"/>
    <p:sldId id="274" r:id="rId11"/>
    <p:sldId id="263" r:id="rId12"/>
    <p:sldId id="264" r:id="rId13"/>
    <p:sldId id="269" r:id="rId14"/>
    <p:sldId id="275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321" autoAdjust="0"/>
    <p:restoredTop sz="90929"/>
  </p:normalViewPr>
  <p:slideViewPr>
    <p:cSldViewPr>
      <p:cViewPr varScale="1">
        <p:scale>
          <a:sx n="111" d="100"/>
          <a:sy n="111" d="100"/>
        </p:scale>
        <p:origin x="-592" y="-104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9712" name="Picture 16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26BD36-A497-8448-A238-2D45F7B0BC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16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</p:spPr>
        </p:pic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5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" name="Picture 16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307716-26C3-AE40-A08D-DC2EB0EA1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544510-EA1A-1B4C-922D-624F54DB6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D46E8C-D998-8B47-86CA-994E64843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BC9D5F-BAEC-E942-BDAE-FADF3FFCB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A93BF4-1F56-A343-96F0-B504675CD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kumimoji="1" lang="en-US" altLang="ja-JP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682" name="Picture 10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</p:spPr>
        </p:pic>
      </p:grpSp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fld id="{0D3E6BBA-AB81-2145-AA90-A7DFAD2F1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§"/>
        <a:defRPr kumimoji="1" sz="3200">
          <a:solidFill>
            <a:schemeClr val="tx1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"/>
        <a:defRPr kumimoji="1" sz="2800">
          <a:solidFill>
            <a:schemeClr val="tx1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§"/>
        <a:defRPr kumimoji="1" sz="2400">
          <a:solidFill>
            <a:schemeClr val="tx1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"/>
        <a:defRPr kumimoji="1" sz="2000">
          <a:solidFill>
            <a:schemeClr val="tx1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"/>
        <a:defRPr kumimoji="1" sz="2000">
          <a:solidFill>
            <a:schemeClr val="tx1"/>
          </a:solidFill>
          <a:effectLst>
            <a:outerShdw blurRad="63500" dist="38100" dir="2700000">
              <a:srgbClr val="000000">
                <a:alpha val="75000"/>
              </a:srgbClr>
            </a:outerShdw>
          </a:effectLst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olano/Class/external/video/volrend/volpack.mpg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olano/Class/external/video/PRT/PRT.wmv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olano/Class/external/video/relief/QDRM_3DObject.wmv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olano/Class/external/video/AA/Diag-1xAliased.avi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olano/Class/external/video/AA/Diag-256xGridJitterG12.avi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/>
              <a:t>Course Topics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CMSC 635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502400" cy="3810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Donnelly and </a:t>
            </a:r>
            <a:r>
              <a:rPr lang="en-US" sz="2000" dirty="0" err="1" smtClean="0"/>
              <a:t>Lauritzen</a:t>
            </a:r>
            <a:r>
              <a:rPr lang="en-US" sz="2000" dirty="0" smtClean="0"/>
              <a:t>, Variance Shadow Maps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Volume Rendering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Stanford VolPack </a:t>
            </a:r>
          </a:p>
        </p:txBody>
      </p:sp>
      <p:pic>
        <p:nvPicPr>
          <p:cNvPr id="10245" name="Picture 5" descr="volpack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3300" y="1879600"/>
            <a:ext cx="4597400" cy="459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Illumination</a:t>
            </a:r>
            <a:endParaRPr kumimoji="0"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/>
              <a:t>Sloan, </a:t>
            </a:r>
            <a:r>
              <a:rPr lang="en-US" sz="1800" dirty="0" err="1" smtClean="0"/>
              <a:t>Kautz</a:t>
            </a:r>
            <a:r>
              <a:rPr lang="en-US" sz="1800" dirty="0" smtClean="0"/>
              <a:t> and Snyder, </a:t>
            </a:r>
            <a:r>
              <a:rPr lang="en-US" sz="1800" dirty="0" err="1" smtClean="0"/>
              <a:t>Precomputed</a:t>
            </a:r>
            <a:r>
              <a:rPr lang="en-US" sz="1800" dirty="0" smtClean="0"/>
              <a:t> Radiance Transfer for Real-time Rendering in Dynamic Low-frequency Lighting </a:t>
            </a:r>
            <a:r>
              <a:rPr lang="en-US" sz="1800" dirty="0" err="1" smtClean="0"/>
              <a:t>Environents</a:t>
            </a:r>
            <a:endParaRPr lang="en-US" sz="1800" dirty="0"/>
          </a:p>
        </p:txBody>
      </p:sp>
      <p:pic>
        <p:nvPicPr>
          <p:cNvPr id="5" name="PRT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90500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Global Illumination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676400"/>
            <a:ext cx="4648200" cy="46482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4579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Glenn Evans and Michael McCool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Effects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64579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/>
              <a:t>Policarpo</a:t>
            </a:r>
            <a:r>
              <a:rPr lang="en-US" sz="2000" dirty="0" smtClean="0"/>
              <a:t> and Oliveira, Relief Mapping of Non-Height-Field Surfaces</a:t>
            </a:r>
            <a:endParaRPr lang="en-US" sz="2000" dirty="0"/>
          </a:p>
        </p:txBody>
      </p:sp>
      <p:pic>
        <p:nvPicPr>
          <p:cNvPr id="4" name="QDRM_3DObject.wm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905000"/>
            <a:ext cx="5867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Texture Synthesis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17713"/>
            <a:ext cx="1147763" cy="1147762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17713"/>
            <a:ext cx="1792288" cy="1792287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303713"/>
            <a:ext cx="1147763" cy="1147762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303713"/>
            <a:ext cx="1792288" cy="1792287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7113" y="2017713"/>
            <a:ext cx="1147762" cy="1147762"/>
          </a:xfrm>
          <a:prstGeom prst="rect">
            <a:avLst/>
          </a:prstGeom>
          <a:noFill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7313" y="2017713"/>
            <a:ext cx="1792287" cy="1792287"/>
          </a:xfrm>
          <a:prstGeom prst="rect">
            <a:avLst/>
          </a:prstGeom>
          <a:noFill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37113" y="4303713"/>
            <a:ext cx="1147762" cy="1147762"/>
          </a:xfrm>
          <a:prstGeom prst="rect">
            <a:avLst/>
          </a:prstGeom>
          <a:noFill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7313" y="4303713"/>
            <a:ext cx="1792287" cy="1792287"/>
          </a:xfrm>
          <a:prstGeom prst="rect">
            <a:avLst/>
          </a:prstGeom>
          <a:noFill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64579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Li-Yi Wei and Marc Levoy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Ray Tracing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572000" cy="45720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Friedrich A Lohmüller, POV-Ray Hall of Fame Gallery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Ray Tracing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04975"/>
            <a:ext cx="6362700" cy="477202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66800" y="645795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Norbert Kern, POV-Ray Hall of Fame Gallery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Procedural Shading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22098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Pixar, Toy 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Hardware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96164" y="1905000"/>
            <a:ext cx="8348733" cy="4302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88113"/>
            <a:ext cx="914562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NVIDIA </a:t>
            </a:r>
            <a:r>
              <a:rPr lang="en-US" sz="1600" dirty="0" smtClean="0"/>
              <a:t>8800 Architectural Overview, NVIDIA TB-02787-001_v01, November </a:t>
            </a:r>
            <a:r>
              <a:rPr lang="en-US" sz="1600" dirty="0" smtClean="0"/>
              <a:t>2006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Antialiasing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1600200"/>
            <a:ext cx="340201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Antialiasing</a:t>
            </a:r>
          </a:p>
        </p:txBody>
      </p:sp>
      <p:pic>
        <p:nvPicPr>
          <p:cNvPr id="7171" name="Picture 3" descr="Diag-1xAliased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HP Mobile &amp; Media Systems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Antialiasing</a:t>
            </a:r>
          </a:p>
        </p:txBody>
      </p:sp>
      <p:pic>
        <p:nvPicPr>
          <p:cNvPr id="8195" name="Picture 3" descr="Diag-256xGridJitterG12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HP Mobile &amp; Media Systems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Texturing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44663"/>
            <a:ext cx="6096000" cy="4732337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66800" y="64611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SIGGRAPH </a:t>
            </a:r>
            <a:r>
              <a:rPr lang="en-US" sz="2000" dirty="0" err="1"/>
              <a:t>HyperGraph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blue.thmx</Template>
  <TotalTime>144</TotalTime>
  <Words>134</Words>
  <Application>Microsoft Macintosh PowerPoint</Application>
  <PresentationFormat>On-screen Show (4:3)</PresentationFormat>
  <Paragraphs>29</Paragraphs>
  <Slides>15</Slides>
  <Notes>0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</vt:lpstr>
      <vt:lpstr>CMSC 635</vt:lpstr>
      <vt:lpstr>Ray Tracing</vt:lpstr>
      <vt:lpstr>Ray Tracing</vt:lpstr>
      <vt:lpstr>Procedural Shading</vt:lpstr>
      <vt:lpstr>Graphics Hardware</vt:lpstr>
      <vt:lpstr>Antialiasing</vt:lpstr>
      <vt:lpstr>Antialiasing</vt:lpstr>
      <vt:lpstr>Antialiasing</vt:lpstr>
      <vt:lpstr>Texturing</vt:lpstr>
      <vt:lpstr>Shadows</vt:lpstr>
      <vt:lpstr>Volume Rendering</vt:lpstr>
      <vt:lpstr>Illumination</vt:lpstr>
      <vt:lpstr>Global Illumination</vt:lpstr>
      <vt:lpstr>Surface Effects</vt:lpstr>
      <vt:lpstr>Texture Synthesis</vt:lpstr>
    </vt:vector>
  </TitlesOfParts>
  <Company>UMBC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27</cp:revision>
  <dcterms:created xsi:type="dcterms:W3CDTF">2011-01-27T20:10:47Z</dcterms:created>
  <dcterms:modified xsi:type="dcterms:W3CDTF">2011-01-27T20:36:48Z</dcterms:modified>
</cp:coreProperties>
</file>