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Default Extension="pdf" ContentType="application/pdf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8" r:id="rId6"/>
    <p:sldId id="259" r:id="rId7"/>
    <p:sldId id="261" r:id="rId8"/>
    <p:sldId id="260" r:id="rId9"/>
    <p:sldId id="278" r:id="rId10"/>
    <p:sldId id="263" r:id="rId11"/>
    <p:sldId id="268" r:id="rId12"/>
    <p:sldId id="281" r:id="rId13"/>
    <p:sldId id="279" r:id="rId14"/>
    <p:sldId id="285" r:id="rId15"/>
    <p:sldId id="264" r:id="rId16"/>
    <p:sldId id="266" r:id="rId17"/>
    <p:sldId id="267" r:id="rId18"/>
    <p:sldId id="280" r:id="rId19"/>
    <p:sldId id="286" r:id="rId20"/>
    <p:sldId id="272" r:id="rId21"/>
    <p:sldId id="284" r:id="rId22"/>
    <p:sldId id="269" r:id="rId23"/>
    <p:sldId id="270" r:id="rId24"/>
    <p:sldId id="271" r:id="rId25"/>
    <p:sldId id="274" r:id="rId26"/>
    <p:sldId id="273" r:id="rId27"/>
    <p:sldId id="287" r:id="rId28"/>
    <p:sldId id="28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382" autoAdjust="0"/>
    <p:restoredTop sz="90929"/>
  </p:normalViewPr>
  <p:slideViewPr>
    <p:cSldViewPr>
      <p:cViewPr varScale="1">
        <p:scale>
          <a:sx n="55" d="100"/>
          <a:sy n="55" d="100"/>
        </p:scale>
        <p:origin x="-104" y="-120"/>
      </p:cViewPr>
      <p:guideLst>
        <p:guide orient="horz" pos="2928"/>
        <p:guide pos="5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920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9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9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3E1855-2D68-D34F-AC3E-68334C2897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CD779-C9E0-BA47-803E-7A47BAFDDC9C}" type="slidenum">
              <a:rPr lang="en-US"/>
              <a:pPr/>
              <a:t>1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F4DF9-6E08-4A4D-8054-005C99A7D7A8}" type="slidenum">
              <a:rPr lang="en-US"/>
              <a:pPr/>
              <a:t>10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18D4C-296A-AC40-9711-9757DD8F301D}" type="slidenum">
              <a:rPr lang="en-US"/>
              <a:pPr/>
              <a:t>11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95887-4390-5444-8AEA-072CFB604D19}" type="slidenum">
              <a:rPr lang="en-US"/>
              <a:pPr/>
              <a:t>12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45F92-2D0C-8A4A-A486-EEE34631626A}" type="slidenum">
              <a:rPr lang="en-US"/>
              <a:pPr/>
              <a:t>13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BD7B9-31EF-0D41-BE84-881796DB0627}" type="slidenum">
              <a:rPr lang="en-US"/>
              <a:pPr/>
              <a:t>14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D4803-904F-8C4E-99F3-6E6F3F69F0E7}" type="slidenum">
              <a:rPr lang="en-US"/>
              <a:pPr/>
              <a:t>15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B96B9-3E4C-6D47-87F7-23526284729B}" type="slidenum">
              <a:rPr lang="en-US"/>
              <a:pPr/>
              <a:t>16</a:t>
            </a:fld>
            <a:endParaRPr lang="en-US"/>
          </a:p>
        </p:txBody>
      </p:sp>
      <p:sp>
        <p:nvSpPr>
          <p:cNvPr id="199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E16C7-0ED4-9C47-BDD9-EC3CBD55ACC0}" type="slidenum">
              <a:rPr lang="en-US"/>
              <a:pPr/>
              <a:t>17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6AE95-3275-A34C-BBFA-80E917CBE54F}" type="slidenum">
              <a:rPr lang="en-US"/>
              <a:pPr/>
              <a:t>18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2D883-811D-E746-9385-BB9EE5D12896}" type="slidenum">
              <a:rPr lang="en-US"/>
              <a:pPr/>
              <a:t>19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E8E05-BFB1-0B4B-9BDE-E6CFE3A8A338}" type="slidenum">
              <a:rPr lang="en-US"/>
              <a:pPr/>
              <a:t>2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241A4-F886-CB4E-BCF6-F4ACFFAFCFBF}" type="slidenum">
              <a:rPr lang="en-US"/>
              <a:pPr/>
              <a:t>20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3BE3C4-8160-1247-A181-66520185CFE2}" type="slidenum">
              <a:rPr lang="en-US"/>
              <a:pPr/>
              <a:t>21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468B5-6C8F-254D-89C7-70A9A25F35F3}" type="slidenum">
              <a:rPr lang="en-US"/>
              <a:pPr/>
              <a:t>22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6F174-BC79-0643-8DE7-6C95D668C19A}" type="slidenum">
              <a:rPr lang="en-US"/>
              <a:pPr/>
              <a:t>23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55572-6FB7-F042-BEE8-2F14ACD114D3}" type="slidenum">
              <a:rPr lang="en-US"/>
              <a:pPr/>
              <a:t>24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6EE75-1733-6C45-A275-434D0D736512}" type="slidenum">
              <a:rPr lang="en-US"/>
              <a:pPr/>
              <a:t>25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09F1F-EDF2-A24C-8E5F-1C9463866A37}" type="slidenum">
              <a:rPr lang="en-US"/>
              <a:pPr/>
              <a:t>26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AF72A-FE4E-3E48-9B84-7D83F5873B28}" type="slidenum">
              <a:rPr lang="en-US"/>
              <a:pPr/>
              <a:t>27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F11E1-E011-4D49-9988-3015E44CABC9}" type="slidenum">
              <a:rPr lang="en-US"/>
              <a:pPr/>
              <a:t>28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A5C03F-251B-2C45-A41C-CCBA66CD275E}" type="slidenum">
              <a:rPr lang="en-US"/>
              <a:pPr/>
              <a:t>3</a:t>
            </a:fld>
            <a:endParaRPr lang="en-US"/>
          </a:p>
        </p:txBody>
      </p:sp>
      <p:sp>
        <p:nvSpPr>
          <p:cNvPr id="182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1326A-45E4-EA47-8079-1E4647A4EB4B}" type="slidenum">
              <a:rPr lang="en-US"/>
              <a:pPr/>
              <a:t>4</a:t>
            </a:fld>
            <a:endParaRPr lang="en-US"/>
          </a:p>
        </p:txBody>
      </p:sp>
      <p:sp>
        <p:nvSpPr>
          <p:cNvPr id="1832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F2C55-11D6-6941-A34B-F1CF3EBAD0CC}" type="slidenum">
              <a:rPr lang="en-US"/>
              <a:pPr/>
              <a:t>5</a:t>
            </a:fld>
            <a:endParaRPr lang="en-US"/>
          </a:p>
        </p:txBody>
      </p:sp>
      <p:sp>
        <p:nvSpPr>
          <p:cNvPr id="1843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2306D2-7722-5D40-9AC3-A9DFF90EB4F9}" type="slidenum">
              <a:rPr lang="en-US"/>
              <a:pPr/>
              <a:t>6</a:t>
            </a:fld>
            <a:endParaRPr lang="en-US"/>
          </a:p>
        </p:txBody>
      </p:sp>
      <p:sp>
        <p:nvSpPr>
          <p:cNvPr id="1853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69E63-D79F-0E41-A20F-BB8D512A3845}" type="slidenum">
              <a:rPr lang="en-US"/>
              <a:pPr/>
              <a:t>7</a:t>
            </a:fld>
            <a:endParaRPr lang="en-US"/>
          </a:p>
        </p:txBody>
      </p:sp>
      <p:sp>
        <p:nvSpPr>
          <p:cNvPr id="186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08F1D-525B-054A-AAC8-D35E5E315A0A}" type="slidenum">
              <a:rPr lang="en-US"/>
              <a:pPr/>
              <a:t>8</a:t>
            </a:fld>
            <a:endParaRPr lang="en-US"/>
          </a:p>
        </p:txBody>
      </p:sp>
      <p:sp>
        <p:nvSpPr>
          <p:cNvPr id="187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D690B-03B1-6246-B310-67DE0CFB32D4}" type="slidenum">
              <a:rPr lang="en-US"/>
              <a:pPr/>
              <a:t>9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20868" name="Rectangle 1028"/>
          <p:cNvSpPr>
            <a:spLocks noChangeArrowheads="1"/>
          </p:cNvSpPr>
          <p:nvPr/>
        </p:nvSpPr>
        <p:spPr bwMode="auto">
          <a:xfrm>
            <a:off x="0" y="0"/>
            <a:ext cx="1676400" cy="6858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20869" name="Picture 1029" descr="C:\My Documents\Marketing\logos\vertical_logo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5353050"/>
            <a:ext cx="1447800" cy="1276350"/>
          </a:xfrm>
          <a:prstGeom prst="rect">
            <a:avLst/>
          </a:prstGeom>
          <a:noFill/>
        </p:spPr>
      </p:pic>
      <p:sp>
        <p:nvSpPr>
          <p:cNvPr id="42087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  <a:solidFill>
            <a:srgbClr val="FFCC00"/>
          </a:solidFill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71628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1752600"/>
            <a:ext cx="1676400" cy="3200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200">
                <a:solidFill>
                  <a:schemeClr val="bg1"/>
                </a:solidFill>
              </a:defRPr>
            </a:lvl4pPr>
            <a:lvl5pPr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752600"/>
            <a:ext cx="3505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752600"/>
            <a:ext cx="3505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1752600"/>
            <a:ext cx="1676400" cy="3200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200">
                <a:solidFill>
                  <a:schemeClr val="bg1"/>
                </a:solidFill>
              </a:defRPr>
            </a:lvl4pPr>
            <a:lvl5pPr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1752600"/>
            <a:ext cx="1676400" cy="3200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200">
                <a:solidFill>
                  <a:schemeClr val="bg1"/>
                </a:solidFill>
              </a:defRPr>
            </a:lvl4pPr>
            <a:lvl5pPr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1752600"/>
            <a:ext cx="1676400" cy="3200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200">
                <a:solidFill>
                  <a:schemeClr val="bg1"/>
                </a:solidFill>
              </a:defRPr>
            </a:lvl4pPr>
            <a:lvl5pPr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3048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984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752600"/>
            <a:ext cx="6629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2" name="Group 1029"/>
          <p:cNvGrpSpPr>
            <a:grpSpLocks/>
          </p:cNvGrpSpPr>
          <p:nvPr/>
        </p:nvGrpSpPr>
        <p:grpSpPr bwMode="auto">
          <a:xfrm>
            <a:off x="0" y="0"/>
            <a:ext cx="1676400" cy="6858000"/>
            <a:chOff x="0" y="0"/>
            <a:chExt cx="1056" cy="4320"/>
          </a:xfrm>
        </p:grpSpPr>
        <p:sp>
          <p:nvSpPr>
            <p:cNvPr id="419846" name="Rectangle 1030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19847" name="Picture 1031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8" y="3372"/>
              <a:ext cx="912" cy="80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Sampling and Antialiasing</a:t>
            </a: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CMSC</a:t>
            </a:r>
            <a:r>
              <a:rPr lang="en-US" dirty="0" smtClean="0"/>
              <a:t> 491/635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Fourier Transforms</a:t>
            </a:r>
          </a:p>
        </p:txBody>
      </p:sp>
      <p:graphicFrame>
        <p:nvGraphicFramePr>
          <p:cNvPr id="98329" name="Group 25"/>
          <p:cNvGraphicFramePr>
            <a:graphicFrameLocks noGrp="1"/>
          </p:cNvGraphicFramePr>
          <p:nvPr>
            <p:ph idx="1"/>
          </p:nvPr>
        </p:nvGraphicFramePr>
        <p:xfrm>
          <a:off x="1828800" y="1752600"/>
          <a:ext cx="7162800" cy="4114800"/>
        </p:xfrm>
        <a:graphic>
          <a:graphicData uri="http://schemas.openxmlformats.org/drawingml/2006/table">
            <a:tbl>
              <a:tblPr/>
              <a:tblGrid>
                <a:gridCol w="2388127"/>
                <a:gridCol w="2386546"/>
                <a:gridCol w="2388127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91097" marR="910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Time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Time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Frequency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91097" marR="910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Discrete Fourier Transform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Fourier Series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Frequency</a:t>
                      </a:r>
                    </a:p>
                  </a:txBody>
                  <a:tcPr marL="91097" marR="910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Discrete-time Fourier Transform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Fourier Transform</a:t>
                      </a:r>
                    </a:p>
                  </a:txBody>
                  <a:tcPr marL="91097" marR="910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Convolution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f(t) g(t) </a:t>
            </a:r>
            <a:r>
              <a:rPr lang="en-US">
                <a:sym typeface="Symbol" pitchFamily="-112" charset="2"/>
              </a:rPr>
              <a:t> F(</a:t>
            </a:r>
            <a:r>
              <a:rPr lang="en-US">
                <a:latin typeface="Symbol" pitchFamily="-112" charset="2"/>
                <a:sym typeface="Symbol" pitchFamily="-112" charset="2"/>
              </a:rPr>
              <a:t>w</a:t>
            </a:r>
            <a:r>
              <a:rPr lang="en-US">
                <a:sym typeface="Symbol" pitchFamily="-112" charset="2"/>
              </a:rPr>
              <a:t>) * G(</a:t>
            </a:r>
            <a:r>
              <a:rPr lang="en-US">
                <a:latin typeface="Symbol" pitchFamily="-112" charset="2"/>
                <a:sym typeface="Symbol" pitchFamily="-112" charset="2"/>
              </a:rPr>
              <a:t>w</a:t>
            </a:r>
            <a:r>
              <a:rPr lang="en-US">
                <a:sym typeface="Symbol" pitchFamily="-112" charset="2"/>
              </a:rPr>
              <a:t>)</a:t>
            </a:r>
            <a:endParaRPr lang="en-US"/>
          </a:p>
          <a:p>
            <a:r>
              <a:rPr lang="en-US"/>
              <a:t>g(t) * f(t) </a:t>
            </a:r>
            <a:r>
              <a:rPr lang="en-US">
                <a:sym typeface="Symbol" pitchFamily="-112" charset="2"/>
              </a:rPr>
              <a:t> F(</a:t>
            </a:r>
            <a:r>
              <a:rPr lang="en-US">
                <a:latin typeface="Symbol" pitchFamily="-112" charset="2"/>
                <a:sym typeface="Symbol" pitchFamily="-112" charset="2"/>
              </a:rPr>
              <a:t>w</a:t>
            </a:r>
            <a:r>
              <a:rPr lang="en-US">
                <a:sym typeface="Symbol" pitchFamily="-112" charset="2"/>
              </a:rPr>
              <a:t>) G(</a:t>
            </a:r>
            <a:r>
              <a:rPr lang="en-US">
                <a:latin typeface="Symbol" pitchFamily="-112" charset="2"/>
                <a:sym typeface="Symbol" pitchFamily="-112" charset="2"/>
              </a:rPr>
              <a:t>w</a:t>
            </a:r>
            <a:r>
              <a:rPr lang="en-US">
                <a:sym typeface="Symbol" pitchFamily="-112" charset="2"/>
              </a:rPr>
              <a:t>)</a:t>
            </a:r>
            <a:endParaRPr lang="en-US"/>
          </a:p>
          <a:p>
            <a:r>
              <a:rPr lang="en-US"/>
              <a:t>Where f(t) * g(t) = ∫ f(s) g(t-s) ds</a:t>
            </a:r>
          </a:p>
          <a:p>
            <a:pPr lvl="1"/>
            <a:r>
              <a:rPr lang="en-US"/>
              <a:t>Dot product with shifted kernel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36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4184650"/>
            <a:ext cx="2605088" cy="259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Filter in frequency domain</a:t>
            </a:r>
          </a:p>
          <a:p>
            <a:pPr lvl="1"/>
            <a:r>
              <a:rPr lang="en-US"/>
              <a:t>FT signal to frequency domain</a:t>
            </a:r>
          </a:p>
          <a:p>
            <a:pPr lvl="1"/>
            <a:r>
              <a:rPr lang="en-US"/>
              <a:t>Multiply signal &amp; filter</a:t>
            </a:r>
          </a:p>
          <a:p>
            <a:pPr lvl="1"/>
            <a:r>
              <a:rPr lang="en-US"/>
              <a:t>FT signal back to time domain</a:t>
            </a:r>
          </a:p>
          <a:p>
            <a:r>
              <a:rPr lang="en-US"/>
              <a:t>Filter in time domain</a:t>
            </a:r>
          </a:p>
          <a:p>
            <a:pPr lvl="1"/>
            <a:r>
              <a:rPr lang="en-US"/>
              <a:t>FT filter to time domain</a:t>
            </a:r>
          </a:p>
          <a:p>
            <a:pPr lvl="1"/>
            <a:r>
              <a:rPr lang="en-US"/>
              <a:t>Convolve signal &amp; filter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Multiply signal by pulse train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590800"/>
            <a:ext cx="5397500" cy="3890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frequencies alias as low frequencies</a:t>
            </a:r>
          </a:p>
          <a:p>
            <a:endParaRPr lang="en-US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6918" name="Picture 6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rcRect/>
              <a:stretch>
                <a:fillRect/>
              </a:stretch>
            </p:blipFill>
          </mc:Choice>
          <mc:Fallback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3276600" y="2935288"/>
            <a:ext cx="5111750" cy="368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 in images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13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24025"/>
            <a:ext cx="7239000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Antialiasing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Blur away frequencies that would alias</a:t>
            </a:r>
          </a:p>
          <a:p>
            <a:r>
              <a:rPr lang="en-US" dirty="0" smtClean="0"/>
              <a:t>Blur preferable to aliasing</a:t>
            </a:r>
          </a:p>
          <a:p>
            <a:r>
              <a:rPr lang="en-US" dirty="0" smtClean="0"/>
              <a:t>Filter kernel size</a:t>
            </a:r>
          </a:p>
          <a:p>
            <a:pPr lvl="1"/>
            <a:r>
              <a:rPr lang="en-US" dirty="0" smtClean="0"/>
              <a:t>IIR = infinite impulse response</a:t>
            </a:r>
          </a:p>
          <a:p>
            <a:pPr lvl="1"/>
            <a:r>
              <a:rPr lang="en-US" dirty="0" smtClean="0"/>
              <a:t>FIR = finite impulse response</a:t>
            </a:r>
          </a:p>
          <a:p>
            <a:pPr lvl="2"/>
            <a:r>
              <a:rPr lang="en-US" dirty="0" smtClean="0"/>
              <a:t>Windowed filters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“Ideal”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Low pass filter eliminates all high freq</a:t>
            </a:r>
          </a:p>
          <a:p>
            <a:pPr lvl="1"/>
            <a:r>
              <a:rPr lang="en-US" sz="2400" dirty="0" smtClean="0"/>
              <a:t>box in frequency domain</a:t>
            </a:r>
          </a:p>
          <a:p>
            <a:pPr lvl="1"/>
            <a:r>
              <a:rPr lang="en-US" sz="2400" dirty="0" err="1" smtClean="0"/>
              <a:t>sinc</a:t>
            </a:r>
            <a:r>
              <a:rPr lang="en-US" sz="2400" dirty="0" smtClean="0"/>
              <a:t> in spatial domain (sin </a:t>
            </a:r>
            <a:r>
              <a:rPr lang="en-US" sz="2400" dirty="0" err="1" smtClean="0"/>
              <a:t>x</a:t>
            </a:r>
            <a:r>
              <a:rPr lang="en-US" sz="2400" dirty="0" smtClean="0"/>
              <a:t> / </a:t>
            </a:r>
            <a:r>
              <a:rPr lang="en-US" sz="2400" dirty="0" err="1" smtClean="0"/>
              <a:t>x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Possible negative results</a:t>
            </a:r>
          </a:p>
          <a:p>
            <a:pPr lvl="1"/>
            <a:r>
              <a:rPr lang="en-US" sz="2400" dirty="0" smtClean="0"/>
              <a:t>Infinite kernel</a:t>
            </a:r>
          </a:p>
          <a:p>
            <a:r>
              <a:rPr lang="en-US" sz="2800" dirty="0" smtClean="0"/>
              <a:t>Exact reconstruction to </a:t>
            </a:r>
            <a:r>
              <a:rPr lang="en-US" sz="2800" dirty="0" err="1" smtClean="0"/>
              <a:t>Nyquist</a:t>
            </a:r>
            <a:r>
              <a:rPr lang="en-US" sz="2800" dirty="0" smtClean="0"/>
              <a:t> limit</a:t>
            </a:r>
          </a:p>
          <a:p>
            <a:pPr lvl="1"/>
            <a:r>
              <a:rPr lang="en-US" sz="2400" dirty="0" smtClean="0"/>
              <a:t>Sample frequency ≥ 2x highest frequency</a:t>
            </a:r>
          </a:p>
          <a:p>
            <a:pPr lvl="1"/>
            <a:r>
              <a:rPr lang="en-US" sz="2400" dirty="0" smtClean="0"/>
              <a:t>Exact </a:t>
            </a:r>
            <a:r>
              <a:rPr lang="en-US" sz="2400" dirty="0" smtClean="0">
                <a:solidFill>
                  <a:srgbClr val="FF0000"/>
                </a:solidFill>
              </a:rPr>
              <a:t>only </a:t>
            </a:r>
            <a:r>
              <a:rPr lang="en-US" sz="2400" dirty="0" smtClean="0"/>
              <a:t>if reconstructing with ideal low-pass filter (=</a:t>
            </a:r>
            <a:r>
              <a:rPr lang="en-US" sz="2400" dirty="0" err="1" smtClean="0"/>
              <a:t>sinc</a:t>
            </a:r>
            <a:r>
              <a:rPr lang="en-US" sz="2400" dirty="0" smtClean="0"/>
              <a:t>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Reconstruction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Convolve samples &amp; reconstruction filter</a:t>
            </a:r>
          </a:p>
          <a:p>
            <a:r>
              <a:rPr lang="en-US" dirty="0" smtClean="0"/>
              <a:t>Sum weighted kernel functions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951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002088"/>
            <a:ext cx="6997700" cy="1255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899" name="Group 3"/>
          <p:cNvGrpSpPr>
            <a:grpSpLocks/>
          </p:cNvGrpSpPr>
          <p:nvPr/>
        </p:nvGrpSpPr>
        <p:grpSpPr bwMode="auto">
          <a:xfrm>
            <a:off x="3306763" y="2528888"/>
            <a:ext cx="3924300" cy="900112"/>
            <a:chOff x="2078" y="1344"/>
            <a:chExt cx="2472" cy="567"/>
          </a:xfrm>
        </p:grpSpPr>
        <p:sp>
          <p:nvSpPr>
            <p:cNvPr id="208900" name="Freeform 4"/>
            <p:cNvSpPr>
              <a:spLocks/>
            </p:cNvSpPr>
            <p:nvPr/>
          </p:nvSpPr>
          <p:spPr bwMode="auto">
            <a:xfrm>
              <a:off x="2078" y="1344"/>
              <a:ext cx="2472" cy="567"/>
            </a:xfrm>
            <a:custGeom>
              <a:avLst/>
              <a:gdLst/>
              <a:ahLst/>
              <a:cxnLst>
                <a:cxn ang="0">
                  <a:pos x="197" y="131"/>
                </a:cxn>
                <a:cxn ang="0">
                  <a:pos x="488" y="117"/>
                </a:cxn>
                <a:cxn ang="0">
                  <a:pos x="538" y="75"/>
                </a:cxn>
                <a:cxn ang="0">
                  <a:pos x="888" y="84"/>
                </a:cxn>
                <a:cxn ang="0">
                  <a:pos x="963" y="59"/>
                </a:cxn>
                <a:cxn ang="0">
                  <a:pos x="1013" y="42"/>
                </a:cxn>
                <a:cxn ang="0">
                  <a:pos x="1038" y="34"/>
                </a:cxn>
                <a:cxn ang="0">
                  <a:pos x="1113" y="0"/>
                </a:cxn>
                <a:cxn ang="0">
                  <a:pos x="1280" y="67"/>
                </a:cxn>
                <a:cxn ang="0">
                  <a:pos x="1597" y="34"/>
                </a:cxn>
                <a:cxn ang="0">
                  <a:pos x="1747" y="42"/>
                </a:cxn>
                <a:cxn ang="0">
                  <a:pos x="1772" y="50"/>
                </a:cxn>
                <a:cxn ang="0">
                  <a:pos x="1780" y="75"/>
                </a:cxn>
                <a:cxn ang="0">
                  <a:pos x="1872" y="117"/>
                </a:cxn>
                <a:cxn ang="0">
                  <a:pos x="2272" y="134"/>
                </a:cxn>
                <a:cxn ang="0">
                  <a:pos x="2313" y="175"/>
                </a:cxn>
                <a:cxn ang="0">
                  <a:pos x="2447" y="209"/>
                </a:cxn>
                <a:cxn ang="0">
                  <a:pos x="2472" y="292"/>
                </a:cxn>
                <a:cxn ang="0">
                  <a:pos x="2380" y="450"/>
                </a:cxn>
                <a:cxn ang="0">
                  <a:pos x="1872" y="450"/>
                </a:cxn>
                <a:cxn ang="0">
                  <a:pos x="1738" y="542"/>
                </a:cxn>
                <a:cxn ang="0">
                  <a:pos x="1480" y="500"/>
                </a:cxn>
                <a:cxn ang="0">
                  <a:pos x="1388" y="459"/>
                </a:cxn>
                <a:cxn ang="0">
                  <a:pos x="1338" y="484"/>
                </a:cxn>
                <a:cxn ang="0">
                  <a:pos x="897" y="509"/>
                </a:cxn>
                <a:cxn ang="0">
                  <a:pos x="822" y="567"/>
                </a:cxn>
                <a:cxn ang="0">
                  <a:pos x="772" y="559"/>
                </a:cxn>
                <a:cxn ang="0">
                  <a:pos x="713" y="517"/>
                </a:cxn>
                <a:cxn ang="0">
                  <a:pos x="705" y="492"/>
                </a:cxn>
                <a:cxn ang="0">
                  <a:pos x="655" y="475"/>
                </a:cxn>
                <a:cxn ang="0">
                  <a:pos x="555" y="434"/>
                </a:cxn>
                <a:cxn ang="0">
                  <a:pos x="522" y="425"/>
                </a:cxn>
                <a:cxn ang="0">
                  <a:pos x="472" y="409"/>
                </a:cxn>
                <a:cxn ang="0">
                  <a:pos x="280" y="442"/>
                </a:cxn>
                <a:cxn ang="0">
                  <a:pos x="189" y="492"/>
                </a:cxn>
                <a:cxn ang="0">
                  <a:pos x="105" y="442"/>
                </a:cxn>
                <a:cxn ang="0">
                  <a:pos x="97" y="300"/>
                </a:cxn>
                <a:cxn ang="0">
                  <a:pos x="89" y="275"/>
                </a:cxn>
                <a:cxn ang="0">
                  <a:pos x="39" y="259"/>
                </a:cxn>
                <a:cxn ang="0">
                  <a:pos x="5" y="209"/>
                </a:cxn>
                <a:cxn ang="0">
                  <a:pos x="14" y="167"/>
                </a:cxn>
                <a:cxn ang="0">
                  <a:pos x="64" y="142"/>
                </a:cxn>
                <a:cxn ang="0">
                  <a:pos x="230" y="142"/>
                </a:cxn>
              </a:cxnLst>
              <a:rect l="0" t="0" r="r" b="b"/>
              <a:pathLst>
                <a:path w="2472" h="567">
                  <a:moveTo>
                    <a:pt x="197" y="131"/>
                  </a:moveTo>
                  <a:cubicBezTo>
                    <a:pt x="214" y="139"/>
                    <a:pt x="472" y="129"/>
                    <a:pt x="488" y="117"/>
                  </a:cubicBezTo>
                  <a:cubicBezTo>
                    <a:pt x="558" y="57"/>
                    <a:pt x="438" y="126"/>
                    <a:pt x="538" y="75"/>
                  </a:cubicBezTo>
                  <a:cubicBezTo>
                    <a:pt x="664" y="82"/>
                    <a:pt x="762" y="91"/>
                    <a:pt x="888" y="84"/>
                  </a:cubicBezTo>
                  <a:cubicBezTo>
                    <a:pt x="939" y="65"/>
                    <a:pt x="885" y="84"/>
                    <a:pt x="963" y="59"/>
                  </a:cubicBezTo>
                  <a:cubicBezTo>
                    <a:pt x="979" y="53"/>
                    <a:pt x="996" y="47"/>
                    <a:pt x="1013" y="42"/>
                  </a:cubicBezTo>
                  <a:cubicBezTo>
                    <a:pt x="1021" y="39"/>
                    <a:pt x="1038" y="34"/>
                    <a:pt x="1038" y="34"/>
                  </a:cubicBezTo>
                  <a:cubicBezTo>
                    <a:pt x="1062" y="17"/>
                    <a:pt x="1084" y="10"/>
                    <a:pt x="1113" y="0"/>
                  </a:cubicBezTo>
                  <a:cubicBezTo>
                    <a:pt x="1171" y="10"/>
                    <a:pt x="1226" y="39"/>
                    <a:pt x="1280" y="67"/>
                  </a:cubicBezTo>
                  <a:cubicBezTo>
                    <a:pt x="1427" y="62"/>
                    <a:pt x="1498" y="97"/>
                    <a:pt x="1597" y="34"/>
                  </a:cubicBezTo>
                  <a:cubicBezTo>
                    <a:pt x="1647" y="36"/>
                    <a:pt x="1697" y="37"/>
                    <a:pt x="1747" y="42"/>
                  </a:cubicBezTo>
                  <a:cubicBezTo>
                    <a:pt x="1755" y="42"/>
                    <a:pt x="1765" y="43"/>
                    <a:pt x="1772" y="50"/>
                  </a:cubicBezTo>
                  <a:cubicBezTo>
                    <a:pt x="1778" y="56"/>
                    <a:pt x="1773" y="68"/>
                    <a:pt x="1780" y="75"/>
                  </a:cubicBezTo>
                  <a:cubicBezTo>
                    <a:pt x="1800" y="95"/>
                    <a:pt x="1845" y="110"/>
                    <a:pt x="1872" y="117"/>
                  </a:cubicBezTo>
                  <a:cubicBezTo>
                    <a:pt x="1952" y="114"/>
                    <a:pt x="2191" y="79"/>
                    <a:pt x="2272" y="134"/>
                  </a:cubicBezTo>
                  <a:cubicBezTo>
                    <a:pt x="2312" y="197"/>
                    <a:pt x="2260" y="123"/>
                    <a:pt x="2313" y="175"/>
                  </a:cubicBezTo>
                  <a:cubicBezTo>
                    <a:pt x="2373" y="233"/>
                    <a:pt x="2236" y="192"/>
                    <a:pt x="2447" y="209"/>
                  </a:cubicBezTo>
                  <a:cubicBezTo>
                    <a:pt x="2466" y="269"/>
                    <a:pt x="2458" y="242"/>
                    <a:pt x="2472" y="292"/>
                  </a:cubicBezTo>
                  <a:cubicBezTo>
                    <a:pt x="2461" y="351"/>
                    <a:pt x="2443" y="429"/>
                    <a:pt x="2380" y="450"/>
                  </a:cubicBezTo>
                  <a:cubicBezTo>
                    <a:pt x="2199" y="438"/>
                    <a:pt x="2050" y="438"/>
                    <a:pt x="1872" y="450"/>
                  </a:cubicBezTo>
                  <a:cubicBezTo>
                    <a:pt x="1787" y="468"/>
                    <a:pt x="1798" y="500"/>
                    <a:pt x="1738" y="542"/>
                  </a:cubicBezTo>
                  <a:cubicBezTo>
                    <a:pt x="1649" y="534"/>
                    <a:pt x="1563" y="530"/>
                    <a:pt x="1480" y="500"/>
                  </a:cubicBezTo>
                  <a:cubicBezTo>
                    <a:pt x="1459" y="436"/>
                    <a:pt x="1475" y="448"/>
                    <a:pt x="1388" y="459"/>
                  </a:cubicBezTo>
                  <a:cubicBezTo>
                    <a:pt x="1370" y="464"/>
                    <a:pt x="1356" y="481"/>
                    <a:pt x="1338" y="484"/>
                  </a:cubicBezTo>
                  <a:cubicBezTo>
                    <a:pt x="1197" y="506"/>
                    <a:pt x="1037" y="502"/>
                    <a:pt x="897" y="509"/>
                  </a:cubicBezTo>
                  <a:cubicBezTo>
                    <a:pt x="837" y="548"/>
                    <a:pt x="861" y="527"/>
                    <a:pt x="822" y="567"/>
                  </a:cubicBezTo>
                  <a:cubicBezTo>
                    <a:pt x="805" y="564"/>
                    <a:pt x="787" y="566"/>
                    <a:pt x="772" y="559"/>
                  </a:cubicBezTo>
                  <a:cubicBezTo>
                    <a:pt x="750" y="548"/>
                    <a:pt x="713" y="517"/>
                    <a:pt x="713" y="517"/>
                  </a:cubicBezTo>
                  <a:cubicBezTo>
                    <a:pt x="710" y="508"/>
                    <a:pt x="711" y="498"/>
                    <a:pt x="705" y="492"/>
                  </a:cubicBezTo>
                  <a:cubicBezTo>
                    <a:pt x="692" y="479"/>
                    <a:pt x="671" y="482"/>
                    <a:pt x="655" y="475"/>
                  </a:cubicBezTo>
                  <a:cubicBezTo>
                    <a:pt x="591" y="446"/>
                    <a:pt x="620" y="451"/>
                    <a:pt x="555" y="434"/>
                  </a:cubicBezTo>
                  <a:cubicBezTo>
                    <a:pt x="544" y="431"/>
                    <a:pt x="532" y="428"/>
                    <a:pt x="522" y="425"/>
                  </a:cubicBezTo>
                  <a:cubicBezTo>
                    <a:pt x="505" y="419"/>
                    <a:pt x="472" y="409"/>
                    <a:pt x="472" y="409"/>
                  </a:cubicBezTo>
                  <a:cubicBezTo>
                    <a:pt x="374" y="415"/>
                    <a:pt x="356" y="417"/>
                    <a:pt x="280" y="442"/>
                  </a:cubicBezTo>
                  <a:cubicBezTo>
                    <a:pt x="239" y="469"/>
                    <a:pt x="241" y="481"/>
                    <a:pt x="189" y="492"/>
                  </a:cubicBezTo>
                  <a:cubicBezTo>
                    <a:pt x="143" y="483"/>
                    <a:pt x="130" y="479"/>
                    <a:pt x="105" y="442"/>
                  </a:cubicBezTo>
                  <a:cubicBezTo>
                    <a:pt x="102" y="394"/>
                    <a:pt x="101" y="347"/>
                    <a:pt x="97" y="300"/>
                  </a:cubicBezTo>
                  <a:cubicBezTo>
                    <a:pt x="96" y="291"/>
                    <a:pt x="96" y="280"/>
                    <a:pt x="89" y="275"/>
                  </a:cubicBezTo>
                  <a:cubicBezTo>
                    <a:pt x="74" y="264"/>
                    <a:pt x="39" y="259"/>
                    <a:pt x="39" y="259"/>
                  </a:cubicBezTo>
                  <a:cubicBezTo>
                    <a:pt x="27" y="242"/>
                    <a:pt x="0" y="228"/>
                    <a:pt x="5" y="209"/>
                  </a:cubicBezTo>
                  <a:cubicBezTo>
                    <a:pt x="8" y="195"/>
                    <a:pt x="6" y="179"/>
                    <a:pt x="14" y="167"/>
                  </a:cubicBezTo>
                  <a:cubicBezTo>
                    <a:pt x="19" y="157"/>
                    <a:pt x="52" y="142"/>
                    <a:pt x="64" y="142"/>
                  </a:cubicBezTo>
                  <a:cubicBezTo>
                    <a:pt x="119" y="139"/>
                    <a:pt x="174" y="142"/>
                    <a:pt x="230" y="1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01" name="Text Box 5"/>
            <p:cNvSpPr txBox="1">
              <a:spLocks noChangeArrowheads="1"/>
            </p:cNvSpPr>
            <p:nvPr/>
          </p:nvSpPr>
          <p:spPr bwMode="auto">
            <a:xfrm>
              <a:off x="2199" y="1478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Ideal Continuous Image</a:t>
              </a:r>
            </a:p>
          </p:txBody>
        </p:sp>
      </p:grpSp>
      <p:sp>
        <p:nvSpPr>
          <p:cNvPr id="2089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 &amp; Reconstruction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8906" name="Text Box 10"/>
          <p:cNvSpPr txBox="1">
            <a:spLocks noChangeArrowheads="1"/>
          </p:cNvSpPr>
          <p:nvPr/>
        </p:nvSpPr>
        <p:spPr bwMode="auto">
          <a:xfrm>
            <a:off x="4719638" y="3429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Sample</a:t>
            </a:r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3886200" y="4724400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Reconstruction Filter</a:t>
            </a:r>
          </a:p>
        </p:txBody>
      </p:sp>
      <p:grpSp>
        <p:nvGrpSpPr>
          <p:cNvPr id="208914" name="Group 18"/>
          <p:cNvGrpSpPr>
            <a:grpSpLocks/>
          </p:cNvGrpSpPr>
          <p:nvPr/>
        </p:nvGrpSpPr>
        <p:grpSpPr bwMode="auto">
          <a:xfrm>
            <a:off x="3352800" y="3886200"/>
            <a:ext cx="3924300" cy="900113"/>
            <a:chOff x="2112" y="2448"/>
            <a:chExt cx="2472" cy="567"/>
          </a:xfrm>
        </p:grpSpPr>
        <p:sp>
          <p:nvSpPr>
            <p:cNvPr id="208909" name="Freeform 13"/>
            <p:cNvSpPr>
              <a:spLocks/>
            </p:cNvSpPr>
            <p:nvPr/>
          </p:nvSpPr>
          <p:spPr bwMode="auto">
            <a:xfrm>
              <a:off x="2112" y="2448"/>
              <a:ext cx="2472" cy="567"/>
            </a:xfrm>
            <a:custGeom>
              <a:avLst/>
              <a:gdLst/>
              <a:ahLst/>
              <a:cxnLst>
                <a:cxn ang="0">
                  <a:pos x="197" y="131"/>
                </a:cxn>
                <a:cxn ang="0">
                  <a:pos x="488" y="117"/>
                </a:cxn>
                <a:cxn ang="0">
                  <a:pos x="538" y="75"/>
                </a:cxn>
                <a:cxn ang="0">
                  <a:pos x="888" y="84"/>
                </a:cxn>
                <a:cxn ang="0">
                  <a:pos x="963" y="59"/>
                </a:cxn>
                <a:cxn ang="0">
                  <a:pos x="1013" y="42"/>
                </a:cxn>
                <a:cxn ang="0">
                  <a:pos x="1038" y="34"/>
                </a:cxn>
                <a:cxn ang="0">
                  <a:pos x="1113" y="0"/>
                </a:cxn>
                <a:cxn ang="0">
                  <a:pos x="1280" y="67"/>
                </a:cxn>
                <a:cxn ang="0">
                  <a:pos x="1597" y="34"/>
                </a:cxn>
                <a:cxn ang="0">
                  <a:pos x="1747" y="42"/>
                </a:cxn>
                <a:cxn ang="0">
                  <a:pos x="1772" y="50"/>
                </a:cxn>
                <a:cxn ang="0">
                  <a:pos x="1780" y="75"/>
                </a:cxn>
                <a:cxn ang="0">
                  <a:pos x="1872" y="117"/>
                </a:cxn>
                <a:cxn ang="0">
                  <a:pos x="2272" y="134"/>
                </a:cxn>
                <a:cxn ang="0">
                  <a:pos x="2313" y="175"/>
                </a:cxn>
                <a:cxn ang="0">
                  <a:pos x="2447" y="209"/>
                </a:cxn>
                <a:cxn ang="0">
                  <a:pos x="2472" y="292"/>
                </a:cxn>
                <a:cxn ang="0">
                  <a:pos x="2380" y="450"/>
                </a:cxn>
                <a:cxn ang="0">
                  <a:pos x="1872" y="450"/>
                </a:cxn>
                <a:cxn ang="0">
                  <a:pos x="1738" y="542"/>
                </a:cxn>
                <a:cxn ang="0">
                  <a:pos x="1480" y="500"/>
                </a:cxn>
                <a:cxn ang="0">
                  <a:pos x="1388" y="459"/>
                </a:cxn>
                <a:cxn ang="0">
                  <a:pos x="1338" y="484"/>
                </a:cxn>
                <a:cxn ang="0">
                  <a:pos x="897" y="509"/>
                </a:cxn>
                <a:cxn ang="0">
                  <a:pos x="822" y="567"/>
                </a:cxn>
                <a:cxn ang="0">
                  <a:pos x="772" y="559"/>
                </a:cxn>
                <a:cxn ang="0">
                  <a:pos x="713" y="517"/>
                </a:cxn>
                <a:cxn ang="0">
                  <a:pos x="705" y="492"/>
                </a:cxn>
                <a:cxn ang="0">
                  <a:pos x="655" y="475"/>
                </a:cxn>
                <a:cxn ang="0">
                  <a:pos x="555" y="434"/>
                </a:cxn>
                <a:cxn ang="0">
                  <a:pos x="522" y="425"/>
                </a:cxn>
                <a:cxn ang="0">
                  <a:pos x="472" y="409"/>
                </a:cxn>
                <a:cxn ang="0">
                  <a:pos x="280" y="442"/>
                </a:cxn>
                <a:cxn ang="0">
                  <a:pos x="189" y="492"/>
                </a:cxn>
                <a:cxn ang="0">
                  <a:pos x="105" y="442"/>
                </a:cxn>
                <a:cxn ang="0">
                  <a:pos x="97" y="300"/>
                </a:cxn>
                <a:cxn ang="0">
                  <a:pos x="89" y="275"/>
                </a:cxn>
                <a:cxn ang="0">
                  <a:pos x="39" y="259"/>
                </a:cxn>
                <a:cxn ang="0">
                  <a:pos x="5" y="209"/>
                </a:cxn>
                <a:cxn ang="0">
                  <a:pos x="14" y="167"/>
                </a:cxn>
                <a:cxn ang="0">
                  <a:pos x="64" y="142"/>
                </a:cxn>
                <a:cxn ang="0">
                  <a:pos x="230" y="142"/>
                </a:cxn>
              </a:cxnLst>
              <a:rect l="0" t="0" r="r" b="b"/>
              <a:pathLst>
                <a:path w="2472" h="567">
                  <a:moveTo>
                    <a:pt x="197" y="131"/>
                  </a:moveTo>
                  <a:cubicBezTo>
                    <a:pt x="214" y="139"/>
                    <a:pt x="472" y="129"/>
                    <a:pt x="488" y="117"/>
                  </a:cubicBezTo>
                  <a:cubicBezTo>
                    <a:pt x="558" y="57"/>
                    <a:pt x="438" y="126"/>
                    <a:pt x="538" y="75"/>
                  </a:cubicBezTo>
                  <a:cubicBezTo>
                    <a:pt x="664" y="82"/>
                    <a:pt x="762" y="91"/>
                    <a:pt x="888" y="84"/>
                  </a:cubicBezTo>
                  <a:cubicBezTo>
                    <a:pt x="939" y="65"/>
                    <a:pt x="885" y="84"/>
                    <a:pt x="963" y="59"/>
                  </a:cubicBezTo>
                  <a:cubicBezTo>
                    <a:pt x="979" y="53"/>
                    <a:pt x="996" y="47"/>
                    <a:pt x="1013" y="42"/>
                  </a:cubicBezTo>
                  <a:cubicBezTo>
                    <a:pt x="1021" y="39"/>
                    <a:pt x="1038" y="34"/>
                    <a:pt x="1038" y="34"/>
                  </a:cubicBezTo>
                  <a:cubicBezTo>
                    <a:pt x="1062" y="17"/>
                    <a:pt x="1084" y="10"/>
                    <a:pt x="1113" y="0"/>
                  </a:cubicBezTo>
                  <a:cubicBezTo>
                    <a:pt x="1171" y="10"/>
                    <a:pt x="1226" y="39"/>
                    <a:pt x="1280" y="67"/>
                  </a:cubicBezTo>
                  <a:cubicBezTo>
                    <a:pt x="1427" y="62"/>
                    <a:pt x="1498" y="97"/>
                    <a:pt x="1597" y="34"/>
                  </a:cubicBezTo>
                  <a:cubicBezTo>
                    <a:pt x="1647" y="36"/>
                    <a:pt x="1697" y="37"/>
                    <a:pt x="1747" y="42"/>
                  </a:cubicBezTo>
                  <a:cubicBezTo>
                    <a:pt x="1755" y="42"/>
                    <a:pt x="1765" y="43"/>
                    <a:pt x="1772" y="50"/>
                  </a:cubicBezTo>
                  <a:cubicBezTo>
                    <a:pt x="1778" y="56"/>
                    <a:pt x="1773" y="68"/>
                    <a:pt x="1780" y="75"/>
                  </a:cubicBezTo>
                  <a:cubicBezTo>
                    <a:pt x="1800" y="95"/>
                    <a:pt x="1845" y="110"/>
                    <a:pt x="1872" y="117"/>
                  </a:cubicBezTo>
                  <a:cubicBezTo>
                    <a:pt x="1952" y="114"/>
                    <a:pt x="2191" y="79"/>
                    <a:pt x="2272" y="134"/>
                  </a:cubicBezTo>
                  <a:cubicBezTo>
                    <a:pt x="2312" y="197"/>
                    <a:pt x="2260" y="123"/>
                    <a:pt x="2313" y="175"/>
                  </a:cubicBezTo>
                  <a:cubicBezTo>
                    <a:pt x="2373" y="233"/>
                    <a:pt x="2236" y="192"/>
                    <a:pt x="2447" y="209"/>
                  </a:cubicBezTo>
                  <a:cubicBezTo>
                    <a:pt x="2466" y="269"/>
                    <a:pt x="2458" y="242"/>
                    <a:pt x="2472" y="292"/>
                  </a:cubicBezTo>
                  <a:cubicBezTo>
                    <a:pt x="2461" y="351"/>
                    <a:pt x="2443" y="429"/>
                    <a:pt x="2380" y="450"/>
                  </a:cubicBezTo>
                  <a:cubicBezTo>
                    <a:pt x="2199" y="438"/>
                    <a:pt x="2050" y="438"/>
                    <a:pt x="1872" y="450"/>
                  </a:cubicBezTo>
                  <a:cubicBezTo>
                    <a:pt x="1787" y="468"/>
                    <a:pt x="1798" y="500"/>
                    <a:pt x="1738" y="542"/>
                  </a:cubicBezTo>
                  <a:cubicBezTo>
                    <a:pt x="1649" y="534"/>
                    <a:pt x="1563" y="530"/>
                    <a:pt x="1480" y="500"/>
                  </a:cubicBezTo>
                  <a:cubicBezTo>
                    <a:pt x="1459" y="436"/>
                    <a:pt x="1475" y="448"/>
                    <a:pt x="1388" y="459"/>
                  </a:cubicBezTo>
                  <a:cubicBezTo>
                    <a:pt x="1370" y="464"/>
                    <a:pt x="1356" y="481"/>
                    <a:pt x="1338" y="484"/>
                  </a:cubicBezTo>
                  <a:cubicBezTo>
                    <a:pt x="1197" y="506"/>
                    <a:pt x="1037" y="502"/>
                    <a:pt x="897" y="509"/>
                  </a:cubicBezTo>
                  <a:cubicBezTo>
                    <a:pt x="837" y="548"/>
                    <a:pt x="861" y="527"/>
                    <a:pt x="822" y="567"/>
                  </a:cubicBezTo>
                  <a:cubicBezTo>
                    <a:pt x="805" y="564"/>
                    <a:pt x="787" y="566"/>
                    <a:pt x="772" y="559"/>
                  </a:cubicBezTo>
                  <a:cubicBezTo>
                    <a:pt x="750" y="548"/>
                    <a:pt x="713" y="517"/>
                    <a:pt x="713" y="517"/>
                  </a:cubicBezTo>
                  <a:cubicBezTo>
                    <a:pt x="710" y="508"/>
                    <a:pt x="711" y="498"/>
                    <a:pt x="705" y="492"/>
                  </a:cubicBezTo>
                  <a:cubicBezTo>
                    <a:pt x="692" y="479"/>
                    <a:pt x="671" y="482"/>
                    <a:pt x="655" y="475"/>
                  </a:cubicBezTo>
                  <a:cubicBezTo>
                    <a:pt x="591" y="446"/>
                    <a:pt x="620" y="451"/>
                    <a:pt x="555" y="434"/>
                  </a:cubicBezTo>
                  <a:cubicBezTo>
                    <a:pt x="544" y="431"/>
                    <a:pt x="532" y="428"/>
                    <a:pt x="522" y="425"/>
                  </a:cubicBezTo>
                  <a:cubicBezTo>
                    <a:pt x="505" y="419"/>
                    <a:pt x="472" y="409"/>
                    <a:pt x="472" y="409"/>
                  </a:cubicBezTo>
                  <a:cubicBezTo>
                    <a:pt x="374" y="415"/>
                    <a:pt x="356" y="417"/>
                    <a:pt x="280" y="442"/>
                  </a:cubicBezTo>
                  <a:cubicBezTo>
                    <a:pt x="239" y="469"/>
                    <a:pt x="241" y="481"/>
                    <a:pt x="189" y="492"/>
                  </a:cubicBezTo>
                  <a:cubicBezTo>
                    <a:pt x="143" y="483"/>
                    <a:pt x="130" y="479"/>
                    <a:pt x="105" y="442"/>
                  </a:cubicBezTo>
                  <a:cubicBezTo>
                    <a:pt x="102" y="394"/>
                    <a:pt x="101" y="347"/>
                    <a:pt x="97" y="300"/>
                  </a:cubicBezTo>
                  <a:cubicBezTo>
                    <a:pt x="96" y="291"/>
                    <a:pt x="96" y="280"/>
                    <a:pt x="89" y="275"/>
                  </a:cubicBezTo>
                  <a:cubicBezTo>
                    <a:pt x="74" y="264"/>
                    <a:pt x="39" y="259"/>
                    <a:pt x="39" y="259"/>
                  </a:cubicBezTo>
                  <a:cubicBezTo>
                    <a:pt x="27" y="242"/>
                    <a:pt x="0" y="228"/>
                    <a:pt x="5" y="209"/>
                  </a:cubicBezTo>
                  <a:cubicBezTo>
                    <a:pt x="8" y="195"/>
                    <a:pt x="6" y="179"/>
                    <a:pt x="14" y="167"/>
                  </a:cubicBezTo>
                  <a:cubicBezTo>
                    <a:pt x="19" y="157"/>
                    <a:pt x="52" y="142"/>
                    <a:pt x="64" y="142"/>
                  </a:cubicBezTo>
                  <a:cubicBezTo>
                    <a:pt x="119" y="139"/>
                    <a:pt x="174" y="142"/>
                    <a:pt x="230" y="142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0" name="Text Box 14"/>
            <p:cNvSpPr txBox="1">
              <a:spLocks noChangeArrowheads="1"/>
            </p:cNvSpPr>
            <p:nvPr/>
          </p:nvSpPr>
          <p:spPr bwMode="auto">
            <a:xfrm>
              <a:off x="2298" y="2582"/>
              <a:ext cx="2026" cy="288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Sampled Image Pixels</a:t>
              </a:r>
            </a:p>
          </p:txBody>
        </p:sp>
      </p:grpSp>
      <p:sp>
        <p:nvSpPr>
          <p:cNvPr id="208912" name="Freeform 16"/>
          <p:cNvSpPr>
            <a:spLocks/>
          </p:cNvSpPr>
          <p:nvPr/>
        </p:nvSpPr>
        <p:spPr bwMode="auto">
          <a:xfrm>
            <a:off x="3403600" y="5105400"/>
            <a:ext cx="3873500" cy="877888"/>
          </a:xfrm>
          <a:custGeom>
            <a:avLst/>
            <a:gdLst/>
            <a:ahLst/>
            <a:cxnLst>
              <a:cxn ang="0">
                <a:pos x="165" y="131"/>
              </a:cxn>
              <a:cxn ang="0">
                <a:pos x="424" y="123"/>
              </a:cxn>
              <a:cxn ang="0">
                <a:pos x="856" y="84"/>
              </a:cxn>
              <a:cxn ang="0">
                <a:pos x="1081" y="0"/>
              </a:cxn>
              <a:cxn ang="0">
                <a:pos x="1248" y="67"/>
              </a:cxn>
              <a:cxn ang="0">
                <a:pos x="1362" y="75"/>
              </a:cxn>
              <a:cxn ang="0">
                <a:pos x="1414" y="72"/>
              </a:cxn>
              <a:cxn ang="0">
                <a:pos x="1565" y="34"/>
              </a:cxn>
              <a:cxn ang="0">
                <a:pos x="1715" y="42"/>
              </a:cxn>
              <a:cxn ang="0">
                <a:pos x="1740" y="50"/>
              </a:cxn>
              <a:cxn ang="0">
                <a:pos x="1840" y="117"/>
              </a:cxn>
              <a:cxn ang="0">
                <a:pos x="2240" y="134"/>
              </a:cxn>
              <a:cxn ang="0">
                <a:pos x="2415" y="209"/>
              </a:cxn>
              <a:cxn ang="0">
                <a:pos x="2440" y="292"/>
              </a:cxn>
              <a:cxn ang="0">
                <a:pos x="2348" y="450"/>
              </a:cxn>
              <a:cxn ang="0">
                <a:pos x="1840" y="450"/>
              </a:cxn>
              <a:cxn ang="0">
                <a:pos x="1706" y="542"/>
              </a:cxn>
              <a:cxn ang="0">
                <a:pos x="1448" y="500"/>
              </a:cxn>
              <a:cxn ang="0">
                <a:pos x="1306" y="484"/>
              </a:cxn>
              <a:cxn ang="0">
                <a:pos x="872" y="552"/>
              </a:cxn>
              <a:cxn ang="0">
                <a:pos x="623" y="475"/>
              </a:cxn>
              <a:cxn ang="0">
                <a:pos x="490" y="425"/>
              </a:cxn>
              <a:cxn ang="0">
                <a:pos x="248" y="442"/>
              </a:cxn>
              <a:cxn ang="0">
                <a:pos x="157" y="492"/>
              </a:cxn>
              <a:cxn ang="0">
                <a:pos x="73" y="442"/>
              </a:cxn>
              <a:cxn ang="0">
                <a:pos x="65" y="300"/>
              </a:cxn>
              <a:cxn ang="0">
                <a:pos x="7" y="259"/>
              </a:cxn>
              <a:cxn ang="0">
                <a:pos x="32" y="142"/>
              </a:cxn>
              <a:cxn ang="0">
                <a:pos x="171" y="131"/>
              </a:cxn>
            </a:cxnLst>
            <a:rect l="0" t="0" r="r" b="b"/>
            <a:pathLst>
              <a:path w="2440" h="553">
                <a:moveTo>
                  <a:pt x="165" y="131"/>
                </a:moveTo>
                <a:cubicBezTo>
                  <a:pt x="208" y="130"/>
                  <a:pt x="309" y="131"/>
                  <a:pt x="424" y="123"/>
                </a:cubicBezTo>
                <a:cubicBezTo>
                  <a:pt x="539" y="115"/>
                  <a:pt x="747" y="104"/>
                  <a:pt x="856" y="84"/>
                </a:cubicBezTo>
                <a:cubicBezTo>
                  <a:pt x="902" y="69"/>
                  <a:pt x="1016" y="3"/>
                  <a:pt x="1081" y="0"/>
                </a:cubicBezTo>
                <a:cubicBezTo>
                  <a:pt x="1139" y="10"/>
                  <a:pt x="1194" y="39"/>
                  <a:pt x="1248" y="67"/>
                </a:cubicBezTo>
                <a:cubicBezTo>
                  <a:pt x="1295" y="79"/>
                  <a:pt x="1334" y="74"/>
                  <a:pt x="1362" y="75"/>
                </a:cubicBezTo>
                <a:cubicBezTo>
                  <a:pt x="1390" y="76"/>
                  <a:pt x="1380" y="79"/>
                  <a:pt x="1414" y="72"/>
                </a:cubicBezTo>
                <a:cubicBezTo>
                  <a:pt x="1448" y="65"/>
                  <a:pt x="1515" y="39"/>
                  <a:pt x="1565" y="34"/>
                </a:cubicBezTo>
                <a:cubicBezTo>
                  <a:pt x="1615" y="36"/>
                  <a:pt x="1665" y="37"/>
                  <a:pt x="1715" y="42"/>
                </a:cubicBezTo>
                <a:cubicBezTo>
                  <a:pt x="1723" y="42"/>
                  <a:pt x="1733" y="43"/>
                  <a:pt x="1740" y="50"/>
                </a:cubicBezTo>
                <a:cubicBezTo>
                  <a:pt x="1761" y="62"/>
                  <a:pt x="1757" y="103"/>
                  <a:pt x="1840" y="117"/>
                </a:cubicBezTo>
                <a:cubicBezTo>
                  <a:pt x="1920" y="114"/>
                  <a:pt x="2159" y="79"/>
                  <a:pt x="2240" y="134"/>
                </a:cubicBezTo>
                <a:cubicBezTo>
                  <a:pt x="2336" y="149"/>
                  <a:pt x="2382" y="183"/>
                  <a:pt x="2415" y="209"/>
                </a:cubicBezTo>
                <a:cubicBezTo>
                  <a:pt x="2434" y="269"/>
                  <a:pt x="2426" y="242"/>
                  <a:pt x="2440" y="292"/>
                </a:cubicBezTo>
                <a:cubicBezTo>
                  <a:pt x="2429" y="351"/>
                  <a:pt x="2411" y="429"/>
                  <a:pt x="2348" y="450"/>
                </a:cubicBezTo>
                <a:cubicBezTo>
                  <a:pt x="2167" y="438"/>
                  <a:pt x="2018" y="438"/>
                  <a:pt x="1840" y="450"/>
                </a:cubicBezTo>
                <a:cubicBezTo>
                  <a:pt x="1755" y="468"/>
                  <a:pt x="1766" y="500"/>
                  <a:pt x="1706" y="542"/>
                </a:cubicBezTo>
                <a:cubicBezTo>
                  <a:pt x="1617" y="534"/>
                  <a:pt x="1531" y="530"/>
                  <a:pt x="1448" y="500"/>
                </a:cubicBezTo>
                <a:cubicBezTo>
                  <a:pt x="1381" y="490"/>
                  <a:pt x="1403" y="483"/>
                  <a:pt x="1306" y="484"/>
                </a:cubicBezTo>
                <a:cubicBezTo>
                  <a:pt x="1198" y="496"/>
                  <a:pt x="986" y="553"/>
                  <a:pt x="872" y="552"/>
                </a:cubicBezTo>
                <a:cubicBezTo>
                  <a:pt x="758" y="551"/>
                  <a:pt x="687" y="496"/>
                  <a:pt x="623" y="475"/>
                </a:cubicBezTo>
                <a:cubicBezTo>
                  <a:pt x="591" y="460"/>
                  <a:pt x="552" y="430"/>
                  <a:pt x="490" y="425"/>
                </a:cubicBezTo>
                <a:cubicBezTo>
                  <a:pt x="444" y="426"/>
                  <a:pt x="303" y="431"/>
                  <a:pt x="248" y="442"/>
                </a:cubicBezTo>
                <a:cubicBezTo>
                  <a:pt x="207" y="469"/>
                  <a:pt x="209" y="481"/>
                  <a:pt x="157" y="492"/>
                </a:cubicBezTo>
                <a:cubicBezTo>
                  <a:pt x="111" y="483"/>
                  <a:pt x="98" y="479"/>
                  <a:pt x="73" y="442"/>
                </a:cubicBezTo>
                <a:cubicBezTo>
                  <a:pt x="70" y="394"/>
                  <a:pt x="69" y="347"/>
                  <a:pt x="65" y="300"/>
                </a:cubicBezTo>
                <a:cubicBezTo>
                  <a:pt x="54" y="270"/>
                  <a:pt x="22" y="274"/>
                  <a:pt x="7" y="259"/>
                </a:cubicBezTo>
                <a:cubicBezTo>
                  <a:pt x="2" y="233"/>
                  <a:pt x="0" y="161"/>
                  <a:pt x="32" y="142"/>
                </a:cubicBezTo>
                <a:cubicBezTo>
                  <a:pt x="87" y="139"/>
                  <a:pt x="142" y="133"/>
                  <a:pt x="171" y="13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3857625" y="5318125"/>
            <a:ext cx="2809875" cy="4572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Arial" pitchFamily="-112" charset="0"/>
              </a:rPr>
              <a:t>Continuous Display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Vector Spaces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Addition</a:t>
            </a:r>
          </a:p>
          <a:p>
            <a:pPr lvl="1">
              <a:lnSpc>
                <a:spcPct val="90000"/>
              </a:lnSpc>
            </a:pPr>
            <a:r>
              <a:rPr lang="en-US"/>
              <a:t>C = A + B = B + A</a:t>
            </a:r>
          </a:p>
          <a:p>
            <a:pPr lvl="1">
              <a:lnSpc>
                <a:spcPct val="90000"/>
              </a:lnSpc>
            </a:pPr>
            <a:r>
              <a:rPr lang="en-US"/>
              <a:t>(A + B) + C = A + (B + C)</a:t>
            </a:r>
          </a:p>
          <a:p>
            <a:pPr lvl="1">
              <a:lnSpc>
                <a:spcPct val="90000"/>
              </a:lnSpc>
            </a:pPr>
            <a:r>
              <a:rPr lang="en-US"/>
              <a:t>given A, B, A + X = B for only one X</a:t>
            </a:r>
          </a:p>
          <a:p>
            <a:pPr>
              <a:lnSpc>
                <a:spcPct val="90000"/>
              </a:lnSpc>
            </a:pPr>
            <a:r>
              <a:rPr lang="en-US"/>
              <a:t>Scalar multiply</a:t>
            </a:r>
          </a:p>
          <a:p>
            <a:pPr lvl="1">
              <a:lnSpc>
                <a:spcPct val="90000"/>
              </a:lnSpc>
            </a:pPr>
            <a:r>
              <a:rPr lang="en-US"/>
              <a:t>C = a A</a:t>
            </a:r>
          </a:p>
          <a:p>
            <a:pPr lvl="1">
              <a:lnSpc>
                <a:spcPct val="90000"/>
              </a:lnSpc>
            </a:pPr>
            <a:r>
              <a:rPr lang="en-US"/>
              <a:t>a (A + B) = a A + a B</a:t>
            </a:r>
          </a:p>
          <a:p>
            <a:pPr lvl="1">
              <a:lnSpc>
                <a:spcPct val="90000"/>
              </a:lnSpc>
            </a:pPr>
            <a:r>
              <a:rPr lang="en-US"/>
              <a:t>(a+b) A = a A + b 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3325813" y="33528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Filtered Continuous Image</a:t>
            </a:r>
          </a:p>
        </p:txBody>
      </p:sp>
      <p:grpSp>
        <p:nvGrpSpPr>
          <p:cNvPr id="121872" name="Group 16"/>
          <p:cNvGrpSpPr>
            <a:grpSpLocks/>
          </p:cNvGrpSpPr>
          <p:nvPr/>
        </p:nvGrpSpPr>
        <p:grpSpPr bwMode="auto">
          <a:xfrm>
            <a:off x="3306763" y="1981200"/>
            <a:ext cx="3924300" cy="900113"/>
            <a:chOff x="2078" y="1344"/>
            <a:chExt cx="2472" cy="567"/>
          </a:xfrm>
        </p:grpSpPr>
        <p:sp>
          <p:nvSpPr>
            <p:cNvPr id="121863" name="Freeform 7"/>
            <p:cNvSpPr>
              <a:spLocks/>
            </p:cNvSpPr>
            <p:nvPr/>
          </p:nvSpPr>
          <p:spPr bwMode="auto">
            <a:xfrm>
              <a:off x="2078" y="1344"/>
              <a:ext cx="2472" cy="567"/>
            </a:xfrm>
            <a:custGeom>
              <a:avLst/>
              <a:gdLst/>
              <a:ahLst/>
              <a:cxnLst>
                <a:cxn ang="0">
                  <a:pos x="197" y="131"/>
                </a:cxn>
                <a:cxn ang="0">
                  <a:pos x="488" y="117"/>
                </a:cxn>
                <a:cxn ang="0">
                  <a:pos x="538" y="75"/>
                </a:cxn>
                <a:cxn ang="0">
                  <a:pos x="888" y="84"/>
                </a:cxn>
                <a:cxn ang="0">
                  <a:pos x="963" y="59"/>
                </a:cxn>
                <a:cxn ang="0">
                  <a:pos x="1013" y="42"/>
                </a:cxn>
                <a:cxn ang="0">
                  <a:pos x="1038" y="34"/>
                </a:cxn>
                <a:cxn ang="0">
                  <a:pos x="1113" y="0"/>
                </a:cxn>
                <a:cxn ang="0">
                  <a:pos x="1280" y="67"/>
                </a:cxn>
                <a:cxn ang="0">
                  <a:pos x="1597" y="34"/>
                </a:cxn>
                <a:cxn ang="0">
                  <a:pos x="1747" y="42"/>
                </a:cxn>
                <a:cxn ang="0">
                  <a:pos x="1772" y="50"/>
                </a:cxn>
                <a:cxn ang="0">
                  <a:pos x="1780" y="75"/>
                </a:cxn>
                <a:cxn ang="0">
                  <a:pos x="1872" y="117"/>
                </a:cxn>
                <a:cxn ang="0">
                  <a:pos x="2272" y="134"/>
                </a:cxn>
                <a:cxn ang="0">
                  <a:pos x="2313" y="175"/>
                </a:cxn>
                <a:cxn ang="0">
                  <a:pos x="2447" y="209"/>
                </a:cxn>
                <a:cxn ang="0">
                  <a:pos x="2472" y="292"/>
                </a:cxn>
                <a:cxn ang="0">
                  <a:pos x="2380" y="450"/>
                </a:cxn>
                <a:cxn ang="0">
                  <a:pos x="1872" y="450"/>
                </a:cxn>
                <a:cxn ang="0">
                  <a:pos x="1738" y="542"/>
                </a:cxn>
                <a:cxn ang="0">
                  <a:pos x="1480" y="500"/>
                </a:cxn>
                <a:cxn ang="0">
                  <a:pos x="1388" y="459"/>
                </a:cxn>
                <a:cxn ang="0">
                  <a:pos x="1338" y="484"/>
                </a:cxn>
                <a:cxn ang="0">
                  <a:pos x="897" y="509"/>
                </a:cxn>
                <a:cxn ang="0">
                  <a:pos x="822" y="567"/>
                </a:cxn>
                <a:cxn ang="0">
                  <a:pos x="772" y="559"/>
                </a:cxn>
                <a:cxn ang="0">
                  <a:pos x="713" y="517"/>
                </a:cxn>
                <a:cxn ang="0">
                  <a:pos x="705" y="492"/>
                </a:cxn>
                <a:cxn ang="0">
                  <a:pos x="655" y="475"/>
                </a:cxn>
                <a:cxn ang="0">
                  <a:pos x="555" y="434"/>
                </a:cxn>
                <a:cxn ang="0">
                  <a:pos x="522" y="425"/>
                </a:cxn>
                <a:cxn ang="0">
                  <a:pos x="472" y="409"/>
                </a:cxn>
                <a:cxn ang="0">
                  <a:pos x="280" y="442"/>
                </a:cxn>
                <a:cxn ang="0">
                  <a:pos x="189" y="492"/>
                </a:cxn>
                <a:cxn ang="0">
                  <a:pos x="105" y="442"/>
                </a:cxn>
                <a:cxn ang="0">
                  <a:pos x="97" y="300"/>
                </a:cxn>
                <a:cxn ang="0">
                  <a:pos x="89" y="275"/>
                </a:cxn>
                <a:cxn ang="0">
                  <a:pos x="39" y="259"/>
                </a:cxn>
                <a:cxn ang="0">
                  <a:pos x="5" y="209"/>
                </a:cxn>
                <a:cxn ang="0">
                  <a:pos x="14" y="167"/>
                </a:cxn>
                <a:cxn ang="0">
                  <a:pos x="64" y="142"/>
                </a:cxn>
                <a:cxn ang="0">
                  <a:pos x="230" y="142"/>
                </a:cxn>
              </a:cxnLst>
              <a:rect l="0" t="0" r="r" b="b"/>
              <a:pathLst>
                <a:path w="2472" h="567">
                  <a:moveTo>
                    <a:pt x="197" y="131"/>
                  </a:moveTo>
                  <a:cubicBezTo>
                    <a:pt x="214" y="139"/>
                    <a:pt x="472" y="129"/>
                    <a:pt x="488" y="117"/>
                  </a:cubicBezTo>
                  <a:cubicBezTo>
                    <a:pt x="558" y="57"/>
                    <a:pt x="438" y="126"/>
                    <a:pt x="538" y="75"/>
                  </a:cubicBezTo>
                  <a:cubicBezTo>
                    <a:pt x="664" y="82"/>
                    <a:pt x="762" y="91"/>
                    <a:pt x="888" y="84"/>
                  </a:cubicBezTo>
                  <a:cubicBezTo>
                    <a:pt x="939" y="65"/>
                    <a:pt x="885" y="84"/>
                    <a:pt x="963" y="59"/>
                  </a:cubicBezTo>
                  <a:cubicBezTo>
                    <a:pt x="979" y="53"/>
                    <a:pt x="996" y="47"/>
                    <a:pt x="1013" y="42"/>
                  </a:cubicBezTo>
                  <a:cubicBezTo>
                    <a:pt x="1021" y="39"/>
                    <a:pt x="1038" y="34"/>
                    <a:pt x="1038" y="34"/>
                  </a:cubicBezTo>
                  <a:cubicBezTo>
                    <a:pt x="1062" y="17"/>
                    <a:pt x="1084" y="10"/>
                    <a:pt x="1113" y="0"/>
                  </a:cubicBezTo>
                  <a:cubicBezTo>
                    <a:pt x="1171" y="10"/>
                    <a:pt x="1226" y="39"/>
                    <a:pt x="1280" y="67"/>
                  </a:cubicBezTo>
                  <a:cubicBezTo>
                    <a:pt x="1427" y="62"/>
                    <a:pt x="1498" y="97"/>
                    <a:pt x="1597" y="34"/>
                  </a:cubicBezTo>
                  <a:cubicBezTo>
                    <a:pt x="1647" y="36"/>
                    <a:pt x="1697" y="37"/>
                    <a:pt x="1747" y="42"/>
                  </a:cubicBezTo>
                  <a:cubicBezTo>
                    <a:pt x="1755" y="42"/>
                    <a:pt x="1765" y="43"/>
                    <a:pt x="1772" y="50"/>
                  </a:cubicBezTo>
                  <a:cubicBezTo>
                    <a:pt x="1778" y="56"/>
                    <a:pt x="1773" y="68"/>
                    <a:pt x="1780" y="75"/>
                  </a:cubicBezTo>
                  <a:cubicBezTo>
                    <a:pt x="1800" y="95"/>
                    <a:pt x="1845" y="110"/>
                    <a:pt x="1872" y="117"/>
                  </a:cubicBezTo>
                  <a:cubicBezTo>
                    <a:pt x="1952" y="114"/>
                    <a:pt x="2191" y="79"/>
                    <a:pt x="2272" y="134"/>
                  </a:cubicBezTo>
                  <a:cubicBezTo>
                    <a:pt x="2312" y="197"/>
                    <a:pt x="2260" y="123"/>
                    <a:pt x="2313" y="175"/>
                  </a:cubicBezTo>
                  <a:cubicBezTo>
                    <a:pt x="2373" y="233"/>
                    <a:pt x="2236" y="192"/>
                    <a:pt x="2447" y="209"/>
                  </a:cubicBezTo>
                  <a:cubicBezTo>
                    <a:pt x="2466" y="269"/>
                    <a:pt x="2458" y="242"/>
                    <a:pt x="2472" y="292"/>
                  </a:cubicBezTo>
                  <a:cubicBezTo>
                    <a:pt x="2461" y="351"/>
                    <a:pt x="2443" y="429"/>
                    <a:pt x="2380" y="450"/>
                  </a:cubicBezTo>
                  <a:cubicBezTo>
                    <a:pt x="2199" y="438"/>
                    <a:pt x="2050" y="438"/>
                    <a:pt x="1872" y="450"/>
                  </a:cubicBezTo>
                  <a:cubicBezTo>
                    <a:pt x="1787" y="468"/>
                    <a:pt x="1798" y="500"/>
                    <a:pt x="1738" y="542"/>
                  </a:cubicBezTo>
                  <a:cubicBezTo>
                    <a:pt x="1649" y="534"/>
                    <a:pt x="1563" y="530"/>
                    <a:pt x="1480" y="500"/>
                  </a:cubicBezTo>
                  <a:cubicBezTo>
                    <a:pt x="1459" y="436"/>
                    <a:pt x="1475" y="448"/>
                    <a:pt x="1388" y="459"/>
                  </a:cubicBezTo>
                  <a:cubicBezTo>
                    <a:pt x="1370" y="464"/>
                    <a:pt x="1356" y="481"/>
                    <a:pt x="1338" y="484"/>
                  </a:cubicBezTo>
                  <a:cubicBezTo>
                    <a:pt x="1197" y="506"/>
                    <a:pt x="1037" y="502"/>
                    <a:pt x="897" y="509"/>
                  </a:cubicBezTo>
                  <a:cubicBezTo>
                    <a:pt x="837" y="548"/>
                    <a:pt x="861" y="527"/>
                    <a:pt x="822" y="567"/>
                  </a:cubicBezTo>
                  <a:cubicBezTo>
                    <a:pt x="805" y="564"/>
                    <a:pt x="787" y="566"/>
                    <a:pt x="772" y="559"/>
                  </a:cubicBezTo>
                  <a:cubicBezTo>
                    <a:pt x="750" y="548"/>
                    <a:pt x="713" y="517"/>
                    <a:pt x="713" y="517"/>
                  </a:cubicBezTo>
                  <a:cubicBezTo>
                    <a:pt x="710" y="508"/>
                    <a:pt x="711" y="498"/>
                    <a:pt x="705" y="492"/>
                  </a:cubicBezTo>
                  <a:cubicBezTo>
                    <a:pt x="692" y="479"/>
                    <a:pt x="671" y="482"/>
                    <a:pt x="655" y="475"/>
                  </a:cubicBezTo>
                  <a:cubicBezTo>
                    <a:pt x="591" y="446"/>
                    <a:pt x="620" y="451"/>
                    <a:pt x="555" y="434"/>
                  </a:cubicBezTo>
                  <a:cubicBezTo>
                    <a:pt x="544" y="431"/>
                    <a:pt x="532" y="428"/>
                    <a:pt x="522" y="425"/>
                  </a:cubicBezTo>
                  <a:cubicBezTo>
                    <a:pt x="505" y="419"/>
                    <a:pt x="472" y="409"/>
                    <a:pt x="472" y="409"/>
                  </a:cubicBezTo>
                  <a:cubicBezTo>
                    <a:pt x="374" y="415"/>
                    <a:pt x="356" y="417"/>
                    <a:pt x="280" y="442"/>
                  </a:cubicBezTo>
                  <a:cubicBezTo>
                    <a:pt x="239" y="469"/>
                    <a:pt x="241" y="481"/>
                    <a:pt x="189" y="492"/>
                  </a:cubicBezTo>
                  <a:cubicBezTo>
                    <a:pt x="143" y="483"/>
                    <a:pt x="130" y="479"/>
                    <a:pt x="105" y="442"/>
                  </a:cubicBezTo>
                  <a:cubicBezTo>
                    <a:pt x="102" y="394"/>
                    <a:pt x="101" y="347"/>
                    <a:pt x="97" y="300"/>
                  </a:cubicBezTo>
                  <a:cubicBezTo>
                    <a:pt x="96" y="291"/>
                    <a:pt x="96" y="280"/>
                    <a:pt x="89" y="275"/>
                  </a:cubicBezTo>
                  <a:cubicBezTo>
                    <a:pt x="74" y="264"/>
                    <a:pt x="39" y="259"/>
                    <a:pt x="39" y="259"/>
                  </a:cubicBezTo>
                  <a:cubicBezTo>
                    <a:pt x="27" y="242"/>
                    <a:pt x="0" y="228"/>
                    <a:pt x="5" y="209"/>
                  </a:cubicBezTo>
                  <a:cubicBezTo>
                    <a:pt x="8" y="195"/>
                    <a:pt x="6" y="179"/>
                    <a:pt x="14" y="167"/>
                  </a:cubicBezTo>
                  <a:cubicBezTo>
                    <a:pt x="19" y="157"/>
                    <a:pt x="52" y="142"/>
                    <a:pt x="64" y="142"/>
                  </a:cubicBezTo>
                  <a:cubicBezTo>
                    <a:pt x="119" y="139"/>
                    <a:pt x="174" y="142"/>
                    <a:pt x="230" y="1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66" name="Text Box 10"/>
            <p:cNvSpPr txBox="1">
              <a:spLocks noChangeArrowheads="1"/>
            </p:cNvSpPr>
            <p:nvPr/>
          </p:nvSpPr>
          <p:spPr bwMode="auto">
            <a:xfrm>
              <a:off x="2199" y="1478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Ideal Continuous Image</a:t>
              </a:r>
            </a:p>
          </p:txBody>
        </p:sp>
      </p:grpSp>
      <p:sp>
        <p:nvSpPr>
          <p:cNvPr id="121868" name="Oval 12"/>
          <p:cNvSpPr>
            <a:spLocks noChangeArrowheads="1"/>
          </p:cNvSpPr>
          <p:nvPr/>
        </p:nvSpPr>
        <p:spPr bwMode="auto">
          <a:xfrm>
            <a:off x="3325813" y="46482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Sampled Image Pixels</a:t>
            </a:r>
          </a:p>
        </p:txBody>
      </p:sp>
      <p:sp>
        <p:nvSpPr>
          <p:cNvPr id="12187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Filtering, Sampling, Reconstruction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871" name="Oval 15"/>
          <p:cNvSpPr>
            <a:spLocks noChangeArrowheads="1"/>
          </p:cNvSpPr>
          <p:nvPr/>
        </p:nvSpPr>
        <p:spPr bwMode="auto">
          <a:xfrm>
            <a:off x="3325813" y="59436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Continuous Display</a:t>
            </a:r>
          </a:p>
        </p:txBody>
      </p:sp>
      <p:sp>
        <p:nvSpPr>
          <p:cNvPr id="121873" name="Text Box 17"/>
          <p:cNvSpPr txBox="1">
            <a:spLocks noChangeArrowheads="1"/>
          </p:cNvSpPr>
          <p:nvPr/>
        </p:nvSpPr>
        <p:spPr bwMode="auto">
          <a:xfrm>
            <a:off x="4846638" y="287972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Filter</a:t>
            </a:r>
          </a:p>
        </p:txBody>
      </p:sp>
      <p:sp>
        <p:nvSpPr>
          <p:cNvPr id="121875" name="Text Box 19"/>
          <p:cNvSpPr txBox="1">
            <a:spLocks noChangeArrowheads="1"/>
          </p:cNvSpPr>
          <p:nvPr/>
        </p:nvSpPr>
        <p:spPr bwMode="auto">
          <a:xfrm>
            <a:off x="4719638" y="4114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Sample</a:t>
            </a:r>
          </a:p>
        </p:txBody>
      </p:sp>
      <p:sp>
        <p:nvSpPr>
          <p:cNvPr id="121876" name="Text Box 20"/>
          <p:cNvSpPr txBox="1">
            <a:spLocks noChangeArrowheads="1"/>
          </p:cNvSpPr>
          <p:nvPr/>
        </p:nvSpPr>
        <p:spPr bwMode="auto">
          <a:xfrm>
            <a:off x="3886200" y="5410200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Reconstruction Filter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 Filter &amp; Sample</a:t>
            </a:r>
          </a:p>
        </p:txBody>
      </p:sp>
      <p:sp>
        <p:nvSpPr>
          <p:cNvPr id="165902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combine filter and sample</a:t>
            </a:r>
          </a:p>
          <a:p>
            <a:pPr lvl="1"/>
            <a:r>
              <a:rPr lang="en-US"/>
              <a:t>Evaluate convolution at samples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5905" name="Group 17"/>
          <p:cNvGrpSpPr>
            <a:grpSpLocks/>
          </p:cNvGrpSpPr>
          <p:nvPr/>
        </p:nvGrpSpPr>
        <p:grpSpPr bwMode="auto">
          <a:xfrm>
            <a:off x="3306763" y="3214688"/>
            <a:ext cx="3924300" cy="900112"/>
            <a:chOff x="2078" y="1344"/>
            <a:chExt cx="2472" cy="567"/>
          </a:xfrm>
        </p:grpSpPr>
        <p:sp>
          <p:nvSpPr>
            <p:cNvPr id="165906" name="Freeform 18"/>
            <p:cNvSpPr>
              <a:spLocks/>
            </p:cNvSpPr>
            <p:nvPr/>
          </p:nvSpPr>
          <p:spPr bwMode="auto">
            <a:xfrm>
              <a:off x="2078" y="1344"/>
              <a:ext cx="2472" cy="567"/>
            </a:xfrm>
            <a:custGeom>
              <a:avLst/>
              <a:gdLst/>
              <a:ahLst/>
              <a:cxnLst>
                <a:cxn ang="0">
                  <a:pos x="197" y="131"/>
                </a:cxn>
                <a:cxn ang="0">
                  <a:pos x="488" y="117"/>
                </a:cxn>
                <a:cxn ang="0">
                  <a:pos x="538" y="75"/>
                </a:cxn>
                <a:cxn ang="0">
                  <a:pos x="888" y="84"/>
                </a:cxn>
                <a:cxn ang="0">
                  <a:pos x="963" y="59"/>
                </a:cxn>
                <a:cxn ang="0">
                  <a:pos x="1013" y="42"/>
                </a:cxn>
                <a:cxn ang="0">
                  <a:pos x="1038" y="34"/>
                </a:cxn>
                <a:cxn ang="0">
                  <a:pos x="1113" y="0"/>
                </a:cxn>
                <a:cxn ang="0">
                  <a:pos x="1280" y="67"/>
                </a:cxn>
                <a:cxn ang="0">
                  <a:pos x="1597" y="34"/>
                </a:cxn>
                <a:cxn ang="0">
                  <a:pos x="1747" y="42"/>
                </a:cxn>
                <a:cxn ang="0">
                  <a:pos x="1772" y="50"/>
                </a:cxn>
                <a:cxn ang="0">
                  <a:pos x="1780" y="75"/>
                </a:cxn>
                <a:cxn ang="0">
                  <a:pos x="1872" y="117"/>
                </a:cxn>
                <a:cxn ang="0">
                  <a:pos x="2272" y="134"/>
                </a:cxn>
                <a:cxn ang="0">
                  <a:pos x="2313" y="175"/>
                </a:cxn>
                <a:cxn ang="0">
                  <a:pos x="2447" y="209"/>
                </a:cxn>
                <a:cxn ang="0">
                  <a:pos x="2472" y="292"/>
                </a:cxn>
                <a:cxn ang="0">
                  <a:pos x="2380" y="450"/>
                </a:cxn>
                <a:cxn ang="0">
                  <a:pos x="1872" y="450"/>
                </a:cxn>
                <a:cxn ang="0">
                  <a:pos x="1738" y="542"/>
                </a:cxn>
                <a:cxn ang="0">
                  <a:pos x="1480" y="500"/>
                </a:cxn>
                <a:cxn ang="0">
                  <a:pos x="1388" y="459"/>
                </a:cxn>
                <a:cxn ang="0">
                  <a:pos x="1338" y="484"/>
                </a:cxn>
                <a:cxn ang="0">
                  <a:pos x="897" y="509"/>
                </a:cxn>
                <a:cxn ang="0">
                  <a:pos x="822" y="567"/>
                </a:cxn>
                <a:cxn ang="0">
                  <a:pos x="772" y="559"/>
                </a:cxn>
                <a:cxn ang="0">
                  <a:pos x="713" y="517"/>
                </a:cxn>
                <a:cxn ang="0">
                  <a:pos x="705" y="492"/>
                </a:cxn>
                <a:cxn ang="0">
                  <a:pos x="655" y="475"/>
                </a:cxn>
                <a:cxn ang="0">
                  <a:pos x="555" y="434"/>
                </a:cxn>
                <a:cxn ang="0">
                  <a:pos x="522" y="425"/>
                </a:cxn>
                <a:cxn ang="0">
                  <a:pos x="472" y="409"/>
                </a:cxn>
                <a:cxn ang="0">
                  <a:pos x="280" y="442"/>
                </a:cxn>
                <a:cxn ang="0">
                  <a:pos x="189" y="492"/>
                </a:cxn>
                <a:cxn ang="0">
                  <a:pos x="105" y="442"/>
                </a:cxn>
                <a:cxn ang="0">
                  <a:pos x="97" y="300"/>
                </a:cxn>
                <a:cxn ang="0">
                  <a:pos x="89" y="275"/>
                </a:cxn>
                <a:cxn ang="0">
                  <a:pos x="39" y="259"/>
                </a:cxn>
                <a:cxn ang="0">
                  <a:pos x="5" y="209"/>
                </a:cxn>
                <a:cxn ang="0">
                  <a:pos x="14" y="167"/>
                </a:cxn>
                <a:cxn ang="0">
                  <a:pos x="64" y="142"/>
                </a:cxn>
                <a:cxn ang="0">
                  <a:pos x="230" y="142"/>
                </a:cxn>
              </a:cxnLst>
              <a:rect l="0" t="0" r="r" b="b"/>
              <a:pathLst>
                <a:path w="2472" h="567">
                  <a:moveTo>
                    <a:pt x="197" y="131"/>
                  </a:moveTo>
                  <a:cubicBezTo>
                    <a:pt x="214" y="139"/>
                    <a:pt x="472" y="129"/>
                    <a:pt x="488" y="117"/>
                  </a:cubicBezTo>
                  <a:cubicBezTo>
                    <a:pt x="558" y="57"/>
                    <a:pt x="438" y="126"/>
                    <a:pt x="538" y="75"/>
                  </a:cubicBezTo>
                  <a:cubicBezTo>
                    <a:pt x="664" y="82"/>
                    <a:pt x="762" y="91"/>
                    <a:pt x="888" y="84"/>
                  </a:cubicBezTo>
                  <a:cubicBezTo>
                    <a:pt x="939" y="65"/>
                    <a:pt x="885" y="84"/>
                    <a:pt x="963" y="59"/>
                  </a:cubicBezTo>
                  <a:cubicBezTo>
                    <a:pt x="979" y="53"/>
                    <a:pt x="996" y="47"/>
                    <a:pt x="1013" y="42"/>
                  </a:cubicBezTo>
                  <a:cubicBezTo>
                    <a:pt x="1021" y="39"/>
                    <a:pt x="1038" y="34"/>
                    <a:pt x="1038" y="34"/>
                  </a:cubicBezTo>
                  <a:cubicBezTo>
                    <a:pt x="1062" y="17"/>
                    <a:pt x="1084" y="10"/>
                    <a:pt x="1113" y="0"/>
                  </a:cubicBezTo>
                  <a:cubicBezTo>
                    <a:pt x="1171" y="10"/>
                    <a:pt x="1226" y="39"/>
                    <a:pt x="1280" y="67"/>
                  </a:cubicBezTo>
                  <a:cubicBezTo>
                    <a:pt x="1427" y="62"/>
                    <a:pt x="1498" y="97"/>
                    <a:pt x="1597" y="34"/>
                  </a:cubicBezTo>
                  <a:cubicBezTo>
                    <a:pt x="1647" y="36"/>
                    <a:pt x="1697" y="37"/>
                    <a:pt x="1747" y="42"/>
                  </a:cubicBezTo>
                  <a:cubicBezTo>
                    <a:pt x="1755" y="42"/>
                    <a:pt x="1765" y="43"/>
                    <a:pt x="1772" y="50"/>
                  </a:cubicBezTo>
                  <a:cubicBezTo>
                    <a:pt x="1778" y="56"/>
                    <a:pt x="1773" y="68"/>
                    <a:pt x="1780" y="75"/>
                  </a:cubicBezTo>
                  <a:cubicBezTo>
                    <a:pt x="1800" y="95"/>
                    <a:pt x="1845" y="110"/>
                    <a:pt x="1872" y="117"/>
                  </a:cubicBezTo>
                  <a:cubicBezTo>
                    <a:pt x="1952" y="114"/>
                    <a:pt x="2191" y="79"/>
                    <a:pt x="2272" y="134"/>
                  </a:cubicBezTo>
                  <a:cubicBezTo>
                    <a:pt x="2312" y="197"/>
                    <a:pt x="2260" y="123"/>
                    <a:pt x="2313" y="175"/>
                  </a:cubicBezTo>
                  <a:cubicBezTo>
                    <a:pt x="2373" y="233"/>
                    <a:pt x="2236" y="192"/>
                    <a:pt x="2447" y="209"/>
                  </a:cubicBezTo>
                  <a:cubicBezTo>
                    <a:pt x="2466" y="269"/>
                    <a:pt x="2458" y="242"/>
                    <a:pt x="2472" y="292"/>
                  </a:cubicBezTo>
                  <a:cubicBezTo>
                    <a:pt x="2461" y="351"/>
                    <a:pt x="2443" y="429"/>
                    <a:pt x="2380" y="450"/>
                  </a:cubicBezTo>
                  <a:cubicBezTo>
                    <a:pt x="2199" y="438"/>
                    <a:pt x="2050" y="438"/>
                    <a:pt x="1872" y="450"/>
                  </a:cubicBezTo>
                  <a:cubicBezTo>
                    <a:pt x="1787" y="468"/>
                    <a:pt x="1798" y="500"/>
                    <a:pt x="1738" y="542"/>
                  </a:cubicBezTo>
                  <a:cubicBezTo>
                    <a:pt x="1649" y="534"/>
                    <a:pt x="1563" y="530"/>
                    <a:pt x="1480" y="500"/>
                  </a:cubicBezTo>
                  <a:cubicBezTo>
                    <a:pt x="1459" y="436"/>
                    <a:pt x="1475" y="448"/>
                    <a:pt x="1388" y="459"/>
                  </a:cubicBezTo>
                  <a:cubicBezTo>
                    <a:pt x="1370" y="464"/>
                    <a:pt x="1356" y="481"/>
                    <a:pt x="1338" y="484"/>
                  </a:cubicBezTo>
                  <a:cubicBezTo>
                    <a:pt x="1197" y="506"/>
                    <a:pt x="1037" y="502"/>
                    <a:pt x="897" y="509"/>
                  </a:cubicBezTo>
                  <a:cubicBezTo>
                    <a:pt x="837" y="548"/>
                    <a:pt x="861" y="527"/>
                    <a:pt x="822" y="567"/>
                  </a:cubicBezTo>
                  <a:cubicBezTo>
                    <a:pt x="805" y="564"/>
                    <a:pt x="787" y="566"/>
                    <a:pt x="772" y="559"/>
                  </a:cubicBezTo>
                  <a:cubicBezTo>
                    <a:pt x="750" y="548"/>
                    <a:pt x="713" y="517"/>
                    <a:pt x="713" y="517"/>
                  </a:cubicBezTo>
                  <a:cubicBezTo>
                    <a:pt x="710" y="508"/>
                    <a:pt x="711" y="498"/>
                    <a:pt x="705" y="492"/>
                  </a:cubicBezTo>
                  <a:cubicBezTo>
                    <a:pt x="692" y="479"/>
                    <a:pt x="671" y="482"/>
                    <a:pt x="655" y="475"/>
                  </a:cubicBezTo>
                  <a:cubicBezTo>
                    <a:pt x="591" y="446"/>
                    <a:pt x="620" y="451"/>
                    <a:pt x="555" y="434"/>
                  </a:cubicBezTo>
                  <a:cubicBezTo>
                    <a:pt x="544" y="431"/>
                    <a:pt x="532" y="428"/>
                    <a:pt x="522" y="425"/>
                  </a:cubicBezTo>
                  <a:cubicBezTo>
                    <a:pt x="505" y="419"/>
                    <a:pt x="472" y="409"/>
                    <a:pt x="472" y="409"/>
                  </a:cubicBezTo>
                  <a:cubicBezTo>
                    <a:pt x="374" y="415"/>
                    <a:pt x="356" y="417"/>
                    <a:pt x="280" y="442"/>
                  </a:cubicBezTo>
                  <a:cubicBezTo>
                    <a:pt x="239" y="469"/>
                    <a:pt x="241" y="481"/>
                    <a:pt x="189" y="492"/>
                  </a:cubicBezTo>
                  <a:cubicBezTo>
                    <a:pt x="143" y="483"/>
                    <a:pt x="130" y="479"/>
                    <a:pt x="105" y="442"/>
                  </a:cubicBezTo>
                  <a:cubicBezTo>
                    <a:pt x="102" y="394"/>
                    <a:pt x="101" y="347"/>
                    <a:pt x="97" y="300"/>
                  </a:cubicBezTo>
                  <a:cubicBezTo>
                    <a:pt x="96" y="291"/>
                    <a:pt x="96" y="280"/>
                    <a:pt x="89" y="275"/>
                  </a:cubicBezTo>
                  <a:cubicBezTo>
                    <a:pt x="74" y="264"/>
                    <a:pt x="39" y="259"/>
                    <a:pt x="39" y="259"/>
                  </a:cubicBezTo>
                  <a:cubicBezTo>
                    <a:pt x="27" y="242"/>
                    <a:pt x="0" y="228"/>
                    <a:pt x="5" y="209"/>
                  </a:cubicBezTo>
                  <a:cubicBezTo>
                    <a:pt x="8" y="195"/>
                    <a:pt x="6" y="179"/>
                    <a:pt x="14" y="167"/>
                  </a:cubicBezTo>
                  <a:cubicBezTo>
                    <a:pt x="19" y="157"/>
                    <a:pt x="52" y="142"/>
                    <a:pt x="64" y="142"/>
                  </a:cubicBezTo>
                  <a:cubicBezTo>
                    <a:pt x="119" y="139"/>
                    <a:pt x="174" y="142"/>
                    <a:pt x="230" y="1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907" name="Text Box 19"/>
            <p:cNvSpPr txBox="1">
              <a:spLocks noChangeArrowheads="1"/>
            </p:cNvSpPr>
            <p:nvPr/>
          </p:nvSpPr>
          <p:spPr bwMode="auto">
            <a:xfrm>
              <a:off x="2199" y="1478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Ideal Continuous Image</a:t>
              </a:r>
            </a:p>
          </p:txBody>
        </p:sp>
      </p:grpSp>
      <p:sp>
        <p:nvSpPr>
          <p:cNvPr id="165908" name="Oval 20"/>
          <p:cNvSpPr>
            <a:spLocks noChangeArrowheads="1"/>
          </p:cNvSpPr>
          <p:nvPr/>
        </p:nvSpPr>
        <p:spPr bwMode="auto">
          <a:xfrm>
            <a:off x="3325813" y="46482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Sampled Image Pixels</a:t>
            </a:r>
          </a:p>
        </p:txBody>
      </p:sp>
      <p:sp>
        <p:nvSpPr>
          <p:cNvPr id="165909" name="Oval 21"/>
          <p:cNvSpPr>
            <a:spLocks noChangeArrowheads="1"/>
          </p:cNvSpPr>
          <p:nvPr/>
        </p:nvSpPr>
        <p:spPr bwMode="auto">
          <a:xfrm>
            <a:off x="3325813" y="59436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Continuous Display</a:t>
            </a:r>
          </a:p>
        </p:txBody>
      </p:sp>
      <p:sp>
        <p:nvSpPr>
          <p:cNvPr id="165911" name="Text Box 23"/>
          <p:cNvSpPr txBox="1">
            <a:spLocks noChangeArrowheads="1"/>
          </p:cNvSpPr>
          <p:nvPr/>
        </p:nvSpPr>
        <p:spPr bwMode="auto">
          <a:xfrm>
            <a:off x="4230688" y="411480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Sampling Filter</a:t>
            </a:r>
          </a:p>
        </p:txBody>
      </p:sp>
      <p:sp>
        <p:nvSpPr>
          <p:cNvPr id="165912" name="Text Box 24"/>
          <p:cNvSpPr txBox="1">
            <a:spLocks noChangeArrowheads="1"/>
          </p:cNvSpPr>
          <p:nvPr/>
        </p:nvSpPr>
        <p:spPr bwMode="auto">
          <a:xfrm>
            <a:off x="3886200" y="5410200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Reconstruction Filter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Analytic Area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“area” of pixel covered</a:t>
            </a:r>
          </a:p>
          <a:p>
            <a:r>
              <a:rPr lang="en-US" dirty="0" smtClean="0"/>
              <a:t>Box in spatial domain</a:t>
            </a:r>
          </a:p>
          <a:p>
            <a:pPr lvl="1"/>
            <a:r>
              <a:rPr lang="en-US" dirty="0" smtClean="0"/>
              <a:t>Nice finite kernel</a:t>
            </a:r>
          </a:p>
          <a:p>
            <a:pPr lvl="2"/>
            <a:r>
              <a:rPr lang="en-US" dirty="0" smtClean="0"/>
              <a:t>easy to compute</a:t>
            </a:r>
          </a:p>
          <a:p>
            <a:pPr lvl="1"/>
            <a:r>
              <a:rPr lang="en-US" dirty="0" err="1" smtClean="0"/>
              <a:t>sinc</a:t>
            </a:r>
            <a:r>
              <a:rPr lang="en-US" dirty="0" smtClean="0"/>
              <a:t> in freq domain</a:t>
            </a:r>
          </a:p>
          <a:p>
            <a:pPr lvl="2"/>
            <a:r>
              <a:rPr lang="en-US" dirty="0" smtClean="0"/>
              <a:t>Plenty of high freq</a:t>
            </a:r>
          </a:p>
          <a:p>
            <a:pPr lvl="2"/>
            <a:r>
              <a:rPr lang="en-US" dirty="0" smtClean="0"/>
              <a:t> still aliases</a:t>
            </a:r>
          </a:p>
          <a:p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67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5438" y="2743200"/>
            <a:ext cx="3586162" cy="3586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Analytic higher order filtering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Fold better filter into </a:t>
            </a:r>
            <a:r>
              <a:rPr lang="en-US" dirty="0" err="1" smtClean="0"/>
              <a:t>rasterization</a:t>
            </a:r>
            <a:endParaRPr lang="en-US" dirty="0" smtClean="0"/>
          </a:p>
          <a:p>
            <a:pPr lvl="1"/>
            <a:r>
              <a:rPr lang="en-US" dirty="0" smtClean="0"/>
              <a:t>Can make </a:t>
            </a:r>
            <a:r>
              <a:rPr lang="en-US" dirty="0" err="1" smtClean="0"/>
              <a:t>rasterization</a:t>
            </a:r>
            <a:r>
              <a:rPr lang="en-US" dirty="0" smtClean="0"/>
              <a:t> much harder</a:t>
            </a:r>
          </a:p>
          <a:p>
            <a:pPr lvl="1"/>
            <a:r>
              <a:rPr lang="en-US" dirty="0" smtClean="0"/>
              <a:t>Usually just done for lines</a:t>
            </a:r>
          </a:p>
          <a:p>
            <a:pPr lvl="2"/>
            <a:r>
              <a:rPr lang="en-US" dirty="0" smtClean="0"/>
              <a:t>Draw with filter kernel </a:t>
            </a:r>
            <a:br>
              <a:rPr lang="en-US" dirty="0" smtClean="0"/>
            </a:br>
            <a:r>
              <a:rPr lang="en-US" dirty="0" smtClean="0"/>
              <a:t>“paintbrush”</a:t>
            </a:r>
          </a:p>
          <a:p>
            <a:r>
              <a:rPr lang="en-US" dirty="0" smtClean="0"/>
              <a:t>Only practical for </a:t>
            </a:r>
            <a:br>
              <a:rPr lang="en-US" dirty="0" smtClean="0"/>
            </a:br>
            <a:r>
              <a:rPr lang="en-US" dirty="0" smtClean="0"/>
              <a:t>finite filters</a:t>
            </a:r>
          </a:p>
          <a:p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8788" name="Picture 4" descr="aa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8225" y="3602038"/>
            <a:ext cx="3022600" cy="325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Supersampling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Numeric integration of filter</a:t>
            </a:r>
          </a:p>
          <a:p>
            <a:pPr>
              <a:lnSpc>
                <a:spcPct val="90000"/>
              </a:lnSpc>
            </a:pPr>
            <a:r>
              <a:rPr lang="en-US" sz="2800"/>
              <a:t>Grid with equal weight = box filter</a:t>
            </a:r>
          </a:p>
          <a:p>
            <a:pPr>
              <a:lnSpc>
                <a:spcPct val="90000"/>
              </a:lnSpc>
            </a:pPr>
            <a:r>
              <a:rPr lang="en-US" sz="2800"/>
              <a:t>Push up Nyquist </a:t>
            </a:r>
            <a:br>
              <a:rPr lang="en-US" sz="2800"/>
            </a:br>
            <a:r>
              <a:rPr lang="en-US" sz="2800"/>
              <a:t>frequency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Edges: ∞ frequency, </a:t>
            </a:r>
            <a:br>
              <a:rPr lang="en-US" sz="2400"/>
            </a:br>
            <a:r>
              <a:rPr lang="en-US" sz="2400"/>
              <a:t>still alias</a:t>
            </a:r>
          </a:p>
          <a:p>
            <a:pPr>
              <a:lnSpc>
                <a:spcPct val="90000"/>
              </a:lnSpc>
            </a:pPr>
            <a:r>
              <a:rPr lang="en-US" sz="2800"/>
              <a:t>Other filters: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Grid with unequal </a:t>
            </a:r>
            <a:br>
              <a:rPr lang="en-US" sz="2400"/>
            </a:br>
            <a:r>
              <a:rPr lang="en-US" sz="2400"/>
              <a:t>weights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Priority sampling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0838" name="Picture 6" descr="ss-weigh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352800"/>
            <a:ext cx="3262313" cy="3262313"/>
          </a:xfrm>
          <a:prstGeom prst="rect">
            <a:avLst/>
          </a:prstGeom>
          <a:noFill/>
        </p:spPr>
      </p:pic>
      <p:pic>
        <p:nvPicPr>
          <p:cNvPr id="120839" name="Picture 7" descr="ss-priority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352800"/>
            <a:ext cx="3254375" cy="3254375"/>
          </a:xfrm>
          <a:prstGeom prst="rect">
            <a:avLst/>
          </a:prstGeom>
          <a:noFill/>
        </p:spPr>
      </p:pic>
      <p:pic>
        <p:nvPicPr>
          <p:cNvPr id="120840" name="Picture 8" descr="ss-box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352800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Adaptive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Vary numerical integration step</a:t>
            </a:r>
          </a:p>
          <a:p>
            <a:r>
              <a:rPr lang="en-US" dirty="0" smtClean="0"/>
              <a:t>More samples in </a:t>
            </a:r>
            <a:br>
              <a:rPr lang="en-US" dirty="0" smtClean="0"/>
            </a:br>
            <a:r>
              <a:rPr lang="en-US" dirty="0" smtClean="0"/>
              <a:t>high contrast areas</a:t>
            </a:r>
          </a:p>
          <a:p>
            <a:r>
              <a:rPr lang="en-US" dirty="0" smtClean="0"/>
              <a:t>Easy with ray </a:t>
            </a:r>
            <a:br>
              <a:rPr lang="en-US" dirty="0" smtClean="0"/>
            </a:br>
            <a:r>
              <a:rPr lang="en-US" dirty="0" smtClean="0"/>
              <a:t>tracing, harder for </a:t>
            </a:r>
            <a:br>
              <a:rPr lang="en-US" dirty="0" smtClean="0"/>
            </a:br>
            <a:r>
              <a:rPr lang="en-US" dirty="0" smtClean="0"/>
              <a:t>others</a:t>
            </a:r>
          </a:p>
          <a:p>
            <a:r>
              <a:rPr lang="en-US" dirty="0" smtClean="0"/>
              <a:t>Possible bias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6982" name="Picture 6" descr="ss-adaptiv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352800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Stochastic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Monte-Carlo integration of filter</a:t>
            </a:r>
          </a:p>
          <a:p>
            <a:r>
              <a:rPr lang="en-US" dirty="0" smtClean="0"/>
              <a:t>Sample distribution</a:t>
            </a:r>
          </a:p>
          <a:p>
            <a:pPr lvl="1"/>
            <a:r>
              <a:rPr lang="en-US" dirty="0" smtClean="0"/>
              <a:t>Poisson disk</a:t>
            </a:r>
          </a:p>
          <a:p>
            <a:pPr lvl="1"/>
            <a:r>
              <a:rPr lang="en-US" dirty="0" smtClean="0"/>
              <a:t>Jittered grid</a:t>
            </a:r>
          </a:p>
          <a:p>
            <a:r>
              <a:rPr lang="en-US" dirty="0" smtClean="0"/>
              <a:t>Aliasing </a:t>
            </a:r>
            <a:r>
              <a:rPr lang="en-US" dirty="0" err="1" smtClean="0">
                <a:sym typeface="Symbol" pitchFamily="-112" charset="2"/>
              </a:rPr>
              <a:t></a:t>
            </a:r>
            <a:r>
              <a:rPr lang="en-US" dirty="0" smtClean="0">
                <a:sym typeface="Symbol" pitchFamily="-112" charset="2"/>
              </a:rPr>
              <a:t> Noise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4932" name="Picture 4" descr="ss-jit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352800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Resampling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2998" name="Oval 6"/>
          <p:cNvSpPr>
            <a:spLocks noChangeArrowheads="1"/>
          </p:cNvSpPr>
          <p:nvPr/>
        </p:nvSpPr>
        <p:spPr bwMode="auto">
          <a:xfrm>
            <a:off x="3303588" y="4768850"/>
            <a:ext cx="3886200" cy="762000"/>
          </a:xfrm>
          <a:prstGeom prst="ellips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Resampled Image Pixels</a:t>
            </a:r>
          </a:p>
        </p:txBody>
      </p:sp>
      <p:sp>
        <p:nvSpPr>
          <p:cNvPr id="212999" name="Oval 7"/>
          <p:cNvSpPr>
            <a:spLocks noChangeArrowheads="1"/>
          </p:cNvSpPr>
          <p:nvPr/>
        </p:nvSpPr>
        <p:spPr bwMode="auto">
          <a:xfrm>
            <a:off x="3303588" y="35052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Continuous Image</a:t>
            </a: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863975" y="2955925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Reconstruction Filter</a:t>
            </a: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4202113" y="426720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Sampling Filter</a:t>
            </a:r>
          </a:p>
        </p:txBody>
      </p:sp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3303588" y="21336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Image Pixels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Resampling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43" name="Oval 3"/>
          <p:cNvSpPr>
            <a:spLocks noChangeArrowheads="1"/>
          </p:cNvSpPr>
          <p:nvPr/>
        </p:nvSpPr>
        <p:spPr bwMode="auto">
          <a:xfrm>
            <a:off x="3303588" y="3886200"/>
            <a:ext cx="3886200" cy="762000"/>
          </a:xfrm>
          <a:prstGeom prst="ellips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Resampled Image Pixels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4057650" y="3276600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Resampling Filter</a:t>
            </a:r>
          </a:p>
        </p:txBody>
      </p:sp>
      <p:sp>
        <p:nvSpPr>
          <p:cNvPr id="215047" name="Oval 7"/>
          <p:cNvSpPr>
            <a:spLocks noChangeArrowheads="1"/>
          </p:cNvSpPr>
          <p:nvPr/>
        </p:nvSpPr>
        <p:spPr bwMode="auto">
          <a:xfrm>
            <a:off x="3303588" y="2362200"/>
            <a:ext cx="3886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12" charset="0"/>
              </a:rPr>
              <a:t>Image Pixels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Vector Spaces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Inner or Dot Product</a:t>
            </a:r>
          </a:p>
          <a:p>
            <a:pPr lvl="1"/>
            <a:r>
              <a:rPr lang="en-US"/>
              <a:t>b = a (A • B) = a A •  B = A • a B</a:t>
            </a:r>
          </a:p>
          <a:p>
            <a:pPr lvl="1"/>
            <a:r>
              <a:rPr lang="en-US"/>
              <a:t>A • A ≥ 0; A • A = 0 iff A = 0</a:t>
            </a:r>
          </a:p>
          <a:p>
            <a:pPr lvl="1"/>
            <a:r>
              <a:rPr lang="en-US"/>
              <a:t>A • B = (B • A)</a:t>
            </a:r>
            <a:r>
              <a:rPr lang="en-US" baseline="30000"/>
              <a:t>*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Discrete Functions</a:t>
            </a:r>
          </a:p>
        </p:txBody>
      </p:sp>
      <p:graphicFrame>
        <p:nvGraphicFramePr>
          <p:cNvPr id="81981" name="Group 61"/>
          <p:cNvGraphicFramePr>
            <a:graphicFrameLocks noGrp="1"/>
          </p:cNvGraphicFramePr>
          <p:nvPr>
            <p:ph idx="1"/>
          </p:nvPr>
        </p:nvGraphicFramePr>
        <p:xfrm>
          <a:off x="1828800" y="1752600"/>
          <a:ext cx="7162800" cy="2870200"/>
        </p:xfrm>
        <a:graphic>
          <a:graphicData uri="http://schemas.openxmlformats.org/drawingml/2006/table">
            <a:tbl>
              <a:tblPr/>
              <a:tblGrid>
                <a:gridCol w="3581400"/>
                <a:gridCol w="35814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Vector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93428" marR="93428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 Function</a:t>
                      </a:r>
                    </a:p>
                  </a:txBody>
                  <a:tcPr marL="93428" marR="93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 = (1, 2, 4)</a:t>
                      </a:r>
                    </a:p>
                  </a:txBody>
                  <a:tcPr marL="93428" marR="93428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V[I] = {1, 2, 4}</a:t>
                      </a:r>
                    </a:p>
                  </a:txBody>
                  <a:tcPr marL="93428" marR="93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 + b U </a:t>
                      </a:r>
                    </a:p>
                  </a:txBody>
                  <a:tcPr marL="93428" marR="93428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V[I] + b U[I]</a:t>
                      </a:r>
                    </a:p>
                  </a:txBody>
                  <a:tcPr marL="93428" marR="93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 • U</a:t>
                      </a:r>
                    </a:p>
                  </a:txBody>
                  <a:tcPr marL="93428" marR="93428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∑ (V[I] U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*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[I])</a:t>
                      </a:r>
                    </a:p>
                  </a:txBody>
                  <a:tcPr marL="93428" marR="93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 Placeholder 2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Discrete Functions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t</a:t>
            </a:r>
            <a:r>
              <a:rPr lang="en-US" dirty="0" smtClean="0"/>
              <a:t> in terms of t</a:t>
            </a:r>
            <a:r>
              <a:rPr lang="en-US" baseline="30000" dirty="0" smtClean="0"/>
              <a:t>0</a:t>
            </a:r>
            <a:r>
              <a:rPr lang="en-US" dirty="0" smtClean="0"/>
              <a:t>, t</a:t>
            </a:r>
            <a:r>
              <a:rPr lang="en-US" baseline="30000" dirty="0" smtClean="0"/>
              <a:t>1</a:t>
            </a:r>
            <a:r>
              <a:rPr lang="en-US" dirty="0" smtClean="0"/>
              <a:t>, t</a:t>
            </a:r>
            <a:r>
              <a:rPr lang="en-US" baseline="30000" dirty="0" smtClean="0"/>
              <a:t>2</a:t>
            </a:r>
            <a:r>
              <a:rPr lang="en-US" dirty="0" smtClean="0"/>
              <a:t> = [1,.5,.5]</a:t>
            </a:r>
          </a:p>
          <a:p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667000"/>
            <a:ext cx="4724400" cy="3794125"/>
          </a:xfrm>
          <a:prstGeom prst="rect">
            <a:avLst/>
          </a:prstGeom>
          <a:noFill/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165725" y="257492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657600" y="4038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5410200" y="4038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934200" y="4038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Discrete Functions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t</a:t>
            </a:r>
            <a:r>
              <a:rPr lang="en-US" dirty="0" smtClean="0"/>
              <a:t> in terms of t</a:t>
            </a:r>
            <a:r>
              <a:rPr lang="en-US" baseline="30000" dirty="0" smtClean="0"/>
              <a:t>0</a:t>
            </a:r>
            <a:r>
              <a:rPr lang="en-US" dirty="0" smtClean="0"/>
              <a:t>, t</a:t>
            </a:r>
            <a:r>
              <a:rPr lang="en-US" baseline="30000" dirty="0" smtClean="0"/>
              <a:t>0.5</a:t>
            </a:r>
            <a:r>
              <a:rPr lang="en-US" dirty="0" smtClean="0"/>
              <a:t>, t</a:t>
            </a:r>
            <a:r>
              <a:rPr lang="en-US" baseline="30000" dirty="0" smtClean="0"/>
              <a:t>1</a:t>
            </a:r>
            <a:r>
              <a:rPr lang="en-US" dirty="0" smtClean="0"/>
              <a:t>, t</a:t>
            </a:r>
            <a:r>
              <a:rPr lang="en-US" baseline="30000" dirty="0" smtClean="0"/>
              <a:t>1.5</a:t>
            </a:r>
            <a:r>
              <a:rPr lang="en-US" dirty="0" smtClean="0"/>
              <a:t>, t</a:t>
            </a:r>
            <a:r>
              <a:rPr lang="en-US" baseline="30000" dirty="0" smtClean="0"/>
              <a:t>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500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593975"/>
            <a:ext cx="6589713" cy="3802063"/>
          </a:xfrm>
          <a:prstGeom prst="rect">
            <a:avLst/>
          </a:prstGeom>
          <a:noFill/>
        </p:spPr>
      </p:pic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6080125" y="272732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2346325" y="3794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3717925" y="379412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0.5</a:t>
            </a:r>
            <a:endParaRPr lang="en-US"/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5089525" y="37941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3870325" y="3794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6461125" y="379412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1.5</a:t>
            </a:r>
            <a:endParaRPr lang="en-US"/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7756525" y="37941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Functions</a:t>
            </a:r>
          </a:p>
        </p:txBody>
      </p:sp>
      <p:graphicFrame>
        <p:nvGraphicFramePr>
          <p:cNvPr id="89180" name="Group 92"/>
          <p:cNvGraphicFramePr>
            <a:graphicFrameLocks noGrp="1"/>
          </p:cNvGraphicFramePr>
          <p:nvPr>
            <p:ph idx="1"/>
          </p:nvPr>
        </p:nvGraphicFramePr>
        <p:xfrm>
          <a:off x="1828800" y="1752600"/>
          <a:ext cx="7162801" cy="3340102"/>
        </p:xfrm>
        <a:graphic>
          <a:graphicData uri="http://schemas.openxmlformats.org/drawingml/2006/table">
            <a:tbl>
              <a:tblPr/>
              <a:tblGrid>
                <a:gridCol w="2000689"/>
                <a:gridCol w="2581056"/>
                <a:gridCol w="2581056"/>
              </a:tblGrid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Vector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06802" marR="1068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</a:t>
                      </a:r>
                    </a:p>
                  </a:txBody>
                  <a:tcPr marL="106802" marR="1068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V[I]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V(x)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 + b U </a:t>
                      </a:r>
                    </a:p>
                  </a:txBody>
                  <a:tcPr marL="106802" marR="1068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V[I] + b U[I]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V(x) + b U(x)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 • U</a:t>
                      </a:r>
                    </a:p>
                  </a:txBody>
                  <a:tcPr marL="106802" marR="1068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∑ V[I] U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*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[I]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∫ V(x) U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*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(x) dx</a:t>
                      </a:r>
                    </a:p>
                  </a:txBody>
                  <a:tcPr marL="106802" marR="10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Text Placeholder 3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Functions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t</a:t>
            </a:r>
            <a:r>
              <a:rPr lang="en-US" dirty="0" smtClean="0"/>
              <a:t> projected onto 1, </a:t>
            </a:r>
            <a:r>
              <a:rPr lang="en-US" dirty="0" err="1" smtClean="0"/>
              <a:t>t</a:t>
            </a:r>
            <a:r>
              <a:rPr lang="en-US" dirty="0" smtClean="0"/>
              <a:t>, t</a:t>
            </a:r>
            <a:r>
              <a:rPr lang="en-US" baseline="30000" dirty="0" smtClean="0"/>
              <a:t>2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80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3700" y="2825750"/>
            <a:ext cx="4495800" cy="3644900"/>
          </a:xfrm>
          <a:prstGeom prst="rect">
            <a:avLst/>
          </a:prstGeom>
          <a:noFill/>
        </p:spPr>
      </p:pic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5661025" y="3344863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3184525" y="4327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4784725" y="43275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6461125" y="43275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Bases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Time: </a:t>
            </a:r>
            <a:r>
              <a:rPr lang="en-US" dirty="0" err="1" smtClean="0">
                <a:latin typeface="Symbol" pitchFamily="-112" charset="2"/>
              </a:rPr>
              <a:t>d</a:t>
            </a:r>
            <a:r>
              <a:rPr lang="en-US" dirty="0" err="1" smtClean="0"/>
              <a:t>(t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Polynomial / Power Series: </a:t>
            </a:r>
            <a:r>
              <a:rPr lang="en-US" dirty="0" err="1" smtClean="0"/>
              <a:t>t</a:t>
            </a:r>
            <a:r>
              <a:rPr lang="en-US" baseline="30000" dirty="0" err="1" smtClean="0"/>
              <a:t>n</a:t>
            </a:r>
            <a:endParaRPr lang="en-US" baseline="30000" dirty="0" smtClean="0"/>
          </a:p>
          <a:p>
            <a:r>
              <a:rPr lang="en-US" dirty="0" smtClean="0"/>
              <a:t>Discrete Fourier: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>
                <a:sym typeface="Symbol" pitchFamily="-112" charset="2"/>
              </a:rPr>
              <a:t>π</a:t>
            </a:r>
            <a:r>
              <a:rPr lang="en-US" baseline="30000" dirty="0" smtClean="0">
                <a:sym typeface="Symbol" pitchFamily="-112" charset="2"/>
              </a:rPr>
              <a:t> </a:t>
            </a:r>
            <a:r>
              <a:rPr lang="en-US" baseline="30000" dirty="0" err="1" smtClean="0">
                <a:sym typeface="Symbol" pitchFamily="-112" charset="2"/>
              </a:rPr>
              <a:t>t</a:t>
            </a:r>
            <a:r>
              <a:rPr lang="en-US" baseline="30000" dirty="0" smtClean="0">
                <a:sym typeface="Symbol" pitchFamily="-112" charset="2"/>
              </a:rPr>
              <a:t> K/N</a:t>
            </a:r>
            <a:r>
              <a:rPr lang="en-US" dirty="0" smtClean="0">
                <a:sym typeface="Symbol" pitchFamily="-112" charset="2"/>
              </a:rPr>
              <a:t> / √2N</a:t>
            </a:r>
          </a:p>
          <a:p>
            <a:pPr lvl="1"/>
            <a:r>
              <a:rPr lang="en-US" dirty="0" smtClean="0"/>
              <a:t>K, N integers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smtClean="0"/>
              <a:t>, K </a:t>
            </a:r>
            <a:r>
              <a:rPr lang="en-US" dirty="0" err="1" smtClean="0">
                <a:sym typeface="Symbol" pitchFamily="-112" charset="2"/>
              </a:rPr>
              <a:t></a:t>
            </a:r>
            <a:r>
              <a:rPr lang="en-US" dirty="0" smtClean="0">
                <a:sym typeface="Symbol" pitchFamily="-112" charset="2"/>
              </a:rPr>
              <a:t> [-N, N]</a:t>
            </a:r>
            <a:endParaRPr lang="en-US" dirty="0" smtClean="0"/>
          </a:p>
          <a:p>
            <a:pPr lvl="1"/>
            <a:r>
              <a:rPr lang="en-US" dirty="0" smtClean="0"/>
              <a:t>(where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 = </a:t>
            </a:r>
            <a:r>
              <a:rPr lang="en-US" dirty="0" err="1" smtClean="0">
                <a:sym typeface="Symbol" pitchFamily="-112" charset="2"/>
              </a:rPr>
              <a:t>cos</a:t>
            </a:r>
            <a:r>
              <a:rPr lang="en-US" dirty="0" smtClean="0">
                <a:sym typeface="Symbol" pitchFamily="-112" charset="2"/>
              </a:rPr>
              <a:t> </a:t>
            </a:r>
            <a:r>
              <a:rPr lang="en-US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 + </a:t>
            </a:r>
            <a:r>
              <a:rPr lang="en-US" dirty="0" err="1" smtClean="0">
                <a:sym typeface="Symbol" pitchFamily="-112" charset="2"/>
              </a:rPr>
              <a:t>i</a:t>
            </a:r>
            <a:r>
              <a:rPr lang="en-US" dirty="0" smtClean="0">
                <a:sym typeface="Symbol" pitchFamily="-112" charset="2"/>
              </a:rPr>
              <a:t> sin </a:t>
            </a:r>
            <a:r>
              <a:rPr lang="en-US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)</a:t>
            </a:r>
          </a:p>
          <a:p>
            <a:r>
              <a:rPr lang="en-US" dirty="0" smtClean="0"/>
              <a:t>Continuous Fourier: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>
                <a:latin typeface="Symbol" pitchFamily="-112" charset="2"/>
                <a:sym typeface="Symbol" pitchFamily="-112" charset="2"/>
              </a:rPr>
              <a:t>w</a:t>
            </a:r>
            <a:r>
              <a:rPr lang="en-US" baseline="30000" dirty="0" smtClean="0">
                <a:sym typeface="Symbol" pitchFamily="-112" charset="2"/>
              </a:rPr>
              <a:t> </a:t>
            </a:r>
            <a:r>
              <a:rPr lang="en-US" baseline="30000" dirty="0" err="1" smtClean="0">
                <a:sym typeface="Symbol" pitchFamily="-112" charset="2"/>
              </a:rPr>
              <a:t>t</a:t>
            </a:r>
            <a:r>
              <a:rPr lang="en-US" dirty="0" smtClean="0">
                <a:sym typeface="Symbol" pitchFamily="-112" charset="2"/>
              </a:rPr>
              <a:t> / √2π</a:t>
            </a:r>
            <a:endParaRPr lang="en-US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umbc.thmx</Template>
  <TotalTime>4959</TotalTime>
  <Words>853</Words>
  <Application>Microsoft Macintosh PowerPoint</Application>
  <PresentationFormat>On-screen Show (4:3)</PresentationFormat>
  <Paragraphs>209</Paragraphs>
  <Slides>28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umbc</vt:lpstr>
      <vt:lpstr>CMSC 491/635</vt:lpstr>
      <vt:lpstr>Abstract Vector Spaces</vt:lpstr>
      <vt:lpstr>Abstract Vector Spaces</vt:lpstr>
      <vt:lpstr>Vectors and Discrete Functions</vt:lpstr>
      <vt:lpstr>Vectors and Discrete Functions</vt:lpstr>
      <vt:lpstr>Vectors and Discrete Functions</vt:lpstr>
      <vt:lpstr>Vectors and Functions</vt:lpstr>
      <vt:lpstr>Vectors and Functions</vt:lpstr>
      <vt:lpstr>Function Bases</vt:lpstr>
      <vt:lpstr>Fourier Transforms</vt:lpstr>
      <vt:lpstr>Convolution</vt:lpstr>
      <vt:lpstr>Filtering</vt:lpstr>
      <vt:lpstr>Sampling</vt:lpstr>
      <vt:lpstr>Aliasing</vt:lpstr>
      <vt:lpstr>Aliasing in images</vt:lpstr>
      <vt:lpstr>Antialiasing</vt:lpstr>
      <vt:lpstr>“Ideal”</vt:lpstr>
      <vt:lpstr>Reconstruction</vt:lpstr>
      <vt:lpstr>Filtering &amp; Reconstruction</vt:lpstr>
      <vt:lpstr>Filtering, Sampling, Reconstruction</vt:lpstr>
      <vt:lpstr>Combine Filter &amp; Sample</vt:lpstr>
      <vt:lpstr>Analytic Area Sampling</vt:lpstr>
      <vt:lpstr>Analytic higher order filtering</vt:lpstr>
      <vt:lpstr>Supersampling</vt:lpstr>
      <vt:lpstr>Adaptive sampling</vt:lpstr>
      <vt:lpstr>Stochastic sampling</vt:lpstr>
      <vt:lpstr>Resampling</vt:lpstr>
      <vt:lpstr>Resampling</vt:lpstr>
    </vt:vector>
  </TitlesOfParts>
  <Company>ˡ倀˫᛼Ͷ쟤뿿킀΀뀜_ˡ꛼뿿큰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</dc:title>
  <dc:creator>Marc Olano</dc:creator>
  <cp:keywords/>
  <cp:lastModifiedBy>Marc Olano</cp:lastModifiedBy>
  <cp:revision>98</cp:revision>
  <cp:lastPrinted>2003-02-12T16:04:51Z</cp:lastPrinted>
  <dcterms:created xsi:type="dcterms:W3CDTF">2011-02-22T21:29:02Z</dcterms:created>
  <dcterms:modified xsi:type="dcterms:W3CDTF">2011-02-22T23:57:11Z</dcterms:modified>
</cp:coreProperties>
</file>