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86" r:id="rId2"/>
  </p:sldMasterIdLst>
  <p:notesMasterIdLst>
    <p:notesMasterId r:id="rId46"/>
  </p:notesMasterIdLst>
  <p:sldIdLst>
    <p:sldId id="256" r:id="rId3"/>
    <p:sldId id="341" r:id="rId4"/>
    <p:sldId id="339" r:id="rId5"/>
    <p:sldId id="334" r:id="rId6"/>
    <p:sldId id="333" r:id="rId7"/>
    <p:sldId id="319" r:id="rId8"/>
    <p:sldId id="320" r:id="rId9"/>
    <p:sldId id="322" r:id="rId10"/>
    <p:sldId id="340" r:id="rId11"/>
    <p:sldId id="323" r:id="rId12"/>
    <p:sldId id="324" r:id="rId13"/>
    <p:sldId id="316" r:id="rId14"/>
    <p:sldId id="335" r:id="rId15"/>
    <p:sldId id="342" r:id="rId16"/>
    <p:sldId id="283" r:id="rId17"/>
    <p:sldId id="284" r:id="rId18"/>
    <p:sldId id="286" r:id="rId19"/>
    <p:sldId id="336" r:id="rId20"/>
    <p:sldId id="299" r:id="rId21"/>
    <p:sldId id="300" r:id="rId22"/>
    <p:sldId id="282" r:id="rId23"/>
    <p:sldId id="343" r:id="rId24"/>
    <p:sldId id="301" r:id="rId25"/>
    <p:sldId id="303" r:id="rId26"/>
    <p:sldId id="325" r:id="rId27"/>
    <p:sldId id="304" r:id="rId28"/>
    <p:sldId id="329" r:id="rId29"/>
    <p:sldId id="327" r:id="rId30"/>
    <p:sldId id="328" r:id="rId31"/>
    <p:sldId id="344" r:id="rId32"/>
    <p:sldId id="305" r:id="rId33"/>
    <p:sldId id="309" r:id="rId34"/>
    <p:sldId id="338" r:id="rId35"/>
    <p:sldId id="310" r:id="rId36"/>
    <p:sldId id="311" r:id="rId37"/>
    <p:sldId id="312" r:id="rId38"/>
    <p:sldId id="313" r:id="rId39"/>
    <p:sldId id="314" r:id="rId40"/>
    <p:sldId id="345" r:id="rId41"/>
    <p:sldId id="330" r:id="rId42"/>
    <p:sldId id="337" r:id="rId43"/>
    <p:sldId id="331" r:id="rId44"/>
    <p:sldId id="332" r:id="rId45"/>
  </p:sldIdLst>
  <p:sldSz cx="9144000" cy="5143500" type="screen16x9"/>
  <p:notesSz cx="7772400" cy="10058400"/>
  <p:defaultTextStyle>
    <a:defPPr>
      <a:defRPr lang="en-GB"/>
    </a:defPPr>
    <a:lvl1pPr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349533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524300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699068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873834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1850472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220566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2590660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2960755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" userDrawn="1">
          <p15:clr>
            <a:srgbClr val="A4A3A4"/>
          </p15:clr>
        </p15:guide>
        <p15:guide id="2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0959"/>
  </p:normalViewPr>
  <p:slideViewPr>
    <p:cSldViewPr>
      <p:cViewPr varScale="1">
        <p:scale>
          <a:sx n="148" d="100"/>
          <a:sy n="148" d="100"/>
        </p:scale>
        <p:origin x="448" y="176"/>
      </p:cViewPr>
      <p:guideLst>
        <p:guide orient="horz" pos="180"/>
        <p:guide pos="72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601403" indent="-231310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92523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295331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66542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1850472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6pPr>
    <a:lvl7pPr marL="2220566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7pPr>
    <a:lvl8pPr marL="2590660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8pPr>
    <a:lvl9pPr marL="2960755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17784-94FC-5647-A294-1AF6635EF002}" type="slidenum">
              <a:rPr lang="en-US"/>
              <a:pPr/>
              <a:t>32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94893-EF6D-E14F-A32D-BD1D133A8826}" type="slidenum">
              <a:rPr lang="en-US"/>
              <a:pPr/>
              <a:t>15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54063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9B97B-1627-9144-B629-CDD022E7904D}" type="slidenum">
              <a:rPr lang="en-US"/>
              <a:pPr/>
              <a:t>16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54063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6B4BB-8418-3742-A089-4492DF7ED913}" type="slidenum">
              <a:rPr lang="en-US"/>
              <a:pPr/>
              <a:t>17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54063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8EEF88-83BF-1742-98DC-BC536F1C5CBC}" type="slidenum">
              <a:rPr lang="en-GB"/>
              <a:pPr/>
              <a:t>19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73F87-FBE5-1C4C-9563-65A2DB0853BE}" type="slidenum">
              <a:rPr lang="en-US"/>
              <a:pPr/>
              <a:t>21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54063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6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740315-5B4D-4742-926E-8641CF8B2DB2}" type="slidenum">
              <a:rPr lang="en-GB"/>
              <a:pPr/>
              <a:t>23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DC9FC-A291-6946-A0A9-E66059667E1D}" type="slidenum">
              <a:rPr lang="en-GB"/>
              <a:pPr/>
              <a:t>24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21FFC-FAF3-1449-B849-F4A96E10EA27}" type="slidenum">
              <a:rPr lang="en-US"/>
              <a:pPr/>
              <a:t>31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2D0-0C72-1E4D-AD42-0EB5F9A57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35F2-C50E-B84F-AF67-81C4520CE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433-E6ED-2C45-838D-EA140BC590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35E-4500-4546-9561-DC0853AE5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3C93-FEA5-C949-8F91-65BC3E8AB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83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662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49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32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415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98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81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64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116B-DBDE-AF45-9E7A-A54A72B9B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9B64-1572-B94E-A0BA-D43E4C8A7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6C9-3D15-8B48-A658-BE732F56C6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BCE-D7CE-6C46-B9A0-E11833B298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F3ED-5CEB-554C-9678-4895758C8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EE72-1D88-2043-8A76-7B191A6B34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176-F279-454F-988E-CB11DC4CE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832" indent="0">
              <a:buNone/>
              <a:defRPr sz="2109"/>
            </a:lvl2pPr>
            <a:lvl3pPr marL="685662" indent="0">
              <a:buNone/>
              <a:defRPr sz="1769"/>
            </a:lvl3pPr>
            <a:lvl4pPr marL="1028494" indent="0">
              <a:buNone/>
              <a:defRPr sz="1497"/>
            </a:lvl4pPr>
            <a:lvl5pPr marL="1371324" indent="0">
              <a:buNone/>
              <a:defRPr sz="1497"/>
            </a:lvl5pPr>
            <a:lvl6pPr marL="1714156" indent="0">
              <a:buNone/>
              <a:defRPr sz="1497"/>
            </a:lvl6pPr>
            <a:lvl7pPr marL="2056986" indent="0">
              <a:buNone/>
              <a:defRPr sz="1497"/>
            </a:lvl7pPr>
            <a:lvl8pPr marL="2399818" indent="0">
              <a:buNone/>
              <a:defRPr sz="1497"/>
            </a:lvl8pPr>
            <a:lvl9pPr marL="2742649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CFB-B05C-E848-8D76-CF03CBBFC7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CFE-9C91-314B-931E-5C0E3DCAEC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1EEA-2A4D-694B-805B-BA5443466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79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591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387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182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397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773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56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36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CDEF-DB03-1D4C-8B6B-5D8DC78564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7F3F-B8B2-734C-87F8-4846A7B887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BD42-61E7-E242-9091-7B40CA4949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4FC-31E5-5B45-AC15-B17A1D0CAF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C8A1-30F2-5847-8767-7225C08A7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F464-A3D6-9748-8E02-83F7B4AD8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796" indent="0">
              <a:buNone/>
              <a:defRPr sz="2109"/>
            </a:lvl2pPr>
            <a:lvl3pPr marL="685591" indent="0">
              <a:buNone/>
              <a:defRPr sz="1769"/>
            </a:lvl3pPr>
            <a:lvl4pPr marL="1028387" indent="0">
              <a:buNone/>
              <a:defRPr sz="1497"/>
            </a:lvl4pPr>
            <a:lvl5pPr marL="1371182" indent="0">
              <a:buNone/>
              <a:defRPr sz="1497"/>
            </a:lvl5pPr>
            <a:lvl6pPr marL="1713978" indent="0">
              <a:buNone/>
              <a:defRPr sz="1497"/>
            </a:lvl6pPr>
            <a:lvl7pPr marL="2056773" indent="0">
              <a:buNone/>
              <a:defRPr sz="1497"/>
            </a:lvl7pPr>
            <a:lvl8pPr marL="2399569" indent="0">
              <a:buNone/>
              <a:defRPr sz="1497"/>
            </a:lvl8pPr>
            <a:lvl9pPr marL="2742364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6FF-B7DE-C542-A741-DF797225A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342796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7" indent="-257097" algn="l" defTabSz="342796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043" indent="-214246" algn="l" defTabSz="342796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0" indent="-171398" algn="l" defTabSz="342796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85" indent="-171398" algn="l" defTabSz="342796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0" indent="-171398" algn="l" defTabSz="342796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376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172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0968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3763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796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591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7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2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3978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773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569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364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342832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3" indent="-257123" algn="l" defTabSz="342832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69" algn="l" defTabSz="342832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7079" indent="-171416" algn="l" defTabSz="342832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09" indent="-171416" algn="l" defTabSz="342832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6" algn="l" defTabSz="342832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1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3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4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5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66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8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9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emf"/><Relationship Id="rId11" Type="http://schemas.openxmlformats.org/officeDocument/2006/relationships/image" Target="../media/image67.emf"/><Relationship Id="rId5" Type="http://schemas.openxmlformats.org/officeDocument/2006/relationships/image" Target="../media/image61.emf"/><Relationship Id="rId10" Type="http://schemas.openxmlformats.org/officeDocument/2006/relationships/image" Target="../media/image66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59.emf"/><Relationship Id="rId7" Type="http://schemas.openxmlformats.org/officeDocument/2006/relationships/image" Target="../media/image7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4.emf"/><Relationship Id="rId7" Type="http://schemas.openxmlformats.org/officeDocument/2006/relationships/image" Target="../media/image7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3.emf"/><Relationship Id="rId7" Type="http://schemas.openxmlformats.org/officeDocument/2006/relationships/image" Target="../media/image8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10" Type="http://schemas.openxmlformats.org/officeDocument/2006/relationships/image" Target="../media/image82.emf"/><Relationship Id="rId4" Type="http://schemas.openxmlformats.org/officeDocument/2006/relationships/image" Target="../media/image68.emf"/><Relationship Id="rId9" Type="http://schemas.openxmlformats.org/officeDocument/2006/relationships/image" Target="../media/image7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492286" algn="l"/>
                <a:tab pos="984569" algn="l"/>
                <a:tab pos="1476859" algn="l"/>
                <a:tab pos="1969145" algn="l"/>
                <a:tab pos="2461431" algn="l"/>
                <a:tab pos="2953718" algn="l"/>
                <a:tab pos="3446004" algn="l"/>
                <a:tab pos="3938291" algn="l"/>
                <a:tab pos="4430576" algn="l"/>
                <a:tab pos="4922863" algn="l"/>
                <a:tab pos="5415150" algn="l"/>
                <a:tab pos="5907436" algn="l"/>
                <a:tab pos="6399721" algn="l"/>
              </a:tabLst>
            </a:pPr>
            <a:r>
              <a:rPr lang="en-GB" dirty="0"/>
              <a:t>Advanced Ray Tracing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29616" y="1085850"/>
            <a:ext cx="0" cy="337185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 with Depth of Field</a:t>
            </a:r>
          </a:p>
        </p:txBody>
      </p:sp>
      <p:sp>
        <p:nvSpPr>
          <p:cNvPr id="6" name="Up Arrow 5"/>
          <p:cNvSpPr/>
          <p:nvPr/>
        </p:nvSpPr>
        <p:spPr>
          <a:xfrm>
            <a:off x="6172369" y="1828800"/>
            <a:ext cx="914496" cy="2000250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629616" y="1485901"/>
            <a:ext cx="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457459" y="1828801"/>
            <a:ext cx="3172158" cy="1085850"/>
            <a:chOff x="3086100" y="2438400"/>
            <a:chExt cx="4229100" cy="1447800"/>
          </a:xfrm>
        </p:grpSpPr>
        <p:cxnSp>
          <p:nvCxnSpPr>
            <p:cNvPr id="17" name="Straight Connector 16"/>
            <p:cNvCxnSpPr>
              <a:stCxn id="6" idx="0"/>
              <a:endCxn id="10" idx="0"/>
            </p:cNvCxnSpPr>
            <p:nvPr/>
          </p:nvCxnSpPr>
          <p:spPr>
            <a:xfrm flipH="1">
              <a:off x="3086100" y="2438400"/>
              <a:ext cx="4229100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0"/>
              <a:endCxn id="10" idx="4"/>
            </p:cNvCxnSpPr>
            <p:nvPr/>
          </p:nvCxnSpPr>
          <p:spPr>
            <a:xfrm flipH="1">
              <a:off x="3086100" y="2438400"/>
              <a:ext cx="4229100" cy="1447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</p:cNvCxnSpPr>
            <p:nvPr/>
          </p:nvCxnSpPr>
          <p:spPr>
            <a:xfrm flipH="1">
              <a:off x="3124200" y="2438400"/>
              <a:ext cx="4191000" cy="1219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457459" y="2514600"/>
            <a:ext cx="3176318" cy="1054083"/>
            <a:chOff x="3086100" y="3352800"/>
            <a:chExt cx="4234646" cy="1405444"/>
          </a:xfrm>
        </p:grpSpPr>
        <p:cxnSp>
          <p:nvCxnSpPr>
            <p:cNvPr id="44" name="Straight Connector 43"/>
            <p:cNvCxnSpPr>
              <a:endCxn id="10" idx="0"/>
            </p:cNvCxnSpPr>
            <p:nvPr/>
          </p:nvCxnSpPr>
          <p:spPr>
            <a:xfrm flipH="1" flipV="1">
              <a:off x="3086100" y="3352800"/>
              <a:ext cx="4229100" cy="13943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0" idx="4"/>
            </p:cNvCxnSpPr>
            <p:nvPr/>
          </p:nvCxnSpPr>
          <p:spPr>
            <a:xfrm flipH="1" flipV="1">
              <a:off x="3086100" y="3886200"/>
              <a:ext cx="4234646" cy="8720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3091249" y="3640438"/>
              <a:ext cx="4227495" cy="11146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457459" y="2514601"/>
            <a:ext cx="3172158" cy="1314450"/>
            <a:chOff x="3086100" y="3352800"/>
            <a:chExt cx="4229100" cy="1752600"/>
          </a:xfrm>
        </p:grpSpPr>
        <p:cxnSp>
          <p:nvCxnSpPr>
            <p:cNvPr id="35" name="Straight Connector 34"/>
            <p:cNvCxnSpPr>
              <a:stCxn id="6" idx="2"/>
              <a:endCxn id="10" idx="4"/>
            </p:cNvCxnSpPr>
            <p:nvPr/>
          </p:nvCxnSpPr>
          <p:spPr>
            <a:xfrm flipH="1" flipV="1">
              <a:off x="3086100" y="3886200"/>
              <a:ext cx="4229100" cy="1219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6" idx="2"/>
              <a:endCxn id="10" idx="0"/>
            </p:cNvCxnSpPr>
            <p:nvPr/>
          </p:nvCxnSpPr>
          <p:spPr>
            <a:xfrm flipH="1" flipV="1">
              <a:off x="3086100" y="3352800"/>
              <a:ext cx="4229100" cy="175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flipH="1" flipV="1">
              <a:off x="3124200" y="3657600"/>
              <a:ext cx="4191000" cy="1447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3371724" y="2514601"/>
            <a:ext cx="171468" cy="4000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65042" y="971550"/>
            <a:ext cx="2032670" cy="30264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dirty="0">
                <a:latin typeface="+mn-lt"/>
              </a:rPr>
              <a:t>Image &amp; Focal Plane</a:t>
            </a:r>
          </a:p>
        </p:txBody>
      </p:sp>
    </p:spTree>
    <p:extLst>
      <p:ext uri="{BB962C8B-B14F-4D97-AF65-F5344CB8AC3E}">
        <p14:creationId xmlns:p14="http://schemas.microsoft.com/office/powerpoint/2010/main" val="946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Traced DOF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image plane is at focal plane</a:t>
            </a:r>
          </a:p>
          <a:p>
            <a:r>
              <a:rPr lang="en-US" dirty="0"/>
              <a:t>Jitter ray start position within lens aperture</a:t>
            </a:r>
          </a:p>
          <a:p>
            <a:pPr lvl="1"/>
            <a:r>
              <a:rPr lang="en-US" dirty="0"/>
              <a:t>Disk in         plane centered on eye</a:t>
            </a:r>
          </a:p>
          <a:p>
            <a:pPr lvl="2"/>
            <a:r>
              <a:rPr lang="en-US" dirty="0"/>
              <a:t>Given random</a:t>
            </a:r>
          </a:p>
          <a:p>
            <a:pPr lvl="1"/>
            <a:r>
              <a:rPr lang="en-US" dirty="0"/>
              <a:t>Smaller aperture = closer to pinhole</a:t>
            </a:r>
          </a:p>
          <a:p>
            <a:pPr lvl="1"/>
            <a:r>
              <a:rPr lang="en-US" dirty="0"/>
              <a:t>Larger aperture = more DOF blur</a:t>
            </a:r>
          </a:p>
          <a:p>
            <a:r>
              <a:rPr lang="en-US" dirty="0"/>
              <a:t>Average over several random rays per pixel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8EF9D-6D23-7641-838D-C99D7A69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08" y="2148734"/>
            <a:ext cx="4191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A1CC9-7179-3F48-9115-A0C703B4B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078" y="2479814"/>
            <a:ext cx="2832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0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Blur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Things move while the shutter is open</a:t>
            </a:r>
          </a:p>
          <a:p>
            <a:r>
              <a:rPr lang="en-US" dirty="0"/>
              <a:t>Track object motion</a:t>
            </a:r>
          </a:p>
          <a:p>
            <a:r>
              <a:rPr lang="en-US" dirty="0"/>
              <a:t>Jitter ray start time within frame</a:t>
            </a:r>
          </a:p>
        </p:txBody>
      </p:sp>
      <p:pic>
        <p:nvPicPr>
          <p:cNvPr id="6" name="Content Placeholder 5" descr="motion.pdf">
            <a:extLst>
              <a:ext uri="{FF2B5EF4-FFF2-40B4-BE49-F238E27FC236}">
                <a16:creationId xmlns:a16="http://schemas.microsoft.com/office/drawing/2014/main" id="{96CAD533-F006-BA4D-8A85-8BD727EE4C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62" y="1200150"/>
            <a:ext cx="3394075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4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9AA5-CE92-4E4C-AC50-EEE46400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7FAC-A9B7-1447-9C90-5122BAB89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ray, choose a random (point in time, start point, screen location, etc.)</a:t>
            </a:r>
          </a:p>
          <a:p>
            <a:r>
              <a:rPr lang="en-US" b="1" dirty="0"/>
              <a:t>Lots</a:t>
            </a:r>
            <a:r>
              <a:rPr lang="en-US" dirty="0"/>
              <a:t> of extra details on reducing the resulting noise</a:t>
            </a:r>
          </a:p>
          <a:p>
            <a:pPr lvl="1"/>
            <a:r>
              <a:rPr lang="en-US" dirty="0"/>
              <a:t>Non-uniform choice of rays (importance sampling)</a:t>
            </a:r>
          </a:p>
          <a:p>
            <a:pPr lvl="1"/>
            <a:r>
              <a:rPr lang="en-US" dirty="0"/>
              <a:t>Smart sample selection (quasi-random, blue noise, adaptive)</a:t>
            </a:r>
          </a:p>
          <a:p>
            <a:pPr lvl="1"/>
            <a:r>
              <a:rPr lang="en-US" dirty="0"/>
              <a:t>Combination and reuse of samples (denoising)</a:t>
            </a:r>
          </a:p>
          <a:p>
            <a:r>
              <a:rPr lang="en-US" dirty="0"/>
              <a:t>For more, look up Monte-Carlo rendering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8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8D10-D218-779F-E6CE-DA5F0B57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3058E-F9D8-368B-6076-0539869E2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Lambert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Intensity of reflected light is related to surface orientation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lambe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19" y="1845916"/>
            <a:ext cx="1503518" cy="2661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3B06F-C790-0C4B-9B12-AB68417EDCBC}"/>
              </a:ext>
            </a:extLst>
          </p:cNvPr>
          <p:cNvSpPr txBox="1"/>
          <p:nvPr/>
        </p:nvSpPr>
        <p:spPr>
          <a:xfrm>
            <a:off x="3352800" y="2237748"/>
            <a:ext cx="261610" cy="33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60730-B3F9-B246-A9D1-DB52F3ED8CB0}"/>
              </a:ext>
            </a:extLst>
          </p:cNvPr>
          <p:cNvSpPr txBox="1"/>
          <p:nvPr/>
        </p:nvSpPr>
        <p:spPr>
          <a:xfrm>
            <a:off x="3352800" y="3822062"/>
            <a:ext cx="261610" cy="33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06BBD-B236-1F44-9B16-887FB9DBDD6B}"/>
              </a:ext>
            </a:extLst>
          </p:cNvPr>
          <p:cNvSpPr txBox="1"/>
          <p:nvPr/>
        </p:nvSpPr>
        <p:spPr>
          <a:xfrm>
            <a:off x="5395245" y="2249482"/>
            <a:ext cx="261610" cy="33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39F11-9857-A24A-8464-4BF8C4462BFC}"/>
              </a:ext>
            </a:extLst>
          </p:cNvPr>
          <p:cNvSpPr txBox="1"/>
          <p:nvPr/>
        </p:nvSpPr>
        <p:spPr>
          <a:xfrm>
            <a:off x="5429428" y="3693722"/>
            <a:ext cx="665567" cy="33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0.7*I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943390-7796-B744-826E-C249C3A5ACC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483605" y="257175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37F64E-C116-B94E-90F1-D0FB7B5B22D6}"/>
              </a:ext>
            </a:extLst>
          </p:cNvPr>
          <p:cNvCxnSpPr>
            <a:stCxn id="3" idx="0"/>
          </p:cNvCxnSpPr>
          <p:nvPr/>
        </p:nvCxnSpPr>
        <p:spPr>
          <a:xfrm flipV="1">
            <a:off x="3483605" y="1834182"/>
            <a:ext cx="0" cy="4035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DCA9D0-52ED-4A42-8CFA-452D44893F8C}"/>
              </a:ext>
            </a:extLst>
          </p:cNvPr>
          <p:cNvCxnSpPr>
            <a:stCxn id="7" idx="0"/>
          </p:cNvCxnSpPr>
          <p:nvPr/>
        </p:nvCxnSpPr>
        <p:spPr>
          <a:xfrm flipV="1">
            <a:off x="5526050" y="1834182"/>
            <a:ext cx="0" cy="415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ECC141-3573-A84A-92C1-1248CAE69D41}"/>
              </a:ext>
            </a:extLst>
          </p:cNvPr>
          <p:cNvCxnSpPr>
            <a:stCxn id="7" idx="2"/>
          </p:cNvCxnSpPr>
          <p:nvPr/>
        </p:nvCxnSpPr>
        <p:spPr>
          <a:xfrm>
            <a:off x="5526050" y="2583484"/>
            <a:ext cx="0" cy="445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AD8378-A6B0-1F48-B77D-DAB7A8085D34}"/>
              </a:ext>
            </a:extLst>
          </p:cNvPr>
          <p:cNvCxnSpPr>
            <a:stCxn id="6" idx="0"/>
          </p:cNvCxnSpPr>
          <p:nvPr/>
        </p:nvCxnSpPr>
        <p:spPr>
          <a:xfrm flipV="1">
            <a:off x="3483605" y="3409950"/>
            <a:ext cx="0" cy="412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5ED76C-3EDE-7449-90A3-1BC71EA508B5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5762211" y="3409950"/>
            <a:ext cx="1" cy="283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3347B-8C92-9C43-91D4-A0A26F580236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483605" y="4156064"/>
            <a:ext cx="0" cy="351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B734FB-5CF5-F847-8D46-540EDD566918}"/>
              </a:ext>
            </a:extLst>
          </p:cNvPr>
          <p:cNvCxnSpPr>
            <a:stCxn id="10" idx="2"/>
          </p:cNvCxnSpPr>
          <p:nvPr/>
        </p:nvCxnSpPr>
        <p:spPr>
          <a:xfrm flipH="1">
            <a:off x="5762211" y="4027724"/>
            <a:ext cx="1" cy="296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8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0316" y="3140217"/>
            <a:ext cx="3732179" cy="2018916"/>
          </a:xfrm>
          <a:prstGeom prst="rect">
            <a:avLst/>
          </a:prstGeom>
        </p:spPr>
      </p:pic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Law (AKA Diffuse Reflectance)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Specifically: the radiant energy from any small surface area </a:t>
            </a:r>
            <a:r>
              <a:rPr lang="en-US" dirty="0" err="1"/>
              <a:t>dA</a:t>
            </a:r>
            <a:r>
              <a:rPr lang="en-US" dirty="0"/>
              <a:t> is proportional to cos </a:t>
            </a:r>
            <a:r>
              <a:rPr lang="en-US" dirty="0">
                <a:sym typeface="Symbol" charset="0"/>
              </a:rPr>
              <a:t></a:t>
            </a:r>
          </a:p>
          <a:p>
            <a:r>
              <a:rPr lang="en-US" dirty="0">
                <a:sym typeface="Symbol" charset="0"/>
              </a:rPr>
              <a:t>   = normalized surface normal</a:t>
            </a:r>
          </a:p>
          <a:p>
            <a:r>
              <a:rPr lang="en-US" dirty="0">
                <a:sym typeface="Symbol" charset="0"/>
              </a:rPr>
              <a:t>   = normalized vector toward light</a:t>
            </a:r>
          </a:p>
          <a:p>
            <a:r>
              <a:rPr lang="en-US" dirty="0">
                <a:sym typeface="Symbol" charset="0"/>
              </a:rPr>
              <a:t>     = surface color</a:t>
            </a:r>
          </a:p>
          <a:p>
            <a:r>
              <a:rPr lang="en-US" dirty="0">
                <a:sym typeface="Symbol" charset="0"/>
              </a:rPr>
              <a:t>   = light intensity</a:t>
            </a:r>
          </a:p>
        </p:txBody>
      </p:sp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7500057" y="2176465"/>
            <a:ext cx="138485" cy="29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541" tIns="34272" rIns="68541" bIns="34272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34000" y="1807265"/>
            <a:ext cx="2673927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34000" y="2651730"/>
            <a:ext cx="2976503" cy="35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A33B-3D83-E946-A258-53BB8D613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38" y="2976376"/>
            <a:ext cx="342900" cy="25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5D620-E070-934D-995D-3CF68D98D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049" y="3375424"/>
            <a:ext cx="177800" cy="25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91F8B-A639-9E41-A9C0-5856EDA978E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3149" y="2107314"/>
            <a:ext cx="165100" cy="21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3856C-D3DF-7748-9DFE-1D187DCFF40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93149" y="2482850"/>
            <a:ext cx="101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ym typeface="Symbol" charset="0"/>
              </a:rPr>
              <a:t>Intensity</a:t>
            </a: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Adding color:</a:t>
            </a: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For any wavelength  (or use random  for each ray):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BBD3D-8B64-C040-B8A2-E460C6EA09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6250" y="1568265"/>
            <a:ext cx="3111500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1D686F-4E38-2C45-AAFD-28577853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84450" y="2239293"/>
            <a:ext cx="3975100" cy="134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4BB84-D5A0-A24E-8658-D844E74BD8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62250" y="4350548"/>
            <a:ext cx="3619500" cy="38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D8C8D-FD7A-B347-AE62-35491B6FC206}"/>
              </a:ext>
            </a:extLst>
          </p:cNvPr>
          <p:cNvSpPr txBox="1"/>
          <p:nvPr/>
        </p:nvSpPr>
        <p:spPr>
          <a:xfrm>
            <a:off x="333727" y="809422"/>
            <a:ext cx="347627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Surface diffuse color aka albedo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260C1-F17B-C7AD-0304-56B6C28D86A8}"/>
              </a:ext>
            </a:extLst>
          </p:cNvPr>
          <p:cNvSpPr txBox="1"/>
          <p:nvPr/>
        </p:nvSpPr>
        <p:spPr>
          <a:xfrm>
            <a:off x="5257800" y="795704"/>
            <a:ext cx="1595309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Light intensity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69A802A-E82D-78C5-1568-C39E1291A21E}"/>
              </a:ext>
            </a:extLst>
          </p:cNvPr>
          <p:cNvCxnSpPr>
            <a:cxnSpLocks/>
          </p:cNvCxnSpPr>
          <p:nvPr/>
        </p:nvCxnSpPr>
        <p:spPr>
          <a:xfrm>
            <a:off x="3657600" y="1063228"/>
            <a:ext cx="381000" cy="50503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860F73-7C8D-B6EF-3863-69DF62CFD58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572000" y="1041238"/>
            <a:ext cx="774829" cy="52702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46C93B-FF66-81B6-DB21-AAB0B22EBC21}"/>
              </a:ext>
            </a:extLst>
          </p:cNvPr>
          <p:cNvSpPr txBox="1"/>
          <p:nvPr/>
        </p:nvSpPr>
        <p:spPr>
          <a:xfrm>
            <a:off x="6200110" y="1084391"/>
            <a:ext cx="2531462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Lambertian reflectance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7AF3A8-25E6-63E1-EC8E-755B8481D27B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880229" y="1245525"/>
            <a:ext cx="319881" cy="29981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32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1FB7-0628-4649-BD09-6F94C724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9461A-530F-5A40-91C6-52B8B6C4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Technically could trace </a:t>
            </a:r>
            <a:r>
              <a:rPr lang="en-US" i="1" dirty="0"/>
              <a:t>all</a:t>
            </a:r>
            <a:r>
              <a:rPr lang="en-US" dirty="0"/>
              <a:t> possible photon directions</a:t>
            </a:r>
          </a:p>
          <a:p>
            <a:pPr lvl="1"/>
            <a:r>
              <a:rPr lang="en-US" dirty="0"/>
              <a:t>If you hit something emitting light, add it in</a:t>
            </a:r>
          </a:p>
          <a:p>
            <a:pPr lvl="1"/>
            <a:r>
              <a:rPr lang="en-US" dirty="0"/>
              <a:t>If you hit a regular object, continue tracing photon bounces</a:t>
            </a:r>
          </a:p>
          <a:p>
            <a:pPr lvl="1"/>
            <a:r>
              <a:rPr lang="en-US" dirty="0"/>
              <a:t>Need a </a:t>
            </a:r>
            <a:r>
              <a:rPr lang="en-US" i="1" dirty="0"/>
              <a:t>ton</a:t>
            </a:r>
            <a:r>
              <a:rPr lang="en-US" dirty="0"/>
              <a:t> of photon paths per pixel</a:t>
            </a:r>
          </a:p>
          <a:p>
            <a:r>
              <a:rPr lang="en-US" dirty="0"/>
              <a:t>Simplify to sum over fixed </a:t>
            </a:r>
            <a:r>
              <a:rPr lang="en-US" i="1" dirty="0"/>
              <a:t>light sources</a:t>
            </a:r>
          </a:p>
          <a:p>
            <a:pPr lvl="1"/>
            <a:r>
              <a:rPr lang="en-US" dirty="0"/>
              <a:t>Rather than sample photon directions randomly, always trace at least one photon path back toward each light.</a:t>
            </a:r>
          </a:p>
          <a:p>
            <a:pPr lvl="1"/>
            <a:r>
              <a:rPr lang="en-US" dirty="0"/>
              <a:t>Makes sure not to miss the important (light ⇢ surface ⇢ eye) paths.</a:t>
            </a:r>
          </a:p>
        </p:txBody>
      </p:sp>
    </p:spTree>
    <p:extLst>
      <p:ext uri="{BB962C8B-B14F-4D97-AF65-F5344CB8AC3E}">
        <p14:creationId xmlns:p14="http://schemas.microsoft.com/office/powerpoint/2010/main" val="334899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Shadows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if there is an object between the surface and light?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0C084BF-1686-D542-A34C-8C051B6F23AC}" type="slidenum">
              <a:rPr lang="en-GB"/>
              <a:pPr/>
              <a:t>19</a:t>
            </a:fld>
            <a:endParaRPr lang="en-GB"/>
          </a:p>
        </p:txBody>
      </p:sp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5010FDF5-037A-7847-8BE1-1D87602781F1}"/>
              </a:ext>
            </a:extLst>
          </p:cNvPr>
          <p:cNvSpPr/>
          <p:nvPr/>
        </p:nvSpPr>
        <p:spPr>
          <a:xfrm>
            <a:off x="4572000" y="3868087"/>
            <a:ext cx="380063" cy="380063"/>
          </a:xfrm>
          <a:prstGeom prst="noSmoking">
            <a:avLst>
              <a:gd name="adj" fmla="val 48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4815B-4D46-0949-89CF-2CF041723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740" y="2084786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3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01C5-9786-9156-B183-775F88BB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Paths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C9B34-1B30-D6AF-677F-417803E20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7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Traced Shadows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Trace a ray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Start = point on surface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End = light source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t=0 at Surface, t=1 at Light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“Bias” (𝜖 &lt; t &lt; 1) to avoid </a:t>
            </a:r>
            <a:r>
              <a:rPr lang="en-GB" i="1" dirty="0"/>
              <a:t>surface acne</a:t>
            </a:r>
          </a:p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Test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𝜖 &lt; t &lt; 1 = shadow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No intersection or t ≥ 1 = use this light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ABF5D-0197-1B4D-A0E7-0DDF572C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15844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Ambient Light</a:t>
            </a:r>
            <a:endParaRPr lang="en-US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light bounces we’re not counting</a:t>
            </a:r>
          </a:p>
          <a:p>
            <a:r>
              <a:rPr lang="en-US" dirty="0"/>
              <a:t>Approximate them as a constant</a:t>
            </a:r>
          </a:p>
          <a:p>
            <a:pPr marL="342832" lvl="1" indent="0">
              <a:buNone/>
            </a:pPr>
            <a:r>
              <a:rPr lang="en-US" dirty="0"/>
              <a:t>       = Amount of extra light coming into this surface</a:t>
            </a:r>
          </a:p>
          <a:p>
            <a:pPr marL="342832" lvl="1" indent="0">
              <a:buNone/>
            </a:pPr>
            <a:r>
              <a:rPr lang="en-US" dirty="0"/>
              <a:t>       = Amount that bounces off of this surface</a:t>
            </a:r>
          </a:p>
          <a:p>
            <a:pPr marL="342832" lvl="1" indent="0">
              <a:buNone/>
            </a:pPr>
            <a:r>
              <a:rPr lang="en-US" dirty="0"/>
              <a:t>                            </a:t>
            </a:r>
          </a:p>
          <a:p>
            <a:pPr marL="342832" lvl="1" indent="0">
              <a:buNone/>
            </a:pPr>
            <a:r>
              <a:rPr lang="en-US" dirty="0"/>
              <a:t>	Total extra light bouncing off this surface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6986"/>
            <a:ext cx="285150" cy="302432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9904"/>
            <a:ext cx="414764" cy="30243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2823"/>
            <a:ext cx="1684977" cy="3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9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6DC998-5AD5-055A-C1E0-7D221FDC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84F5-032B-1BCD-60C3-5F19BD859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4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  <a:tab pos="6402376" algn="l"/>
              </a:tabLst>
            </a:pPr>
            <a:r>
              <a:rPr lang="en-GB" dirty="0"/>
              <a:t>Mirror Reflection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Dark Side of the Trees - Gilles Tran, Spheres - Martin K. B.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94CB-B8B7-D248-8319-AF7E99739F4A}" type="slidenum">
              <a:rPr lang="en-GB"/>
              <a:pPr/>
              <a:t>23</a:t>
            </a:fld>
            <a:endParaRPr lang="en-GB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491518" y="1600200"/>
            <a:ext cx="6158807" cy="2609554"/>
            <a:chOff x="323" y="1700"/>
            <a:chExt cx="5702" cy="2416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" y="1700"/>
              <a:ext cx="1992" cy="24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4" y="1700"/>
              <a:ext cx="3222" cy="24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66052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0D61924-DE18-1642-97C6-7117DC551BAB}" type="slidenum">
              <a:rPr lang="en-GB"/>
              <a:pPr/>
              <a:t>24</a:t>
            </a:fld>
            <a:endParaRPr lang="en-GB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98177" y="235466"/>
            <a:ext cx="6532526" cy="798204"/>
          </a:xfrm>
          <a:ln/>
        </p:spPr>
        <p:txBody>
          <a:bodyPr/>
          <a:lstStyle/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  <a:tab pos="6402376" algn="l"/>
              </a:tabLst>
            </a:pPr>
            <a:r>
              <a:rPr lang="en-GB" dirty="0"/>
              <a:t>Ray Tracing Reflection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85038" y="1201087"/>
            <a:ext cx="6171768" cy="3335390"/>
          </a:xfrm>
          <a:ln/>
        </p:spPr>
        <p:txBody>
          <a:bodyPr/>
          <a:lstStyle/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Viewer looking in direction </a:t>
            </a:r>
            <a:r>
              <a:rPr lang="en-GB" b="1" i="1" dirty="0"/>
              <a:t>d </a:t>
            </a:r>
            <a:r>
              <a:rPr lang="en-GB" i="1" dirty="0"/>
              <a:t>sees whatever the viewer “below” the surface sees looking in direction</a:t>
            </a:r>
            <a:r>
              <a:rPr lang="en-GB" b="1" i="1" dirty="0"/>
              <a:t> r</a:t>
            </a:r>
          </a:p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In the real world 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Energy loss on the bounce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Loss different for different </a:t>
            </a:r>
            <a:r>
              <a:rPr lang="en-GB" dirty="0" err="1"/>
              <a:t>colors</a:t>
            </a:r>
            <a:endParaRPr lang="en-GB" dirty="0"/>
          </a:p>
          <a:p>
            <a:pPr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New ray</a:t>
            </a:r>
          </a:p>
          <a:p>
            <a:pPr lvl="1">
              <a:tabLst>
                <a:tab pos="492491" algn="l"/>
                <a:tab pos="984980" algn="l"/>
                <a:tab pos="1477472" algn="l"/>
                <a:tab pos="1969962" algn="l"/>
                <a:tab pos="2462452" algn="l"/>
                <a:tab pos="2954943" algn="l"/>
                <a:tab pos="3447434" algn="l"/>
                <a:tab pos="3939924" algn="l"/>
                <a:tab pos="4432414" algn="l"/>
                <a:tab pos="4924905" algn="l"/>
                <a:tab pos="5417396" algn="l"/>
                <a:tab pos="5909886" algn="l"/>
              </a:tabLst>
            </a:pPr>
            <a:r>
              <a:rPr lang="en-GB" dirty="0"/>
              <a:t>Start on surface, in reflection direction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4145" y="2312523"/>
            <a:ext cx="2600913" cy="17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8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Reflection Vector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Angle of of incidence</a:t>
            </a:r>
            <a:br>
              <a:rPr lang="en-US" dirty="0"/>
            </a:br>
            <a:r>
              <a:rPr lang="en-US" dirty="0"/>
              <a:t>= angle of reflection</a:t>
            </a:r>
          </a:p>
          <a:p>
            <a:pPr lvl="1"/>
            <a:endParaRPr lang="en-US" dirty="0"/>
          </a:p>
          <a:p>
            <a:r>
              <a:rPr lang="en-US" dirty="0"/>
              <a:t>Decompose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Recompose </a:t>
            </a:r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82" y="2675441"/>
            <a:ext cx="1244291" cy="2333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82" y="3012437"/>
            <a:ext cx="1684977" cy="2333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284022"/>
            <a:ext cx="717195" cy="2333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287" y="2333860"/>
            <a:ext cx="129614" cy="1987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360100"/>
            <a:ext cx="120973" cy="198741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83" y="3712350"/>
            <a:ext cx="1926922" cy="207382"/>
          </a:xfrm>
          <a:prstGeom prst="rect">
            <a:avLst/>
          </a:prstGeom>
        </p:spPr>
      </p:pic>
      <p:pic>
        <p:nvPicPr>
          <p:cNvPr id="28" name="Picture 27" descr="reflect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9" y="1171923"/>
            <a:ext cx="3305665" cy="2185804"/>
          </a:xfrm>
          <a:prstGeom prst="rect">
            <a:avLst/>
          </a:prstGeom>
        </p:spPr>
      </p:pic>
      <p:pic>
        <p:nvPicPr>
          <p:cNvPr id="29" name="Picture 28" descr="reflect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9" y="1171923"/>
            <a:ext cx="3305665" cy="21858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9" y="1171923"/>
            <a:ext cx="3305665" cy="21858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7882" y="4023422"/>
            <a:ext cx="1149241" cy="2073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7882" y="4334495"/>
            <a:ext cx="1797309" cy="2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Traced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looping forever</a:t>
            </a:r>
          </a:p>
          <a:p>
            <a:pPr lvl="1"/>
            <a:r>
              <a:rPr lang="en-US" dirty="0"/>
              <a:t>Stop after </a:t>
            </a:r>
            <a:r>
              <a:rPr lang="en-US" i="1" dirty="0"/>
              <a:t>n</a:t>
            </a:r>
            <a:r>
              <a:rPr lang="en-US" dirty="0"/>
              <a:t> bounces</a:t>
            </a:r>
          </a:p>
          <a:p>
            <a:pPr lvl="1"/>
            <a:r>
              <a:rPr lang="en-US" dirty="0"/>
              <a:t>Stop when contribution to pixel gets too small</a:t>
            </a:r>
          </a:p>
          <a:p>
            <a:pPr lvl="1"/>
            <a:r>
              <a:rPr lang="en-US" dirty="0"/>
              <a:t>Random probability to kill photon path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99797" y="2971800"/>
            <a:ext cx="6744408" cy="1576387"/>
            <a:chOff x="152400" y="2590800"/>
            <a:chExt cx="8991600" cy="2101850"/>
          </a:xfrm>
        </p:grpSpPr>
        <p:pic>
          <p:nvPicPr>
            <p:cNvPr id="4" name="Picture 4" descr="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90800"/>
              <a:ext cx="3148013" cy="210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590800"/>
              <a:ext cx="3148013" cy="210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987" y="2590800"/>
              <a:ext cx="3148013" cy="2100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681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6019800" cy="3724946"/>
          </a:xfrm>
        </p:spPr>
        <p:txBody>
          <a:bodyPr>
            <a:normAutofit/>
          </a:bodyPr>
          <a:lstStyle/>
          <a:p>
            <a:r>
              <a:rPr lang="en-US" dirty="0"/>
              <a:t>Glossy reflection from rough surface</a:t>
            </a:r>
          </a:p>
          <a:p>
            <a:pPr lvl="1"/>
            <a:r>
              <a:rPr lang="en-US" dirty="0"/>
              <a:t>Lots of mirror reflections from </a:t>
            </a:r>
            <a:r>
              <a:rPr lang="en-US" i="1" dirty="0"/>
              <a:t>microfacets</a:t>
            </a:r>
            <a:r>
              <a:rPr lang="en-US" dirty="0"/>
              <a:t>.</a:t>
            </a:r>
          </a:p>
          <a:p>
            <a:r>
              <a:rPr lang="en-US" dirty="0"/>
              <a:t>Centered around mirror reflection direction</a:t>
            </a:r>
          </a:p>
          <a:p>
            <a:pPr lvl="1"/>
            <a:r>
              <a:rPr lang="en-US" dirty="0"/>
              <a:t>But more spread more, depending on roughness</a:t>
            </a:r>
          </a:p>
          <a:p>
            <a:r>
              <a:rPr lang="en-US" dirty="0"/>
              <a:t>Easiest for individual light sources</a:t>
            </a:r>
          </a:p>
          <a:p>
            <a:pPr lvl="1"/>
            <a:r>
              <a:rPr lang="en-US" dirty="0"/>
              <a:t>Add to diffuse after shadow check</a:t>
            </a:r>
          </a:p>
          <a:p>
            <a:pPr lvl="1"/>
            <a:r>
              <a:rPr lang="en-US" dirty="0"/>
              <a:t>Should still scale by           for angle between light and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01897-5782-994B-B8ED-DBBAD2F64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922" y="4002298"/>
            <a:ext cx="457200" cy="2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199D92-2D01-DE43-B140-51B3A716B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987" y="2644378"/>
            <a:ext cx="24384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E18008-11B9-514C-A3AE-C370BD51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987" y="60722"/>
            <a:ext cx="2438400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175F3-9F53-524B-B708-F7A2404C6B87}"/>
              </a:ext>
            </a:extLst>
          </p:cNvPr>
          <p:cNvSpPr txBox="1"/>
          <p:nvPr/>
        </p:nvSpPr>
        <p:spPr>
          <a:xfrm>
            <a:off x="7413489" y="103013"/>
            <a:ext cx="787395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Mirror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BBCC2-C8CA-DD43-8F92-9680E9D47C61}"/>
              </a:ext>
            </a:extLst>
          </p:cNvPr>
          <p:cNvSpPr txBox="1"/>
          <p:nvPr/>
        </p:nvSpPr>
        <p:spPr>
          <a:xfrm>
            <a:off x="7259599" y="2667728"/>
            <a:ext cx="1095173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Specular</a:t>
            </a:r>
          </a:p>
        </p:txBody>
      </p:sp>
    </p:spTree>
    <p:extLst>
      <p:ext uri="{BB962C8B-B14F-4D97-AF65-F5344CB8AC3E}">
        <p14:creationId xmlns:p14="http://schemas.microsoft.com/office/powerpoint/2010/main" val="4101101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Strongest for normal that reflects    to  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50000"/>
              </a:lnSpc>
            </a:pPr>
            <a:r>
              <a:rPr lang="en-US" dirty="0"/>
              <a:t>1.0 at center of highlight</a:t>
            </a:r>
          </a:p>
          <a:p>
            <a:pPr lvl="1"/>
            <a:r>
              <a:rPr lang="en-US" dirty="0"/>
              <a:t>0.0 at 90°</a:t>
            </a:r>
          </a:p>
          <a:p>
            <a:r>
              <a:rPr lang="en-US" dirty="0"/>
              <a:t>Control highlight width</a:t>
            </a:r>
          </a:p>
          <a:p>
            <a:r>
              <a:rPr lang="en-US" dirty="0"/>
              <a:t>Combine with diffuse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98" y="1565087"/>
            <a:ext cx="95050" cy="267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86" y="1638532"/>
            <a:ext cx="129614" cy="198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97759"/>
            <a:ext cx="1235650" cy="734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727286"/>
            <a:ext cx="501173" cy="267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677" y="3714750"/>
            <a:ext cx="786323" cy="328354"/>
          </a:xfrm>
          <a:prstGeom prst="rect">
            <a:avLst/>
          </a:prstGeom>
        </p:spPr>
      </p:pic>
      <p:pic>
        <p:nvPicPr>
          <p:cNvPr id="12" name="Picture 11" descr="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09" y="1016387"/>
            <a:ext cx="2281199" cy="2082113"/>
          </a:xfrm>
          <a:prstGeom prst="rect">
            <a:avLst/>
          </a:prstGeom>
        </p:spPr>
      </p:pic>
      <p:pic>
        <p:nvPicPr>
          <p:cNvPr id="14" name="Picture 13" descr="co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32" y="3163653"/>
            <a:ext cx="3196166" cy="1979848"/>
          </a:xfrm>
          <a:prstGeom prst="rect">
            <a:avLst/>
          </a:prstGeom>
        </p:spPr>
      </p:pic>
      <p:pic>
        <p:nvPicPr>
          <p:cNvPr id="15" name="Picture 14" descr="cospow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95" y="3163653"/>
            <a:ext cx="3196166" cy="1979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74B757-D3F7-784E-AEF3-1D2DE7EE24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4410996"/>
            <a:ext cx="3949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7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Specular &amp; Mirror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surfaces have both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691" y="1742223"/>
            <a:ext cx="3076163" cy="3076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73" y="2675441"/>
            <a:ext cx="3110727" cy="10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21E2-6D59-C2AA-1498-27EDBA15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Casting vs Ray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685CD-8055-1317-13B3-4E9820753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Ray Casting asks the question: “Where did the photons that hit this pixel come from?” and finds the first object along that ray.</a:t>
            </a:r>
          </a:p>
          <a:p>
            <a:r>
              <a:rPr lang="en-US" dirty="0"/>
              <a:t>Ray Tracing and Path Tracing extend the question to additional bounces: “But where did they come before that?” continuing until you find a photon path back to a light source or “emitter” (i.e. glowing object).</a:t>
            </a:r>
          </a:p>
          <a:p>
            <a:r>
              <a:rPr lang="en-US" dirty="0"/>
              <a:t>Many photons follow the same (or similar) paths. Track the percentages of photons following each path and combine with a weighted sum.</a:t>
            </a:r>
          </a:p>
        </p:txBody>
      </p:sp>
    </p:spTree>
    <p:extLst>
      <p:ext uri="{BB962C8B-B14F-4D97-AF65-F5344CB8AC3E}">
        <p14:creationId xmlns:p14="http://schemas.microsoft.com/office/powerpoint/2010/main" val="1647553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882E-C18B-870D-F4A7-2A12534C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960A6-2805-3ADC-E4C0-34FF63F2C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32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Refraction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73" y="971551"/>
            <a:ext cx="4590342" cy="39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65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81" y="1"/>
            <a:ext cx="51440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41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46" y="1189205"/>
            <a:ext cx="3041599" cy="3404517"/>
          </a:xfrm>
          <a:prstGeom prst="rect">
            <a:avLst/>
          </a:prstGeom>
        </p:spPr>
      </p:pic>
      <p:pic>
        <p:nvPicPr>
          <p:cNvPr id="8" name="Content Placeholder 7" descr="refract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2" b="-9002"/>
          <a:stretch>
            <a:fillRect/>
          </a:stretch>
        </p:blipFill>
        <p:spPr>
          <a:xfrm>
            <a:off x="4628950" y="1200152"/>
            <a:ext cx="3035306" cy="34015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Refraction Vector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Index of refraction &amp; Snell’s Law</a:t>
            </a:r>
          </a:p>
          <a:p>
            <a:pPr lvl="1"/>
            <a:endParaRPr lang="en-US" dirty="0"/>
          </a:p>
          <a:p>
            <a:r>
              <a:rPr lang="en-US" dirty="0"/>
              <a:t>In terms of normal &amp; tangent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    in terms of     and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3000" y="2680908"/>
            <a:ext cx="2070100" cy="25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43000" y="3771900"/>
            <a:ext cx="2377440" cy="247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92405" y="1657350"/>
            <a:ext cx="1841500" cy="21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C69B8-B843-884F-B8E2-60CD2EC4C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08" y="3024047"/>
            <a:ext cx="228600" cy="21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8A64F-9443-D641-886A-39A435111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2361" y="3025620"/>
            <a:ext cx="152400" cy="21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D66F94-CD21-DA48-B058-F3E6E8780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8042" y="3031796"/>
            <a:ext cx="127000" cy="21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00BCAD-F7F9-6B45-AF0B-0FF8363977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2344323"/>
            <a:ext cx="2324100" cy="215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9EAF34-F507-E24C-AA67-54862B1EF6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855" y="3384550"/>
            <a:ext cx="2324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46" y="1189205"/>
            <a:ext cx="3041599" cy="3404517"/>
          </a:xfrm>
          <a:prstGeom prst="rect">
            <a:avLst/>
          </a:prstGeom>
        </p:spPr>
      </p:pic>
      <p:pic>
        <p:nvPicPr>
          <p:cNvPr id="8" name="Content Placeholder 7" descr="refract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2" b="-9002"/>
          <a:stretch>
            <a:fillRect/>
          </a:stretch>
        </p:blipFill>
        <p:spPr>
          <a:xfrm>
            <a:off x="4628950" y="1200152"/>
            <a:ext cx="3035306" cy="34015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Refraction Vector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Index of refraction &amp; Snell’s Law</a:t>
            </a:r>
          </a:p>
          <a:p>
            <a:pPr lvl="1"/>
            <a:endParaRPr lang="en-US" dirty="0"/>
          </a:p>
          <a:p>
            <a:r>
              <a:rPr lang="en-US" dirty="0"/>
              <a:t>In terms of</a:t>
            </a:r>
          </a:p>
          <a:p>
            <a:pPr lvl="1"/>
            <a:endParaRPr lang="en-US" dirty="0"/>
          </a:p>
          <a:p>
            <a:r>
              <a:rPr lang="en-US" dirty="0"/>
              <a:t>     term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03605"/>
            <a:ext cx="219098" cy="24765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0" y="2690121"/>
            <a:ext cx="247676" cy="20955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43149"/>
            <a:ext cx="2114772" cy="25717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051355"/>
            <a:ext cx="2495812" cy="24765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390900"/>
            <a:ext cx="3010216" cy="78105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57350"/>
            <a:ext cx="1886148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Refraction Vector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Snell’s Law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terms of</a:t>
            </a:r>
          </a:p>
          <a:p>
            <a:pPr lvl="1"/>
            <a:endParaRPr lang="en-US" dirty="0"/>
          </a:p>
          <a:p>
            <a:r>
              <a:rPr lang="en-US" dirty="0"/>
              <a:t>   term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 descr="refract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2" b="-9002"/>
          <a:stretch>
            <a:fillRect/>
          </a:stretch>
        </p:blipFill>
        <p:spPr>
          <a:xfrm>
            <a:off x="4648200" y="1200152"/>
            <a:ext cx="3035306" cy="340156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5188" y="1647826"/>
            <a:ext cx="1841500" cy="215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88" y="3374572"/>
            <a:ext cx="3438886" cy="158115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33459"/>
            <a:ext cx="171468" cy="20955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8" y="2331173"/>
            <a:ext cx="219098" cy="24765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4" y="2688771"/>
            <a:ext cx="2114772" cy="25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04CF98-81A3-8141-BF2A-1A6360A24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188" y="1983683"/>
            <a:ext cx="1943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Refraction Vector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Snell’s Law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terms of</a:t>
            </a:r>
          </a:p>
          <a:p>
            <a:pPr lvl="1"/>
            <a:endParaRPr lang="en-US" dirty="0"/>
          </a:p>
          <a:p>
            <a:r>
              <a:rPr lang="en-US" dirty="0"/>
              <a:t>   in terms of     and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 descr="refract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2" b="-9002"/>
          <a:stretch>
            <a:fillRect/>
          </a:stretch>
        </p:blipFill>
        <p:spPr>
          <a:xfrm>
            <a:off x="4648200" y="1200153"/>
            <a:ext cx="3028950" cy="3394445"/>
          </a:xfr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57351"/>
            <a:ext cx="1886148" cy="20955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8" y="2326440"/>
            <a:ext cx="219098" cy="247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52398" y="2658836"/>
            <a:ext cx="2070100" cy="254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3" y="3439886"/>
            <a:ext cx="2867326" cy="590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252357" y="3033685"/>
            <a:ext cx="152400" cy="21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947581" y="3034569"/>
            <a:ext cx="127000" cy="21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76E559-642C-7048-97B8-A7881A1C6B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398" y="1987694"/>
            <a:ext cx="1943100" cy="25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E440C6-10E2-6D49-BC3A-4FEC5EA76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252" y="3003749"/>
            <a:ext cx="114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8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Blending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makes it through</a:t>
            </a:r>
          </a:p>
          <a:p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 = opacity</a:t>
            </a:r>
          </a:p>
          <a:p>
            <a:pPr lvl="1"/>
            <a:r>
              <a:rPr lang="en-US" dirty="0"/>
              <a:t>How much of foreground color 0-1</a:t>
            </a:r>
          </a:p>
          <a:p>
            <a:r>
              <a:rPr lang="en-US" dirty="0"/>
              <a:t>1 – </a:t>
            </a:r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 = transparency</a:t>
            </a:r>
          </a:p>
          <a:p>
            <a:pPr lvl="1"/>
            <a:r>
              <a:rPr lang="en-US" dirty="0"/>
              <a:t>How much of background color</a:t>
            </a:r>
          </a:p>
          <a:p>
            <a:r>
              <a:rPr lang="en-US" dirty="0"/>
              <a:t>Foreground * </a:t>
            </a:r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 + Background * (1 – </a:t>
            </a:r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8124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Refraction and Alpha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Refraction = what direction, </a:t>
            </a:r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 = how much</a:t>
            </a:r>
          </a:p>
          <a:p>
            <a:r>
              <a:rPr lang="en-US" dirty="0"/>
              <a:t>Often approximate as a </a:t>
            </a:r>
            <a:r>
              <a:rPr lang="en-US" i="1" dirty="0">
                <a:latin typeface="Symbol" charset="2"/>
                <a:cs typeface="Symbol" charset="2"/>
              </a:rPr>
              <a:t>a</a:t>
            </a:r>
            <a:r>
              <a:rPr lang="en-US" dirty="0"/>
              <a:t> constant</a:t>
            </a:r>
          </a:p>
          <a:p>
            <a:r>
              <a:rPr lang="en-US" dirty="0"/>
              <a:t>Better: Use Fresnel</a:t>
            </a:r>
          </a:p>
          <a:p>
            <a:pPr lvl="1"/>
            <a:r>
              <a:rPr lang="en-US" dirty="0"/>
              <a:t>      = index of refraction of material above interface</a:t>
            </a:r>
          </a:p>
          <a:p>
            <a:pPr lvl="1"/>
            <a:r>
              <a:rPr lang="en-US" dirty="0"/>
              <a:t>      = index of refraction of material below interface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Schlick</a:t>
            </a:r>
            <a:r>
              <a:rPr lang="en-US" dirty="0"/>
              <a:t> approximation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96" y="3397405"/>
            <a:ext cx="5409208" cy="622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394928"/>
            <a:ext cx="2972472" cy="535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B15472-B0AF-4482-00E9-5ED67AA44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647950"/>
            <a:ext cx="266700" cy="17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AEF9E-4E98-8671-4F78-6B36DFB9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003550"/>
            <a:ext cx="228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7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F2CA-FC1B-043B-1125-7A84F470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65B70-B62D-E60D-CEFA-3FCCB6C1F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1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1726-22E3-C74C-A49F-D792A0C1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Multiple Photons per Pixel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A0508-0E2D-5146-83A7-E8E993C2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Quite a few effects can be achieved by averaging the contribution of multiple photon rays per pixel</a:t>
            </a:r>
          </a:p>
          <a:p>
            <a:pPr lvl="1"/>
            <a:r>
              <a:rPr lang="en-US" dirty="0"/>
              <a:t>Antialiasing</a:t>
            </a:r>
          </a:p>
          <a:p>
            <a:pPr lvl="1"/>
            <a:r>
              <a:rPr lang="en-US" dirty="0"/>
              <a:t>Depth of field</a:t>
            </a:r>
          </a:p>
          <a:p>
            <a:pPr lvl="1"/>
            <a:r>
              <a:rPr lang="en-US" dirty="0"/>
              <a:t>Motion blur</a:t>
            </a:r>
          </a:p>
          <a:p>
            <a:pPr lvl="1"/>
            <a:r>
              <a:rPr lang="en-US" dirty="0"/>
              <a:t>Glossy reflection</a:t>
            </a:r>
          </a:p>
          <a:p>
            <a:pPr lvl="1"/>
            <a:r>
              <a:rPr lang="en-US" dirty="0"/>
              <a:t>Secondary bounces (path tracing)</a:t>
            </a:r>
          </a:p>
        </p:txBody>
      </p:sp>
    </p:spTree>
    <p:extLst>
      <p:ext uri="{BB962C8B-B14F-4D97-AF65-F5344CB8AC3E}">
        <p14:creationId xmlns:p14="http://schemas.microsoft.com/office/powerpoint/2010/main" val="2632565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EAC0-392E-E94E-B4BA-28A34E27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Ray Tracing (single sample)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A947B-576E-D048-92EB-03C8022A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e = eye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foreach pixel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s = pixel screen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pixel color = trace(e, s-e)</a:t>
            </a:r>
          </a:p>
        </p:txBody>
      </p:sp>
    </p:spTree>
    <p:extLst>
      <p:ext uri="{BB962C8B-B14F-4D97-AF65-F5344CB8AC3E}">
        <p14:creationId xmlns:p14="http://schemas.microsoft.com/office/powerpoint/2010/main" val="2741596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EAC0-392E-E94E-B4BA-28A34E27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Ray Tracing (multiple samples)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A947B-576E-D048-92EB-03C8022A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e = eye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foreach pixel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pixel color = (0,0,0)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s = pixel screen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foreach sample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s’ = jittered screen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e’ = jittered eye position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pixel color += trace(e’, s’-e’)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pixel color /= number of samples</a:t>
            </a:r>
          </a:p>
        </p:txBody>
      </p:sp>
    </p:spTree>
    <p:extLst>
      <p:ext uri="{BB962C8B-B14F-4D97-AF65-F5344CB8AC3E}">
        <p14:creationId xmlns:p14="http://schemas.microsoft.com/office/powerpoint/2010/main" val="3454314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C956-5B8A-D94B-83D2-1661838F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Ray Tracing (trace)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1741A-26C3-104F-8AEC-68D03CB0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6230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trace(e, d)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if (ray termination) return;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find first object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P,N,S = position, normal, surface parameters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color = (0,0,0)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foreach light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      color += </a:t>
            </a:r>
            <a:r>
              <a:rPr lang="en-US" sz="1800" dirty="0" err="1">
                <a:latin typeface="Courier" pitchFamily="2" charset="0"/>
              </a:rPr>
              <a:t>S.ambient</a:t>
            </a:r>
            <a:r>
              <a:rPr lang="en-US" sz="1800" dirty="0">
                <a:latin typeface="Courier" pitchFamily="2" charset="0"/>
              </a:rPr>
              <a:t> * </a:t>
            </a:r>
            <a:r>
              <a:rPr lang="en-US" sz="1800" dirty="0" err="1">
                <a:latin typeface="Courier" pitchFamily="2" charset="0"/>
              </a:rPr>
              <a:t>light.intensity</a:t>
            </a: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L = normalize(</a:t>
            </a:r>
            <a:r>
              <a:rPr lang="en-US" sz="1800" dirty="0" err="1">
                <a:latin typeface="Courier" pitchFamily="2" charset="0"/>
              </a:rPr>
              <a:t>light.position</a:t>
            </a:r>
            <a:r>
              <a:rPr lang="en-US" sz="1800" dirty="0">
                <a:latin typeface="Courier" pitchFamily="2" charset="0"/>
              </a:rPr>
              <a:t> – P)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if N•L &gt; 0 and probe(P, L, length(</a:t>
            </a:r>
            <a:r>
              <a:rPr lang="en-US" sz="1800" dirty="0" err="1">
                <a:latin typeface="Courier" pitchFamily="2" charset="0"/>
              </a:rPr>
              <a:t>light.position</a:t>
            </a:r>
            <a:r>
              <a:rPr lang="en-US" sz="1800" dirty="0">
                <a:latin typeface="Courier" pitchFamily="2" charset="0"/>
              </a:rPr>
              <a:t> – P))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		I = </a:t>
            </a:r>
            <a:r>
              <a:rPr lang="en-US" sz="1800" dirty="0" err="1">
                <a:latin typeface="Courier" pitchFamily="2" charset="0"/>
              </a:rPr>
              <a:t>light.intensity</a:t>
            </a:r>
            <a:r>
              <a:rPr lang="en-US" sz="1800" dirty="0">
                <a:latin typeface="Courier" pitchFamily="2" charset="0"/>
              </a:rPr>
              <a:t> * N•L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	color += </a:t>
            </a:r>
            <a:r>
              <a:rPr lang="en-US" sz="1800" dirty="0" err="1">
                <a:latin typeface="Courier" pitchFamily="2" charset="0"/>
              </a:rPr>
              <a:t>S.diffuse</a:t>
            </a:r>
            <a:r>
              <a:rPr lang="en-US" sz="1800" dirty="0">
                <a:latin typeface="Courier" pitchFamily="2" charset="0"/>
              </a:rPr>
              <a:t> * I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	if N•H &gt; 0 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		color += </a:t>
            </a:r>
            <a:r>
              <a:rPr lang="en-US" sz="1800" dirty="0" err="1">
                <a:latin typeface="Courier" pitchFamily="2" charset="0"/>
              </a:rPr>
              <a:t>S.specular</a:t>
            </a:r>
            <a:r>
              <a:rPr lang="en-US" sz="1800" dirty="0">
                <a:latin typeface="Courier" pitchFamily="2" charset="0"/>
              </a:rPr>
              <a:t> * I * </a:t>
            </a:r>
            <a:r>
              <a:rPr lang="en-US" sz="1800" dirty="0" err="1">
                <a:latin typeface="Courier" pitchFamily="2" charset="0"/>
              </a:rPr>
              <a:t>N•H</a:t>
            </a:r>
            <a:r>
              <a:rPr lang="en-US" sz="1800" baseline="30000" dirty="0" err="1">
                <a:latin typeface="Courier" pitchFamily="2" charset="0"/>
              </a:rPr>
              <a:t>S.specpow</a:t>
            </a: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color += </a:t>
            </a:r>
            <a:r>
              <a:rPr lang="en-US" sz="1800" dirty="0" err="1">
                <a:latin typeface="Courier" pitchFamily="2" charset="0"/>
              </a:rPr>
              <a:t>S.reflect</a:t>
            </a:r>
            <a:r>
              <a:rPr lang="en-US" sz="1800" dirty="0">
                <a:latin typeface="Courier" pitchFamily="2" charset="0"/>
              </a:rPr>
              <a:t> * trace(P, reflection direction)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color += </a:t>
            </a:r>
            <a:r>
              <a:rPr lang="en-US" sz="1800" dirty="0" err="1">
                <a:latin typeface="Courier" pitchFamily="2" charset="0"/>
              </a:rPr>
              <a:t>S.refract</a:t>
            </a:r>
            <a:r>
              <a:rPr lang="en-US" sz="1800" dirty="0">
                <a:latin typeface="Courier" pitchFamily="2" charset="0"/>
              </a:rPr>
              <a:t> * trace(P, refraction direction)</a:t>
            </a:r>
          </a:p>
          <a:p>
            <a:endParaRPr lang="en-US" sz="18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32182DA-D66A-B24E-8D31-1D37EF59A195}"/>
              </a:ext>
            </a:extLst>
          </p:cNvPr>
          <p:cNvSpPr/>
          <p:nvPr/>
        </p:nvSpPr>
        <p:spPr>
          <a:xfrm>
            <a:off x="609600" y="2495550"/>
            <a:ext cx="274319" cy="1738606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238B3-5CD7-764C-B6A9-B68766AB938A}"/>
              </a:ext>
            </a:extLst>
          </p:cNvPr>
          <p:cNvSpPr txBox="1"/>
          <p:nvPr/>
        </p:nvSpPr>
        <p:spPr>
          <a:xfrm rot="16200000">
            <a:off x="-630572" y="2646214"/>
            <a:ext cx="2005677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Direct illumination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AD711EB-A6D1-9647-B40F-B0662C568F24}"/>
              </a:ext>
            </a:extLst>
          </p:cNvPr>
          <p:cNvSpPr/>
          <p:nvPr/>
        </p:nvSpPr>
        <p:spPr>
          <a:xfrm>
            <a:off x="609600" y="4248150"/>
            <a:ext cx="274319" cy="381000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1065B452-4FCB-4C46-87C2-8C8FD5E5D1C1}"/>
              </a:ext>
            </a:extLst>
          </p:cNvPr>
          <p:cNvCxnSpPr>
            <a:cxnSpLocks/>
            <a:stCxn id="6" idx="1"/>
            <a:endCxn id="20" idx="1"/>
          </p:cNvCxnSpPr>
          <p:nvPr/>
        </p:nvCxnSpPr>
        <p:spPr>
          <a:xfrm rot="10800000" flipH="1" flipV="1">
            <a:off x="609600" y="4438650"/>
            <a:ext cx="381000" cy="545708"/>
          </a:xfrm>
          <a:prstGeom prst="curvedConnector3">
            <a:avLst>
              <a:gd name="adj1" fmla="val -6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A8E03F-310B-2242-A17E-F1DF49FEF799}"/>
              </a:ext>
            </a:extLst>
          </p:cNvPr>
          <p:cNvSpPr txBox="1"/>
          <p:nvPr/>
        </p:nvSpPr>
        <p:spPr>
          <a:xfrm>
            <a:off x="990600" y="4823224"/>
            <a:ext cx="2954655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Reflection &amp; refraction rays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73659-72C4-864C-9866-87D5E57AE7C7}"/>
              </a:ext>
            </a:extLst>
          </p:cNvPr>
          <p:cNvSpPr txBox="1"/>
          <p:nvPr/>
        </p:nvSpPr>
        <p:spPr>
          <a:xfrm>
            <a:off x="2895600" y="1064050"/>
            <a:ext cx="4634602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Recursion depth, contribution, or probability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42A67B-7189-0EAD-8D5C-DB24785A10D6}"/>
              </a:ext>
            </a:extLst>
          </p:cNvPr>
          <p:cNvCxnSpPr>
            <a:stCxn id="7" idx="1"/>
          </p:cNvCxnSpPr>
          <p:nvPr/>
        </p:nvCxnSpPr>
        <p:spPr>
          <a:xfrm flipH="1">
            <a:off x="2467927" y="1225184"/>
            <a:ext cx="427673" cy="22261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435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CF6C-6AD6-0D49-B907-5D9B5096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Ray Tracing </a:t>
            </a:r>
            <a:r>
              <a:rPr lang="en-US"/>
              <a:t>(shadow probe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28B15-C541-F146-A2DC-A1187FD8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probe(e, d, distance)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foreach object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if 𝜖 &lt; </a:t>
            </a:r>
            <a:r>
              <a:rPr lang="en-US" sz="1800" dirty="0" err="1">
                <a:latin typeface="Courier" pitchFamily="2" charset="0"/>
              </a:rPr>
              <a:t>object.intersection</a:t>
            </a:r>
            <a:r>
              <a:rPr lang="en-US" sz="1800" dirty="0">
                <a:latin typeface="Courier" pitchFamily="2" charset="0"/>
              </a:rPr>
              <a:t>(</a:t>
            </a:r>
            <a:r>
              <a:rPr lang="en-US" sz="1800" dirty="0" err="1">
                <a:latin typeface="Courier" pitchFamily="2" charset="0"/>
              </a:rPr>
              <a:t>e,d</a:t>
            </a:r>
            <a:r>
              <a:rPr lang="en-US" sz="1800" dirty="0">
                <a:latin typeface="Courier" pitchFamily="2" charset="0"/>
              </a:rPr>
              <a:t>) &lt; distance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		return false; // early exit from object loop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	return true;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B58B4-06BA-9D4F-B669-44FDEC8DBD4C}"/>
              </a:ext>
            </a:extLst>
          </p:cNvPr>
          <p:cNvSpPr txBox="1"/>
          <p:nvPr/>
        </p:nvSpPr>
        <p:spPr>
          <a:xfrm>
            <a:off x="5105400" y="3257550"/>
            <a:ext cx="1787669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False if shadow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1D5D6-BDCD-C147-BDF5-F99F2E6D61BE}"/>
              </a:ext>
            </a:extLst>
          </p:cNvPr>
          <p:cNvSpPr txBox="1"/>
          <p:nvPr/>
        </p:nvSpPr>
        <p:spPr>
          <a:xfrm>
            <a:off x="4191000" y="4019550"/>
            <a:ext cx="2330510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True if not shadowed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1A21EB-10C9-604B-8017-DE9C4A24BEBF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2419350"/>
            <a:ext cx="1676400" cy="838200"/>
          </a:xfrm>
          <a:prstGeom prst="straightConnector1">
            <a:avLst/>
          </a:prstGeom>
          <a:ln w="25400">
            <a:solidFill>
              <a:schemeClr val="accent2"/>
            </a:solidFill>
            <a:headEnd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7B03AB-8178-B844-8177-D298A4640F72}"/>
              </a:ext>
            </a:extLst>
          </p:cNvPr>
          <p:cNvCxnSpPr>
            <a:cxnSpLocks/>
          </p:cNvCxnSpPr>
          <p:nvPr/>
        </p:nvCxnSpPr>
        <p:spPr>
          <a:xfrm flipH="1" flipV="1">
            <a:off x="2590800" y="2897388"/>
            <a:ext cx="1600200" cy="1136155"/>
          </a:xfrm>
          <a:prstGeom prst="straightConnector1">
            <a:avLst/>
          </a:prstGeom>
          <a:ln>
            <a:solidFill>
              <a:schemeClr val="accent2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2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E9E9CEC-8024-7D49-9457-05B79E73D865}"/>
              </a:ext>
            </a:extLst>
          </p:cNvPr>
          <p:cNvCxnSpPr>
            <a:cxnSpLocks/>
          </p:cNvCxnSpPr>
          <p:nvPr/>
        </p:nvCxnSpPr>
        <p:spPr>
          <a:xfrm>
            <a:off x="307367" y="3819262"/>
            <a:ext cx="2557012" cy="1038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4F95C8-C83C-9A47-8A78-7F8C2F36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Traced Antialiasing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356D-A282-B94F-8617-DC54D65FD3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Only sampling center of each pixel leads to jagged aliasing</a:t>
            </a:r>
          </a:p>
          <a:p>
            <a:r>
              <a:rPr lang="en-US" dirty="0"/>
              <a:t>Jitter position within pixel on image plane</a:t>
            </a:r>
          </a:p>
          <a:p>
            <a:r>
              <a:rPr lang="en-US" dirty="0"/>
              <a:t>Average over several random rays per pixel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9F26D-4E30-4548-9FA4-CFC9D7F6A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50000" r="41406" b="28906"/>
          <a:stretch/>
        </p:blipFill>
        <p:spPr>
          <a:xfrm>
            <a:off x="4876800" y="905470"/>
            <a:ext cx="2057424" cy="2057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B506C-5769-1C4F-8CFD-76A8C5D15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50000" r="41406" b="28906"/>
          <a:stretch/>
        </p:blipFill>
        <p:spPr>
          <a:xfrm>
            <a:off x="7011519" y="905470"/>
            <a:ext cx="2057424" cy="2057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3C3E7B-8F0D-424E-9EF8-A87094A8D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00" t="50000" r="41406" b="28906"/>
          <a:stretch/>
        </p:blipFill>
        <p:spPr>
          <a:xfrm>
            <a:off x="4876800" y="3075378"/>
            <a:ext cx="2057424" cy="2057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A01998-5DAE-1646-B050-A219A993E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00" t="50000" r="41406" b="28906"/>
          <a:stretch/>
        </p:blipFill>
        <p:spPr>
          <a:xfrm>
            <a:off x="7025155" y="3079365"/>
            <a:ext cx="2057424" cy="20574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2A6305-D03C-954A-B437-CC20F95A15DF}"/>
              </a:ext>
            </a:extLst>
          </p:cNvPr>
          <p:cNvSpPr/>
          <p:nvPr/>
        </p:nvSpPr>
        <p:spPr>
          <a:xfrm>
            <a:off x="2972728" y="3309809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14DD42-AC1A-A040-A594-78D41A2629A2}"/>
              </a:ext>
            </a:extLst>
          </p:cNvPr>
          <p:cNvSpPr/>
          <p:nvPr/>
        </p:nvSpPr>
        <p:spPr>
          <a:xfrm>
            <a:off x="3132902" y="3469983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AE4590-6218-9243-87EB-65B9971ABFD8}"/>
              </a:ext>
            </a:extLst>
          </p:cNvPr>
          <p:cNvSpPr/>
          <p:nvPr/>
        </p:nvSpPr>
        <p:spPr>
          <a:xfrm>
            <a:off x="3369276" y="3309691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02B002-125B-8A4F-B737-EA6D6EB30469}"/>
              </a:ext>
            </a:extLst>
          </p:cNvPr>
          <p:cNvSpPr/>
          <p:nvPr/>
        </p:nvSpPr>
        <p:spPr>
          <a:xfrm>
            <a:off x="3529450" y="3469865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839C87-DD88-D343-BBE2-5C1AA5CF2F23}"/>
              </a:ext>
            </a:extLst>
          </p:cNvPr>
          <p:cNvSpPr/>
          <p:nvPr/>
        </p:nvSpPr>
        <p:spPr>
          <a:xfrm>
            <a:off x="3765824" y="3309691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F1F46B5-073F-1440-9104-82ED442DAB87}"/>
              </a:ext>
            </a:extLst>
          </p:cNvPr>
          <p:cNvSpPr/>
          <p:nvPr/>
        </p:nvSpPr>
        <p:spPr>
          <a:xfrm>
            <a:off x="3925998" y="3469865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C074DF-2532-9A4D-9733-1ABECA357B62}"/>
              </a:ext>
            </a:extLst>
          </p:cNvPr>
          <p:cNvSpPr/>
          <p:nvPr/>
        </p:nvSpPr>
        <p:spPr>
          <a:xfrm>
            <a:off x="2972728" y="3706239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E37BFB-3E97-1040-A7F1-B782583DCCE2}"/>
              </a:ext>
            </a:extLst>
          </p:cNvPr>
          <p:cNvSpPr/>
          <p:nvPr/>
        </p:nvSpPr>
        <p:spPr>
          <a:xfrm>
            <a:off x="3132902" y="3866413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3F4063-1116-3248-A61C-ABD0792A9C6A}"/>
              </a:ext>
            </a:extLst>
          </p:cNvPr>
          <p:cNvSpPr/>
          <p:nvPr/>
        </p:nvSpPr>
        <p:spPr>
          <a:xfrm>
            <a:off x="3369276" y="3706121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85BC8-8A52-0B48-B27B-6CAAE1BC6A87}"/>
              </a:ext>
            </a:extLst>
          </p:cNvPr>
          <p:cNvSpPr/>
          <p:nvPr/>
        </p:nvSpPr>
        <p:spPr>
          <a:xfrm>
            <a:off x="3529450" y="3866295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1ED891-36C9-8E46-BAF8-C9013823395A}"/>
              </a:ext>
            </a:extLst>
          </p:cNvPr>
          <p:cNvSpPr/>
          <p:nvPr/>
        </p:nvSpPr>
        <p:spPr>
          <a:xfrm>
            <a:off x="3765824" y="3706121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43F1ACA-69E6-1E48-B9E8-9B7F69855869}"/>
              </a:ext>
            </a:extLst>
          </p:cNvPr>
          <p:cNvSpPr/>
          <p:nvPr/>
        </p:nvSpPr>
        <p:spPr>
          <a:xfrm>
            <a:off x="3925998" y="3866295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307885-F6E2-174A-A92F-196F8D3EC388}"/>
              </a:ext>
            </a:extLst>
          </p:cNvPr>
          <p:cNvSpPr/>
          <p:nvPr/>
        </p:nvSpPr>
        <p:spPr>
          <a:xfrm>
            <a:off x="2972728" y="4102551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FC8058C-FB9F-B748-86D9-BC19786A149C}"/>
              </a:ext>
            </a:extLst>
          </p:cNvPr>
          <p:cNvSpPr/>
          <p:nvPr/>
        </p:nvSpPr>
        <p:spPr>
          <a:xfrm>
            <a:off x="3132902" y="4262725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AE9ABC-509D-C644-9BA9-CFE5E2795129}"/>
              </a:ext>
            </a:extLst>
          </p:cNvPr>
          <p:cNvSpPr/>
          <p:nvPr/>
        </p:nvSpPr>
        <p:spPr>
          <a:xfrm>
            <a:off x="3369276" y="4102433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AA257F-1BF7-4C49-9148-5D92DEBEEFEC}"/>
              </a:ext>
            </a:extLst>
          </p:cNvPr>
          <p:cNvSpPr/>
          <p:nvPr/>
        </p:nvSpPr>
        <p:spPr>
          <a:xfrm>
            <a:off x="3529450" y="4262607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4F893B5-8556-DA47-9038-BD3A66540579}"/>
              </a:ext>
            </a:extLst>
          </p:cNvPr>
          <p:cNvSpPr/>
          <p:nvPr/>
        </p:nvSpPr>
        <p:spPr>
          <a:xfrm>
            <a:off x="3765824" y="4102433"/>
            <a:ext cx="396548" cy="39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90BA03-1EC9-984E-8CF9-168F0EDABE6E}"/>
              </a:ext>
            </a:extLst>
          </p:cNvPr>
          <p:cNvSpPr/>
          <p:nvPr/>
        </p:nvSpPr>
        <p:spPr>
          <a:xfrm>
            <a:off x="3925998" y="4262607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53DFA7-8C63-1D4D-94C0-16CB7C726519}"/>
              </a:ext>
            </a:extLst>
          </p:cNvPr>
          <p:cNvGrpSpPr/>
          <p:nvPr/>
        </p:nvGrpSpPr>
        <p:grpSpPr>
          <a:xfrm>
            <a:off x="3000500" y="3341719"/>
            <a:ext cx="1156102" cy="1135414"/>
            <a:chOff x="3000500" y="3341719"/>
            <a:chExt cx="1156102" cy="113541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865CCFD-3A4E-034F-94D5-4374D3B319E7}"/>
                </a:ext>
              </a:extLst>
            </p:cNvPr>
            <p:cNvSpPr/>
            <p:nvPr/>
          </p:nvSpPr>
          <p:spPr>
            <a:xfrm>
              <a:off x="3021187" y="3383094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2DA4046-BAF9-5645-AFD3-038442B2F2B1}"/>
                </a:ext>
              </a:extLst>
            </p:cNvPr>
            <p:cNvSpPr/>
            <p:nvPr/>
          </p:nvSpPr>
          <p:spPr>
            <a:xfrm>
              <a:off x="3248753" y="353618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C984DB1-909E-7147-B604-3C5E3F8526A1}"/>
                </a:ext>
              </a:extLst>
            </p:cNvPr>
            <p:cNvSpPr/>
            <p:nvPr/>
          </p:nvSpPr>
          <p:spPr>
            <a:xfrm>
              <a:off x="3629408" y="3362406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B44B0BF-C397-D444-AA03-42189E19D3B9}"/>
                </a:ext>
              </a:extLst>
            </p:cNvPr>
            <p:cNvSpPr/>
            <p:nvPr/>
          </p:nvSpPr>
          <p:spPr>
            <a:xfrm>
              <a:off x="3637684" y="3589972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13D97A2-E816-C346-8AFC-E730511C3FE0}"/>
                </a:ext>
              </a:extLst>
            </p:cNvPr>
            <p:cNvSpPr/>
            <p:nvPr/>
          </p:nvSpPr>
          <p:spPr>
            <a:xfrm>
              <a:off x="3240478" y="3416195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EC137C9-A22B-8948-B8D0-542B0AD4A28F}"/>
                </a:ext>
              </a:extLst>
            </p:cNvPr>
            <p:cNvSpPr/>
            <p:nvPr/>
          </p:nvSpPr>
          <p:spPr>
            <a:xfrm>
              <a:off x="3058425" y="3565147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F683E00-AE6C-8941-AEC7-A7728D0D02DD}"/>
                </a:ext>
              </a:extLst>
            </p:cNvPr>
            <p:cNvSpPr/>
            <p:nvPr/>
          </p:nvSpPr>
          <p:spPr>
            <a:xfrm>
              <a:off x="3401843" y="334999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0BEFA33-DE35-234B-9ACE-F6A1A3765A3D}"/>
                </a:ext>
              </a:extLst>
            </p:cNvPr>
            <p:cNvSpPr/>
            <p:nvPr/>
          </p:nvSpPr>
          <p:spPr>
            <a:xfrm>
              <a:off x="3501144" y="3606522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BFE2A0A-3401-A047-B128-A78E13E44960}"/>
                </a:ext>
              </a:extLst>
            </p:cNvPr>
            <p:cNvSpPr/>
            <p:nvPr/>
          </p:nvSpPr>
          <p:spPr>
            <a:xfrm>
              <a:off x="3815599" y="3341719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B04C3EE-4E56-2141-9D68-E55CF26896B8}"/>
                </a:ext>
              </a:extLst>
            </p:cNvPr>
            <p:cNvSpPr/>
            <p:nvPr/>
          </p:nvSpPr>
          <p:spPr>
            <a:xfrm>
              <a:off x="3832149" y="3548596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B5A981F-F252-2F40-A11C-E903A796DF58}"/>
                </a:ext>
              </a:extLst>
            </p:cNvPr>
            <p:cNvSpPr/>
            <p:nvPr/>
          </p:nvSpPr>
          <p:spPr>
            <a:xfrm>
              <a:off x="3956276" y="3349994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DC18C45-8EDD-7C48-9CCB-86E5B759E3D2}"/>
                </a:ext>
              </a:extLst>
            </p:cNvPr>
            <p:cNvSpPr/>
            <p:nvPr/>
          </p:nvSpPr>
          <p:spPr>
            <a:xfrm>
              <a:off x="4059714" y="350308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4F94C75-C669-224B-A18E-58E0367B8D27}"/>
                </a:ext>
              </a:extLst>
            </p:cNvPr>
            <p:cNvSpPr/>
            <p:nvPr/>
          </p:nvSpPr>
          <p:spPr>
            <a:xfrm>
              <a:off x="3025325" y="3734786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FFADC75-764E-1341-B4F8-7C43F72BD160}"/>
                </a:ext>
              </a:extLst>
            </p:cNvPr>
            <p:cNvSpPr/>
            <p:nvPr/>
          </p:nvSpPr>
          <p:spPr>
            <a:xfrm>
              <a:off x="3273578" y="3842362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2F3B97C-0A19-F84C-9AF5-4D204EBF2C0B}"/>
                </a:ext>
              </a:extLst>
            </p:cNvPr>
            <p:cNvSpPr/>
            <p:nvPr/>
          </p:nvSpPr>
          <p:spPr>
            <a:xfrm>
              <a:off x="3025325" y="3900289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22164A6-22F0-0747-B4E0-AAC645ABE901}"/>
                </a:ext>
              </a:extLst>
            </p:cNvPr>
            <p:cNvSpPr/>
            <p:nvPr/>
          </p:nvSpPr>
          <p:spPr>
            <a:xfrm>
              <a:off x="3190827" y="3966490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8885D9-4BBB-A847-A08C-6EEC4E4D0E48}"/>
                </a:ext>
              </a:extLst>
            </p:cNvPr>
            <p:cNvSpPr/>
            <p:nvPr/>
          </p:nvSpPr>
          <p:spPr>
            <a:xfrm>
              <a:off x="3459768" y="3763750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7D1A598-48CC-D947-8BAE-46E678D693C9}"/>
                </a:ext>
              </a:extLst>
            </p:cNvPr>
            <p:cNvSpPr/>
            <p:nvPr/>
          </p:nvSpPr>
          <p:spPr>
            <a:xfrm>
              <a:off x="3583895" y="3743062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F300DAC-E8B5-B841-A595-BD4E4E0BC324}"/>
                </a:ext>
              </a:extLst>
            </p:cNvPr>
            <p:cNvSpPr/>
            <p:nvPr/>
          </p:nvSpPr>
          <p:spPr>
            <a:xfrm>
              <a:off x="3637683" y="3937526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A3C9C13-49E9-2942-AC99-CB295D074F9F}"/>
                </a:ext>
              </a:extLst>
            </p:cNvPr>
            <p:cNvSpPr/>
            <p:nvPr/>
          </p:nvSpPr>
          <p:spPr>
            <a:xfrm>
              <a:off x="3447355" y="3933389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ED5AB18-183B-534E-A415-3C72285BDB0B}"/>
                </a:ext>
              </a:extLst>
            </p:cNvPr>
            <p:cNvSpPr/>
            <p:nvPr/>
          </p:nvSpPr>
          <p:spPr>
            <a:xfrm>
              <a:off x="3819736" y="3747199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3F59F9A-66AE-AA46-BF39-A1D7337F9901}"/>
                </a:ext>
              </a:extLst>
            </p:cNvPr>
            <p:cNvSpPr/>
            <p:nvPr/>
          </p:nvSpPr>
          <p:spPr>
            <a:xfrm>
              <a:off x="4039026" y="3805124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710FB48-2297-824D-80D8-BFAD6A2D2BA3}"/>
                </a:ext>
              </a:extLst>
            </p:cNvPr>
            <p:cNvSpPr/>
            <p:nvPr/>
          </p:nvSpPr>
          <p:spPr>
            <a:xfrm>
              <a:off x="3997651" y="397890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4A7C315-43FD-B745-9378-8CBC3DD8F7B2}"/>
                </a:ext>
              </a:extLst>
            </p:cNvPr>
            <p:cNvSpPr/>
            <p:nvPr/>
          </p:nvSpPr>
          <p:spPr>
            <a:xfrm>
              <a:off x="3819736" y="386718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4A94B5E-20F2-7C4D-B6FB-767B0573F6E0}"/>
                </a:ext>
              </a:extLst>
            </p:cNvPr>
            <p:cNvSpPr/>
            <p:nvPr/>
          </p:nvSpPr>
          <p:spPr>
            <a:xfrm>
              <a:off x="3885937" y="415681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BC7B15F-30CA-2644-B0C9-8A3EFC0CD39D}"/>
                </a:ext>
              </a:extLst>
            </p:cNvPr>
            <p:cNvSpPr/>
            <p:nvPr/>
          </p:nvSpPr>
          <p:spPr>
            <a:xfrm>
              <a:off x="4014201" y="420646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555C0E2-7F09-764E-BDAD-6FFAA56BB1D4}"/>
                </a:ext>
              </a:extLst>
            </p:cNvPr>
            <p:cNvSpPr/>
            <p:nvPr/>
          </p:nvSpPr>
          <p:spPr>
            <a:xfrm>
              <a:off x="4080402" y="4309906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F4D4FC9-649E-E045-913B-63CBF7E388F8}"/>
                </a:ext>
              </a:extLst>
            </p:cNvPr>
            <p:cNvSpPr/>
            <p:nvPr/>
          </p:nvSpPr>
          <p:spPr>
            <a:xfrm>
              <a:off x="3802050" y="428266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C20183A-F6BD-C645-9C67-8A723A5D7807}"/>
                </a:ext>
              </a:extLst>
            </p:cNvPr>
            <p:cNvSpPr/>
            <p:nvPr/>
          </p:nvSpPr>
          <p:spPr>
            <a:xfrm>
              <a:off x="3658371" y="438438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AC6F4DB-DC0C-1F47-B067-1CBD177C9944}"/>
                </a:ext>
              </a:extLst>
            </p:cNvPr>
            <p:cNvSpPr/>
            <p:nvPr/>
          </p:nvSpPr>
          <p:spPr>
            <a:xfrm>
              <a:off x="3414255" y="437610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140DBB8-AA09-B34B-ADD3-6D1C192EDF0C}"/>
                </a:ext>
              </a:extLst>
            </p:cNvPr>
            <p:cNvSpPr/>
            <p:nvPr/>
          </p:nvSpPr>
          <p:spPr>
            <a:xfrm>
              <a:off x="3463906" y="4173367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00999A-9ED6-0641-A9A6-3E002E9C55ED}"/>
                </a:ext>
              </a:extLst>
            </p:cNvPr>
            <p:cNvSpPr/>
            <p:nvPr/>
          </p:nvSpPr>
          <p:spPr>
            <a:xfrm>
              <a:off x="3654234" y="420646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A56C372-01E2-0B47-8500-3D845C934A8C}"/>
                </a:ext>
              </a:extLst>
            </p:cNvPr>
            <p:cNvSpPr/>
            <p:nvPr/>
          </p:nvSpPr>
          <p:spPr>
            <a:xfrm>
              <a:off x="3265303" y="422301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1694068-3502-E140-8C85-62C3FDB794BF}"/>
                </a:ext>
              </a:extLst>
            </p:cNvPr>
            <p:cNvSpPr/>
            <p:nvPr/>
          </p:nvSpPr>
          <p:spPr>
            <a:xfrm>
              <a:off x="3025325" y="4127855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EEF05CD-A347-3041-9F58-25143AFC51F3}"/>
                </a:ext>
              </a:extLst>
            </p:cNvPr>
            <p:cNvSpPr/>
            <p:nvPr/>
          </p:nvSpPr>
          <p:spPr>
            <a:xfrm>
              <a:off x="3000500" y="4400933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7AC6514-18D8-134C-B960-6E88138115E0}"/>
                </a:ext>
              </a:extLst>
            </p:cNvPr>
            <p:cNvSpPr/>
            <p:nvPr/>
          </p:nvSpPr>
          <p:spPr>
            <a:xfrm>
              <a:off x="3108077" y="4371970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Up Arrow 83">
            <a:extLst>
              <a:ext uri="{FF2B5EF4-FFF2-40B4-BE49-F238E27FC236}">
                <a16:creationId xmlns:a16="http://schemas.microsoft.com/office/drawing/2014/main" id="{5268BA4D-0E95-9945-B240-BFC2EC3DFBC5}"/>
              </a:ext>
            </a:extLst>
          </p:cNvPr>
          <p:cNvSpPr/>
          <p:nvPr/>
        </p:nvSpPr>
        <p:spPr>
          <a:xfrm>
            <a:off x="2322971" y="3562350"/>
            <a:ext cx="496429" cy="1085824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B3FF562-363E-AE40-8093-331635ADF0DF}"/>
              </a:ext>
            </a:extLst>
          </p:cNvPr>
          <p:cNvCxnSpPr>
            <a:cxnSpLocks/>
          </p:cNvCxnSpPr>
          <p:nvPr/>
        </p:nvCxnSpPr>
        <p:spPr>
          <a:xfrm>
            <a:off x="310896" y="3776472"/>
            <a:ext cx="0" cy="557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A9C9CD-A176-FF46-903D-DC5271BA673F}"/>
              </a:ext>
            </a:extLst>
          </p:cNvPr>
          <p:cNvCxnSpPr>
            <a:cxnSpLocks/>
          </p:cNvCxnSpPr>
          <p:nvPr/>
        </p:nvCxnSpPr>
        <p:spPr>
          <a:xfrm flipH="1" flipV="1">
            <a:off x="307367" y="3866295"/>
            <a:ext cx="2220541" cy="7215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A8B93B11-C725-0349-83CC-859ABE606187}"/>
              </a:ext>
            </a:extLst>
          </p:cNvPr>
          <p:cNvSpPr/>
          <p:nvPr/>
        </p:nvSpPr>
        <p:spPr>
          <a:xfrm>
            <a:off x="826334" y="4020355"/>
            <a:ext cx="45726" cy="4572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90" name="Up Arrow 89">
            <a:extLst>
              <a:ext uri="{FF2B5EF4-FFF2-40B4-BE49-F238E27FC236}">
                <a16:creationId xmlns:a16="http://schemas.microsoft.com/office/drawing/2014/main" id="{7E95F213-CD25-D748-93FB-58314B1566CC}"/>
              </a:ext>
            </a:extLst>
          </p:cNvPr>
          <p:cNvSpPr/>
          <p:nvPr/>
        </p:nvSpPr>
        <p:spPr>
          <a:xfrm flipV="1">
            <a:off x="76200" y="3841563"/>
            <a:ext cx="159528" cy="348931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B99D69-6E50-7945-AA5E-F93F73CB0C71}"/>
              </a:ext>
            </a:extLst>
          </p:cNvPr>
          <p:cNvCxnSpPr>
            <a:cxnSpLocks/>
          </p:cNvCxnSpPr>
          <p:nvPr/>
        </p:nvCxnSpPr>
        <p:spPr>
          <a:xfrm>
            <a:off x="256032" y="3776472"/>
            <a:ext cx="109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FCBD3FB-1264-F247-A9DC-326C6F631619}"/>
              </a:ext>
            </a:extLst>
          </p:cNvPr>
          <p:cNvCxnSpPr>
            <a:cxnSpLocks/>
          </p:cNvCxnSpPr>
          <p:nvPr/>
        </p:nvCxnSpPr>
        <p:spPr>
          <a:xfrm>
            <a:off x="256032" y="4334256"/>
            <a:ext cx="109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5E39910-DEBC-5F45-AE58-C728AF4DAF07}"/>
              </a:ext>
            </a:extLst>
          </p:cNvPr>
          <p:cNvCxnSpPr>
            <a:cxnSpLocks/>
          </p:cNvCxnSpPr>
          <p:nvPr/>
        </p:nvCxnSpPr>
        <p:spPr>
          <a:xfrm>
            <a:off x="256032" y="4148328"/>
            <a:ext cx="109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A90E537-B845-054C-B820-6281D453665E}"/>
              </a:ext>
            </a:extLst>
          </p:cNvPr>
          <p:cNvCxnSpPr>
            <a:cxnSpLocks/>
          </p:cNvCxnSpPr>
          <p:nvPr/>
        </p:nvCxnSpPr>
        <p:spPr>
          <a:xfrm>
            <a:off x="256032" y="3962400"/>
            <a:ext cx="109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F36F3F5-49DD-9D4D-9426-BFAAEE7C1173}"/>
              </a:ext>
            </a:extLst>
          </p:cNvPr>
          <p:cNvCxnSpPr>
            <a:endCxn id="84" idx="1"/>
          </p:cNvCxnSpPr>
          <p:nvPr/>
        </p:nvCxnSpPr>
        <p:spPr>
          <a:xfrm>
            <a:off x="313807" y="3918562"/>
            <a:ext cx="2026168" cy="453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7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of 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641" y="4862451"/>
            <a:ext cx="4571699" cy="245706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361" dirty="0" err="1">
                <a:latin typeface="+mn-lt"/>
              </a:rPr>
              <a:t>Soler</a:t>
            </a:r>
            <a:r>
              <a:rPr lang="en-US" sz="1361" dirty="0">
                <a:latin typeface="+mn-lt"/>
              </a:rPr>
              <a:t> et al., Fourier Depth of Field, ACM TOG v28n2, April 2009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202F3AE-CA9D-AC02-F1FC-077DF575D2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2968" b="-22968"/>
          <a:stretch>
            <a:fillRect/>
          </a:stretch>
        </p:blipFill>
        <p:spPr>
          <a:xfrm>
            <a:off x="961956" y="1200150"/>
            <a:ext cx="3029087" cy="3394075"/>
          </a:xfr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CB0B553D-7718-C084-4077-8849630EA4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068" b="-23068"/>
          <a:stretch>
            <a:fillRect/>
          </a:stretch>
        </p:blipFill>
        <p:spPr>
          <a:xfrm>
            <a:off x="5154024" y="1200150"/>
            <a:ext cx="3026951" cy="3394075"/>
          </a:xfrm>
        </p:spPr>
      </p:pic>
    </p:spTree>
    <p:extLst>
      <p:ext uri="{BB962C8B-B14F-4D97-AF65-F5344CB8AC3E}">
        <p14:creationId xmlns:p14="http://schemas.microsoft.com/office/powerpoint/2010/main" val="210339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Pinhole Lens</a:t>
            </a:r>
          </a:p>
        </p:txBody>
      </p:sp>
      <p:sp>
        <p:nvSpPr>
          <p:cNvPr id="6" name="Up Arrow 5"/>
          <p:cNvSpPr/>
          <p:nvPr/>
        </p:nvSpPr>
        <p:spPr>
          <a:xfrm>
            <a:off x="6172369" y="1828800"/>
            <a:ext cx="914496" cy="2000250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flipH="1">
            <a:off x="2450301" y="1828801"/>
            <a:ext cx="4179316" cy="1175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6" idx="1"/>
          </p:cNvCxnSpPr>
          <p:nvPr/>
        </p:nvCxnSpPr>
        <p:spPr>
          <a:xfrm flipH="1" flipV="1">
            <a:off x="2456614" y="2457289"/>
            <a:ext cx="3715755" cy="9813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 flipH="1" flipV="1">
            <a:off x="2457843" y="2359743"/>
            <a:ext cx="4171774" cy="1469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09716" y="2666888"/>
            <a:ext cx="95484" cy="9547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2114293" y="2343152"/>
            <a:ext cx="293875" cy="642783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57228" y="2057401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91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29616" y="1085850"/>
            <a:ext cx="0" cy="337185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with Depth of Field</a:t>
            </a:r>
          </a:p>
        </p:txBody>
      </p:sp>
      <p:sp>
        <p:nvSpPr>
          <p:cNvPr id="6" name="Up Arrow 5"/>
          <p:cNvSpPr/>
          <p:nvPr/>
        </p:nvSpPr>
        <p:spPr>
          <a:xfrm>
            <a:off x="6172369" y="1828800"/>
            <a:ext cx="914496" cy="2000250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57228" y="2057401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449064" y="1828801"/>
            <a:ext cx="4180553" cy="1185182"/>
            <a:chOff x="1741714" y="2438400"/>
            <a:chExt cx="5573486" cy="1580243"/>
          </a:xfrm>
        </p:grpSpPr>
        <p:cxnSp>
          <p:nvCxnSpPr>
            <p:cNvPr id="17" name="Straight Connector 16"/>
            <p:cNvCxnSpPr>
              <a:stCxn id="6" idx="0"/>
              <a:endCxn id="10" idx="0"/>
            </p:cNvCxnSpPr>
            <p:nvPr/>
          </p:nvCxnSpPr>
          <p:spPr>
            <a:xfrm flipH="1">
              <a:off x="3086100" y="2438400"/>
              <a:ext cx="4229100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0"/>
            </p:cNvCxnSpPr>
            <p:nvPr/>
          </p:nvCxnSpPr>
          <p:spPr>
            <a:xfrm flipH="1">
              <a:off x="1741714" y="3352800"/>
              <a:ext cx="1344386" cy="647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0"/>
              <a:endCxn id="10" idx="4"/>
            </p:cNvCxnSpPr>
            <p:nvPr/>
          </p:nvCxnSpPr>
          <p:spPr>
            <a:xfrm flipH="1">
              <a:off x="3086100" y="2438400"/>
              <a:ext cx="4229100" cy="1447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4"/>
            </p:cNvCxnSpPr>
            <p:nvPr/>
          </p:nvCxnSpPr>
          <p:spPr>
            <a:xfrm flipH="1">
              <a:off x="1759857" y="3886200"/>
              <a:ext cx="1326243" cy="1324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</p:cNvCxnSpPr>
            <p:nvPr/>
          </p:nvCxnSpPr>
          <p:spPr>
            <a:xfrm flipH="1">
              <a:off x="1743364" y="2438400"/>
              <a:ext cx="5571836" cy="15678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457229" y="2408904"/>
            <a:ext cx="3715140" cy="1029570"/>
            <a:chOff x="1752600" y="3211871"/>
            <a:chExt cx="4953000" cy="1372760"/>
          </a:xfrm>
        </p:grpSpPr>
        <p:cxnSp>
          <p:nvCxnSpPr>
            <p:cNvPr id="44" name="Straight Connector 43"/>
            <p:cNvCxnSpPr>
              <a:stCxn id="6" idx="1"/>
              <a:endCxn id="10" idx="0"/>
            </p:cNvCxnSpPr>
            <p:nvPr/>
          </p:nvCxnSpPr>
          <p:spPr>
            <a:xfrm flipH="1" flipV="1">
              <a:off x="3086100" y="3352800"/>
              <a:ext cx="3619500" cy="12318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0" idx="0"/>
            </p:cNvCxnSpPr>
            <p:nvPr/>
          </p:nvCxnSpPr>
          <p:spPr>
            <a:xfrm flipH="1" flipV="1">
              <a:off x="1753419" y="3211871"/>
              <a:ext cx="1332681" cy="1409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6" idx="1"/>
              <a:endCxn id="10" idx="4"/>
            </p:cNvCxnSpPr>
            <p:nvPr/>
          </p:nvCxnSpPr>
          <p:spPr>
            <a:xfrm flipH="1" flipV="1">
              <a:off x="3086100" y="3886200"/>
              <a:ext cx="3619500" cy="6984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" idx="4"/>
            </p:cNvCxnSpPr>
            <p:nvPr/>
          </p:nvCxnSpPr>
          <p:spPr>
            <a:xfrm flipH="1" flipV="1">
              <a:off x="1752600" y="3352800"/>
              <a:ext cx="13335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1"/>
            </p:cNvCxnSpPr>
            <p:nvPr/>
          </p:nvCxnSpPr>
          <p:spPr>
            <a:xfrm flipH="1" flipV="1">
              <a:off x="1752600" y="3276600"/>
              <a:ext cx="4953000" cy="13080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445798" y="2346960"/>
            <a:ext cx="4183819" cy="1482090"/>
            <a:chOff x="1737360" y="3129280"/>
            <a:chExt cx="5577840" cy="1976120"/>
          </a:xfrm>
        </p:grpSpPr>
        <p:cxnSp>
          <p:nvCxnSpPr>
            <p:cNvPr id="35" name="Straight Connector 34"/>
            <p:cNvCxnSpPr>
              <a:stCxn id="6" idx="2"/>
              <a:endCxn id="10" idx="4"/>
            </p:cNvCxnSpPr>
            <p:nvPr/>
          </p:nvCxnSpPr>
          <p:spPr>
            <a:xfrm flipH="1" flipV="1">
              <a:off x="3086100" y="3886200"/>
              <a:ext cx="4229100" cy="1219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6" idx="2"/>
              <a:endCxn id="10" idx="0"/>
            </p:cNvCxnSpPr>
            <p:nvPr/>
          </p:nvCxnSpPr>
          <p:spPr>
            <a:xfrm flipH="1" flipV="1">
              <a:off x="3086100" y="3352800"/>
              <a:ext cx="4229100" cy="175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0" idx="4"/>
            </p:cNvCxnSpPr>
            <p:nvPr/>
          </p:nvCxnSpPr>
          <p:spPr>
            <a:xfrm flipH="1" flipV="1">
              <a:off x="1737360" y="3149600"/>
              <a:ext cx="1348740" cy="736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0" idx="0"/>
            </p:cNvCxnSpPr>
            <p:nvPr/>
          </p:nvCxnSpPr>
          <p:spPr>
            <a:xfrm flipH="1" flipV="1">
              <a:off x="1737360" y="3129280"/>
              <a:ext cx="1348740" cy="223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flipH="1" flipV="1">
              <a:off x="1753419" y="3146323"/>
              <a:ext cx="5561781" cy="19590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3371724" y="2514601"/>
            <a:ext cx="171468" cy="4000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2114293" y="2343152"/>
            <a:ext cx="293875" cy="642783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65042" y="971550"/>
            <a:ext cx="1194620" cy="30264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dirty="0">
                <a:latin typeface="+mn-lt"/>
              </a:rPr>
              <a:t>Focal Plane</a:t>
            </a:r>
          </a:p>
        </p:txBody>
      </p:sp>
    </p:spTree>
    <p:extLst>
      <p:ext uri="{BB962C8B-B14F-4D97-AF65-F5344CB8AC3E}">
        <p14:creationId xmlns:p14="http://schemas.microsoft.com/office/powerpoint/2010/main" val="5656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Pinhole Lens Model</a:t>
            </a:r>
          </a:p>
        </p:txBody>
      </p:sp>
      <p:sp>
        <p:nvSpPr>
          <p:cNvPr id="6" name="Up Arrow 5"/>
          <p:cNvSpPr/>
          <p:nvPr/>
        </p:nvSpPr>
        <p:spPr>
          <a:xfrm>
            <a:off x="6172369" y="1828800"/>
            <a:ext cx="914496" cy="2000250"/>
          </a:xfrm>
          <a:prstGeom prst="upArrow">
            <a:avLst>
              <a:gd name="adj1" fmla="val 16567"/>
              <a:gd name="adj2" fmla="val 176036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  <a:stCxn id="6" idx="0"/>
            <a:endCxn id="10" idx="2"/>
          </p:cNvCxnSpPr>
          <p:nvPr/>
        </p:nvCxnSpPr>
        <p:spPr>
          <a:xfrm flipH="1">
            <a:off x="3409716" y="1828800"/>
            <a:ext cx="3219901" cy="885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6" idx="1"/>
            <a:endCxn id="10" idx="2"/>
          </p:cNvCxnSpPr>
          <p:nvPr/>
        </p:nvCxnSpPr>
        <p:spPr>
          <a:xfrm flipH="1" flipV="1">
            <a:off x="3409716" y="2714625"/>
            <a:ext cx="2762653" cy="724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stCxn id="6" idx="2"/>
            <a:endCxn id="10" idx="2"/>
          </p:cNvCxnSpPr>
          <p:nvPr/>
        </p:nvCxnSpPr>
        <p:spPr>
          <a:xfrm flipH="1" flipV="1">
            <a:off x="3409716" y="2714625"/>
            <a:ext cx="3219901" cy="1114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09716" y="2666888"/>
            <a:ext cx="95484" cy="9547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D0D528-8CCE-055E-E367-B97134B834B9}"/>
              </a:ext>
            </a:extLst>
          </p:cNvPr>
          <p:cNvCxnSpPr/>
          <p:nvPr/>
        </p:nvCxnSpPr>
        <p:spPr>
          <a:xfrm>
            <a:off x="6629616" y="1085850"/>
            <a:ext cx="0" cy="337185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9EC1D-C0CE-6926-98C2-2E109260307F}"/>
              </a:ext>
            </a:extLst>
          </p:cNvPr>
          <p:cNvCxnSpPr/>
          <p:nvPr/>
        </p:nvCxnSpPr>
        <p:spPr>
          <a:xfrm>
            <a:off x="6629616" y="1485901"/>
            <a:ext cx="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C266C4-098A-9695-6AAF-C6C7E6E408B5}"/>
              </a:ext>
            </a:extLst>
          </p:cNvPr>
          <p:cNvSpPr txBox="1"/>
          <p:nvPr/>
        </p:nvSpPr>
        <p:spPr>
          <a:xfrm>
            <a:off x="6665042" y="971550"/>
            <a:ext cx="1285927" cy="30264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dirty="0">
                <a:latin typeface="+mn-lt"/>
              </a:rPr>
              <a:t>Image Plane</a:t>
            </a:r>
          </a:p>
        </p:txBody>
      </p:sp>
    </p:spTree>
    <p:extLst>
      <p:ext uri="{BB962C8B-B14F-4D97-AF65-F5344CB8AC3E}">
        <p14:creationId xmlns:p14="http://schemas.microsoft.com/office/powerpoint/2010/main" val="17440543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8224</TotalTime>
  <Words>1294</Words>
  <Application>Microsoft Macintosh PowerPoint</Application>
  <PresentationFormat>On-screen Show (16:9)</PresentationFormat>
  <Paragraphs>241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Courier</vt:lpstr>
      <vt:lpstr>Liberation Sans</vt:lpstr>
      <vt:lpstr>Liberation Serif</vt:lpstr>
      <vt:lpstr>Symbol</vt:lpstr>
      <vt:lpstr>Times</vt:lpstr>
      <vt:lpstr>Times New Roman</vt:lpstr>
      <vt:lpstr>Wingdings</vt:lpstr>
      <vt:lpstr>1_Office Theme</vt:lpstr>
      <vt:lpstr>Office Theme</vt:lpstr>
      <vt:lpstr>Advanced Ray Tracing</vt:lpstr>
      <vt:lpstr>Photon Paths</vt:lpstr>
      <vt:lpstr>Ray Casting vs Ray Tracing</vt:lpstr>
      <vt:lpstr>Taking Multiple Photons per Pixel</vt:lpstr>
      <vt:lpstr>Ray Traced Antialiasing</vt:lpstr>
      <vt:lpstr>Depth of Field</vt:lpstr>
      <vt:lpstr>Pinhole Lens</vt:lpstr>
      <vt:lpstr>Lens with Depth of Field</vt:lpstr>
      <vt:lpstr>Pinhole Lens Model</vt:lpstr>
      <vt:lpstr>Lens Model with Depth of Field</vt:lpstr>
      <vt:lpstr>Ray Traced DOF</vt:lpstr>
      <vt:lpstr>Motion Blur</vt:lpstr>
      <vt:lpstr>Combining Effects</vt:lpstr>
      <vt:lpstr>Light Sources</vt:lpstr>
      <vt:lpstr>Lambert’s Law</vt:lpstr>
      <vt:lpstr>Lambert’s Law (AKA Diffuse Reflectance)</vt:lpstr>
      <vt:lpstr>Color</vt:lpstr>
      <vt:lpstr>Light Directions</vt:lpstr>
      <vt:lpstr>Shadows</vt:lpstr>
      <vt:lpstr>Ray Traced Shadows</vt:lpstr>
      <vt:lpstr>Ambient Light</vt:lpstr>
      <vt:lpstr>Reflections</vt:lpstr>
      <vt:lpstr>Mirror Reflection</vt:lpstr>
      <vt:lpstr>Ray Tracing Reflection</vt:lpstr>
      <vt:lpstr>Calculating Reflection Vector</vt:lpstr>
      <vt:lpstr>Ray Traced Reflection</vt:lpstr>
      <vt:lpstr>Specular Reflection</vt:lpstr>
      <vt:lpstr>H vector</vt:lpstr>
      <vt:lpstr>Combined Specular &amp; Mirror</vt:lpstr>
      <vt:lpstr>Refraction</vt:lpstr>
      <vt:lpstr>Refraction</vt:lpstr>
      <vt:lpstr>PowerPoint Presentation</vt:lpstr>
      <vt:lpstr>Calculating Refraction Vector</vt:lpstr>
      <vt:lpstr>Calculating Refraction Vector</vt:lpstr>
      <vt:lpstr>Calculating Refraction Vector</vt:lpstr>
      <vt:lpstr>Calculating Refraction Vector</vt:lpstr>
      <vt:lpstr>Alpha Blending</vt:lpstr>
      <vt:lpstr>Refraction and Alpha</vt:lpstr>
      <vt:lpstr>Summary</vt:lpstr>
      <vt:lpstr>Full Ray Tracing (single sample)</vt:lpstr>
      <vt:lpstr>Full Ray Tracing (multiple samples)</vt:lpstr>
      <vt:lpstr>Full Ray Tracing (trace)</vt:lpstr>
      <vt:lpstr>Full Ray Tracing (shadow probe)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131</cp:revision>
  <cp:lastPrinted>2020-01-27T14:55:32Z</cp:lastPrinted>
  <dcterms:modified xsi:type="dcterms:W3CDTF">2023-02-26T15:08:18Z</dcterms:modified>
</cp:coreProperties>
</file>