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34"/>
  </p:notesMasterIdLst>
  <p:sldIdLst>
    <p:sldId id="256" r:id="rId3"/>
    <p:sldId id="345" r:id="rId4"/>
    <p:sldId id="264" r:id="rId5"/>
    <p:sldId id="265" r:id="rId6"/>
    <p:sldId id="266" r:id="rId7"/>
    <p:sldId id="344" r:id="rId8"/>
    <p:sldId id="330" r:id="rId9"/>
    <p:sldId id="342" r:id="rId10"/>
    <p:sldId id="333" r:id="rId11"/>
    <p:sldId id="334" r:id="rId12"/>
    <p:sldId id="338" r:id="rId13"/>
    <p:sldId id="335" r:id="rId14"/>
    <p:sldId id="336" r:id="rId15"/>
    <p:sldId id="337" r:id="rId16"/>
    <p:sldId id="339" r:id="rId17"/>
    <p:sldId id="340" r:id="rId18"/>
    <p:sldId id="341" r:id="rId19"/>
    <p:sldId id="347" r:id="rId20"/>
    <p:sldId id="348" r:id="rId21"/>
    <p:sldId id="272" r:id="rId22"/>
    <p:sldId id="343" r:id="rId23"/>
    <p:sldId id="273" r:id="rId24"/>
    <p:sldId id="274" r:id="rId25"/>
    <p:sldId id="332" r:id="rId26"/>
    <p:sldId id="279" r:id="rId27"/>
    <p:sldId id="298" r:id="rId28"/>
    <p:sldId id="276" r:id="rId29"/>
    <p:sldId id="277" r:id="rId30"/>
    <p:sldId id="278" r:id="rId31"/>
    <p:sldId id="346" r:id="rId32"/>
    <p:sldId id="280" r:id="rId33"/>
  </p:sldIdLst>
  <p:sldSz cx="9144000" cy="5143500" type="screen16x9"/>
  <p:notesSz cx="7772400" cy="10058400"/>
  <p:defaultTextStyle>
    <a:defPPr>
      <a:defRPr lang="en-GB"/>
    </a:defPPr>
    <a:lvl1pPr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33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00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068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834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472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566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660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0755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93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1" autoAdjust="0"/>
    <p:restoredTop sz="90890"/>
  </p:normalViewPr>
  <p:slideViewPr>
    <p:cSldViewPr>
      <p:cViewPr varScale="1">
        <p:scale>
          <a:sx n="147" d="100"/>
          <a:sy n="147" d="100"/>
        </p:scale>
        <p:origin x="448" y="192"/>
      </p:cViewPr>
      <p:guideLst>
        <p:guide orient="horz" pos="1993"/>
        <p:guide pos="2003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03" indent="-231310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23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331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42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472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566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660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0755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28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B8C0-D510-7044-A732-80ACC58872A2}" type="slidenum">
              <a:rPr lang="en-US"/>
              <a:pPr/>
              <a:t>29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2AFE-5434-114C-B9C8-F9181E62C31F}" type="slidenum">
              <a:rPr lang="en-US"/>
              <a:pPr/>
              <a:t>31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9BF-74F4-5246-A5F0-B60EC70F6672}" type="slidenum">
              <a:rPr lang="en-US"/>
              <a:pPr/>
              <a:t>3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676A6-6EAF-0447-A905-16ADF418C03B}" type="slidenum">
              <a:rPr lang="en-US"/>
              <a:pPr/>
              <a:t>4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C248-3E37-E44F-8194-DFC3C74ACD81}" type="slidenum">
              <a:rPr lang="en-US"/>
              <a:pPr/>
              <a:t>5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D0B-4B41-4D40-8082-7076302BB5F2}" type="slidenum">
              <a:rPr lang="en-US"/>
              <a:pPr/>
              <a:t>20</a:t>
            </a:fld>
            <a:endParaRPr lang="en-US"/>
          </a:p>
        </p:txBody>
      </p:sp>
      <p:sp>
        <p:nvSpPr>
          <p:cNvPr id="544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3B09C-B446-B14F-BFB5-5F4F61976200}" type="slidenum">
              <a:rPr lang="en-US"/>
              <a:pPr/>
              <a:t>22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E022-AA89-2944-AE22-2B362D35D594}" type="slidenum">
              <a:rPr lang="en-US"/>
              <a:pPr/>
              <a:t>23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25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DC915-2F2E-0A44-B33B-0974494E3510}" type="slidenum">
              <a:rPr lang="en-US"/>
              <a:pPr/>
              <a:t>27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8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49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415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98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81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64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832" indent="0">
              <a:buNone/>
              <a:defRPr sz="2109"/>
            </a:lvl2pPr>
            <a:lvl3pPr marL="685662" indent="0">
              <a:buNone/>
              <a:defRPr sz="1769"/>
            </a:lvl3pPr>
            <a:lvl4pPr marL="1028494" indent="0">
              <a:buNone/>
              <a:defRPr sz="1497"/>
            </a:lvl4pPr>
            <a:lvl5pPr marL="1371324" indent="0">
              <a:buNone/>
              <a:defRPr sz="1497"/>
            </a:lvl5pPr>
            <a:lvl6pPr marL="1714156" indent="0">
              <a:buNone/>
              <a:defRPr sz="1497"/>
            </a:lvl6pPr>
            <a:lvl7pPr marL="2056986" indent="0">
              <a:buNone/>
              <a:defRPr sz="1497"/>
            </a:lvl7pPr>
            <a:lvl8pPr marL="2399818" indent="0">
              <a:buNone/>
              <a:defRPr sz="1497"/>
            </a:lvl8pPr>
            <a:lvl9pPr marL="2742649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79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59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38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18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397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773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56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36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796" indent="0">
              <a:buNone/>
              <a:defRPr sz="2109"/>
            </a:lvl2pPr>
            <a:lvl3pPr marL="685591" indent="0">
              <a:buNone/>
              <a:defRPr sz="1769"/>
            </a:lvl3pPr>
            <a:lvl4pPr marL="1028387" indent="0">
              <a:buNone/>
              <a:defRPr sz="1497"/>
            </a:lvl4pPr>
            <a:lvl5pPr marL="1371182" indent="0">
              <a:buNone/>
              <a:defRPr sz="1497"/>
            </a:lvl5pPr>
            <a:lvl6pPr marL="1713978" indent="0">
              <a:buNone/>
              <a:defRPr sz="1497"/>
            </a:lvl6pPr>
            <a:lvl7pPr marL="2056773" indent="0">
              <a:buNone/>
              <a:defRPr sz="1497"/>
            </a:lvl7pPr>
            <a:lvl8pPr marL="2399569" indent="0">
              <a:buNone/>
              <a:defRPr sz="1497"/>
            </a:lvl8pPr>
            <a:lvl9pPr marL="2742364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42796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342796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43" indent="-214246" algn="l" defTabSz="342796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0" indent="-171398" algn="l" defTabSz="342796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6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0" indent="-171398" algn="l" defTabSz="342796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6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3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796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2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3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9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4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342832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3" indent="-257123" algn="l" defTabSz="342832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69" algn="l" defTabSz="342832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7079" indent="-171416" algn="l" defTabSz="342832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9" indent="-171416" algn="l" defTabSz="342832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6" algn="l" defTabSz="342832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1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3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4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5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8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9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jpe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28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png"/><Relationship Id="rId21" Type="http://schemas.openxmlformats.org/officeDocument/2006/relationships/image" Target="../media/image23.emf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png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png"/><Relationship Id="rId19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492286" algn="l"/>
                <a:tab pos="984569" algn="l"/>
                <a:tab pos="1476859" algn="l"/>
                <a:tab pos="1969145" algn="l"/>
                <a:tab pos="2461431" algn="l"/>
                <a:tab pos="2953718" algn="l"/>
                <a:tab pos="3446004" algn="l"/>
                <a:tab pos="3938291" algn="l"/>
                <a:tab pos="4430576" algn="l"/>
                <a:tab pos="4922863" algn="l"/>
                <a:tab pos="5415150" algn="l"/>
                <a:tab pos="5907436" algn="l"/>
                <a:tab pos="6399721" algn="l"/>
              </a:tabLst>
            </a:pPr>
            <a:r>
              <a:rPr lang="en-GB" dirty="0"/>
              <a:t>Ray Casting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59A20-63E4-6C40-ABF3-7A330C4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38D6A-807E-2840-80EF-4CEFA2AD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CAE2F-02BF-1441-B3BE-0BCBBA36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58616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BE009-D7B2-174B-812B-1BBAF4E2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F18D9-AA02-3D4F-B084-CEA8A1D3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E72D40-D909-3C4E-905C-A51AEF9F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33750"/>
            <a:ext cx="3086100" cy="52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448DE-A603-F345-86E3-34B021D87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80272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FD32-8D53-AA4F-9AA9-045208A6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A009F-C8E2-0841-8943-A75C5748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2F50-B5EB-3B4E-9AD4-8C0BFFCB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Windows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8D109-A741-E045-9FBF-00E8B681290C}"/>
              </a:ext>
            </a:extLst>
          </p:cNvPr>
          <p:cNvSpPr/>
          <p:nvPr/>
        </p:nvSpPr>
        <p:spPr>
          <a:xfrm>
            <a:off x="990600" y="1581150"/>
            <a:ext cx="36576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931D5-EA7A-C041-A4D5-4DAA49DD31B3}"/>
              </a:ext>
            </a:extLst>
          </p:cNvPr>
          <p:cNvSpPr txBox="1"/>
          <p:nvPr/>
        </p:nvSpPr>
        <p:spPr>
          <a:xfrm>
            <a:off x="2399252" y="1235019"/>
            <a:ext cx="840295" cy="347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Width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7A2F7-A49F-0148-B23C-AC1677DAC124}"/>
              </a:ext>
            </a:extLst>
          </p:cNvPr>
          <p:cNvSpPr txBox="1"/>
          <p:nvPr/>
        </p:nvSpPr>
        <p:spPr>
          <a:xfrm>
            <a:off x="609600" y="2535488"/>
            <a:ext cx="440120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000" dirty="0"/>
              <a:t>Height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D910E9-1523-734D-B5B5-0C4365C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80594"/>
            <a:ext cx="24003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13832-E640-0C40-B6AB-B4BFEB91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14750"/>
            <a:ext cx="3276600" cy="30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42363-A1CF-7640-83F5-0D40E6444D4C}"/>
              </a:ext>
            </a:extLst>
          </p:cNvPr>
          <p:cNvSpPr txBox="1"/>
          <p:nvPr/>
        </p:nvSpPr>
        <p:spPr>
          <a:xfrm>
            <a:off x="5029200" y="2141936"/>
            <a:ext cx="3262432" cy="55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Height using Vertical</a:t>
            </a:r>
            <a:br>
              <a:rPr lang="en-US" dirty="0"/>
            </a:br>
            <a:r>
              <a:rPr lang="en-US" dirty="0"/>
              <a:t>Field of View</a:t>
            </a:r>
          </a:p>
        </p:txBody>
      </p:sp>
    </p:spTree>
    <p:extLst>
      <p:ext uri="{BB962C8B-B14F-4D97-AF65-F5344CB8AC3E}">
        <p14:creationId xmlns:p14="http://schemas.microsoft.com/office/powerpoint/2010/main" val="22755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22E8-17FB-F047-B530-596F7FBA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Off-center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64A6-2C31-1D4A-8C56-D26C37B4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display walls, image tiling, and VR</a:t>
            </a:r>
          </a:p>
          <a:p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b="1" dirty="0"/>
              <a:t>perpendicular</a:t>
            </a:r>
            <a:r>
              <a:rPr lang="en-US" dirty="0"/>
              <a:t> distance to screen</a:t>
            </a:r>
          </a:p>
          <a:p>
            <a:r>
              <a:rPr lang="en-US" dirty="0"/>
              <a:t>Still need right triangles for trig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F59D-ECDE-2A4B-80B1-253A7B70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422400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C8D6-3B1C-F0B6-C5A7-BC14144E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Interpolation (aka lerp or mix)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B794-F7E5-4469-EB2A-746E2193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lerp(a, b, t)</a:t>
            </a:r>
          </a:p>
          <a:p>
            <a:pPr lvl="1"/>
            <a:r>
              <a:rPr lang="en-US" dirty="0"/>
              <a:t>Linear in t</a:t>
            </a:r>
          </a:p>
          <a:p>
            <a:pPr lvl="1"/>
            <a:r>
              <a:rPr lang="en-US" dirty="0"/>
              <a:t>a @ t=0</a:t>
            </a:r>
          </a:p>
          <a:p>
            <a:pPr lvl="1"/>
            <a:r>
              <a:rPr lang="en-US" dirty="0"/>
              <a:t>b @ t=1</a:t>
            </a:r>
          </a:p>
          <a:p>
            <a:r>
              <a:rPr lang="en-US" dirty="0"/>
              <a:t>lerp(a, b, t) = a + (b – a) * t</a:t>
            </a:r>
          </a:p>
          <a:p>
            <a:r>
              <a:rPr lang="en-US" dirty="0"/>
              <a:t>lerp(a, b, t) = a * (1 – t) + b * t</a:t>
            </a:r>
          </a:p>
        </p:txBody>
      </p:sp>
    </p:spTree>
    <p:extLst>
      <p:ext uri="{BB962C8B-B14F-4D97-AF65-F5344CB8AC3E}">
        <p14:creationId xmlns:p14="http://schemas.microsoft.com/office/powerpoint/2010/main" val="93115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D83C-889D-A038-1251-F251C811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807D-97E6-4C09-7862-44F175BC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Fractional pixel corners in (0,0) to (1,1)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Fractional pixel centers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Position on screen between                  to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96E35-B016-6999-70DC-7C4D264D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670050"/>
            <a:ext cx="57023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3D1D36-8066-4DB3-E0D9-F209D8ED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331826"/>
            <a:ext cx="1066800" cy="27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469C3-174B-486A-E625-795C09BEA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3333750"/>
            <a:ext cx="1663700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967BCE-7112-26CB-0D0B-B3BF311A2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90" y="2501301"/>
            <a:ext cx="3848100" cy="2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A75DF-74B8-5C7F-BE97-09B9D72A5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90" y="2889251"/>
            <a:ext cx="38862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6C08A9-A539-BE5B-7C60-6840C2A45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299" y="3707802"/>
            <a:ext cx="2603500" cy="27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B8BB9A-72CB-EBCD-ED62-A2BB21CCF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350" y="4124126"/>
            <a:ext cx="2781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5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256C-ACDA-E442-547E-E4D7BC13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99F68-C9E3-D3C6-D53F-CC7E4E3925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Grid of pixels</a:t>
            </a:r>
          </a:p>
          <a:p>
            <a:pPr lvl="1"/>
            <a:r>
              <a:rPr lang="en-US" i="1" dirty="0"/>
              <a:t>Resolution</a:t>
            </a:r>
            <a:r>
              <a:rPr lang="en-US" dirty="0"/>
              <a:t> says how fine, </a:t>
            </a:r>
            <a:br>
              <a:rPr lang="en-US" dirty="0"/>
            </a:br>
            <a:r>
              <a:rPr lang="en-US" dirty="0"/>
              <a:t>not how big</a:t>
            </a:r>
          </a:p>
          <a:p>
            <a:r>
              <a:rPr lang="en-US" dirty="0"/>
              <a:t>Each has a color</a:t>
            </a:r>
          </a:p>
          <a:p>
            <a:pPr lvl="1"/>
            <a:r>
              <a:rPr lang="en-US" dirty="0"/>
              <a:t>How much Red, Green, Blue</a:t>
            </a:r>
          </a:p>
          <a:p>
            <a:pPr lvl="1"/>
            <a:r>
              <a:rPr lang="en-US" dirty="0"/>
              <a:t>Absolute physical intensity</a:t>
            </a:r>
          </a:p>
          <a:p>
            <a:pPr lvl="1"/>
            <a:r>
              <a:rPr lang="en-US" dirty="0"/>
              <a:t>Scale from darkest to lightest</a:t>
            </a:r>
          </a:p>
          <a:p>
            <a:pPr lvl="2"/>
            <a:r>
              <a:rPr lang="en-US" dirty="0"/>
              <a:t>Float 0 to 1</a:t>
            </a:r>
          </a:p>
          <a:p>
            <a:pPr lvl="2"/>
            <a:r>
              <a:rPr lang="en-US" dirty="0"/>
              <a:t>Integer 0 to max (e.g. byte 0-255)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D3D06-8C68-646B-251C-431EC2BD7D50}"/>
              </a:ext>
            </a:extLst>
          </p:cNvPr>
          <p:cNvSpPr/>
          <p:nvPr/>
        </p:nvSpPr>
        <p:spPr>
          <a:xfrm>
            <a:off x="5181599" y="120015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DBF7F-A3AD-59BE-AA7A-11B473F18A77}"/>
              </a:ext>
            </a:extLst>
          </p:cNvPr>
          <p:cNvSpPr/>
          <p:nvPr/>
        </p:nvSpPr>
        <p:spPr>
          <a:xfrm>
            <a:off x="6850564" y="120015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CEFD3-AAAC-6EDA-A3C1-0AD204685D22}"/>
              </a:ext>
            </a:extLst>
          </p:cNvPr>
          <p:cNvSpPr txBox="1"/>
          <p:nvPr/>
        </p:nvSpPr>
        <p:spPr>
          <a:xfrm>
            <a:off x="5296397" y="2173282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x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4CE8B-2DF8-12F4-F7E9-D77509F26D26}"/>
              </a:ext>
            </a:extLst>
          </p:cNvPr>
          <p:cNvSpPr txBox="1"/>
          <p:nvPr/>
        </p:nvSpPr>
        <p:spPr>
          <a:xfrm>
            <a:off x="6965362" y="2173282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 x 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CC9FB7-7ABA-2E80-80C6-2D48A0D698D2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7307764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FB5C87-8B4A-CE0E-29CE-5B9BA245B77C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6850564" y="1657353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5EE65-1351-C126-AFFF-13934E24CE3A}"/>
              </a:ext>
            </a:extLst>
          </p:cNvPr>
          <p:cNvSpPr/>
          <p:nvPr/>
        </p:nvSpPr>
        <p:spPr>
          <a:xfrm>
            <a:off x="5187175" y="2724151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F853F-3559-3E57-1C37-A6F344CBA836}"/>
              </a:ext>
            </a:extLst>
          </p:cNvPr>
          <p:cNvSpPr txBox="1"/>
          <p:nvPr/>
        </p:nvSpPr>
        <p:spPr>
          <a:xfrm>
            <a:off x="5304007" y="3689044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 x 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718330-B8B6-7990-CA2E-8FA059631D3C}"/>
              </a:ext>
            </a:extLst>
          </p:cNvPr>
          <p:cNvCxnSpPr>
            <a:cxnSpLocks/>
          </p:cNvCxnSpPr>
          <p:nvPr/>
        </p:nvCxnSpPr>
        <p:spPr>
          <a:xfrm>
            <a:off x="51816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E8C1F5-0D8B-3892-46B5-3F015D09FA3E}"/>
              </a:ext>
            </a:extLst>
          </p:cNvPr>
          <p:cNvCxnSpPr>
            <a:cxnSpLocks/>
          </p:cNvCxnSpPr>
          <p:nvPr/>
        </p:nvCxnSpPr>
        <p:spPr>
          <a:xfrm>
            <a:off x="68580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4CFAB9-56C1-D759-85A9-9B2D80C28D30}"/>
              </a:ext>
            </a:extLst>
          </p:cNvPr>
          <p:cNvCxnSpPr>
            <a:cxnSpLocks/>
          </p:cNvCxnSpPr>
          <p:nvPr/>
        </p:nvCxnSpPr>
        <p:spPr>
          <a:xfrm>
            <a:off x="77724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333DCF-5D9A-E7B0-5526-8DFED76B8391}"/>
              </a:ext>
            </a:extLst>
          </p:cNvPr>
          <p:cNvCxnSpPr>
            <a:cxnSpLocks/>
          </p:cNvCxnSpPr>
          <p:nvPr/>
        </p:nvCxnSpPr>
        <p:spPr>
          <a:xfrm>
            <a:off x="6858000" y="12001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7A44DC-8ABD-449B-E695-E0EA54957E1F}"/>
              </a:ext>
            </a:extLst>
          </p:cNvPr>
          <p:cNvCxnSpPr>
            <a:cxnSpLocks/>
          </p:cNvCxnSpPr>
          <p:nvPr/>
        </p:nvCxnSpPr>
        <p:spPr>
          <a:xfrm>
            <a:off x="6858000" y="2114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85EC30-A48E-ADCB-320E-A5067D3C954F}"/>
              </a:ext>
            </a:extLst>
          </p:cNvPr>
          <p:cNvCxnSpPr>
            <a:cxnSpLocks/>
          </p:cNvCxnSpPr>
          <p:nvPr/>
        </p:nvCxnSpPr>
        <p:spPr>
          <a:xfrm>
            <a:off x="51816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8077F6-7B17-8358-5B46-2E7A4503437E}"/>
              </a:ext>
            </a:extLst>
          </p:cNvPr>
          <p:cNvCxnSpPr>
            <a:cxnSpLocks/>
          </p:cNvCxnSpPr>
          <p:nvPr/>
        </p:nvCxnSpPr>
        <p:spPr>
          <a:xfrm>
            <a:off x="60960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515907-3036-9693-2FC0-EEA81329620B}"/>
              </a:ext>
            </a:extLst>
          </p:cNvPr>
          <p:cNvCxnSpPr>
            <a:cxnSpLocks/>
          </p:cNvCxnSpPr>
          <p:nvPr/>
        </p:nvCxnSpPr>
        <p:spPr>
          <a:xfrm>
            <a:off x="5181600" y="1208388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7737E2-DE18-0CA1-E5A3-F7008354636A}"/>
              </a:ext>
            </a:extLst>
          </p:cNvPr>
          <p:cNvCxnSpPr>
            <a:cxnSpLocks/>
          </p:cNvCxnSpPr>
          <p:nvPr/>
        </p:nvCxnSpPr>
        <p:spPr>
          <a:xfrm>
            <a:off x="5181600" y="2114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9D1E4A-F00F-3F9B-FA94-73C6E1180314}"/>
              </a:ext>
            </a:extLst>
          </p:cNvPr>
          <p:cNvCxnSpPr>
            <a:cxnSpLocks/>
          </p:cNvCxnSpPr>
          <p:nvPr/>
        </p:nvCxnSpPr>
        <p:spPr>
          <a:xfrm>
            <a:off x="5181600" y="27241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AFE4A-0B73-92EE-2773-5A2140B75F74}"/>
              </a:ext>
            </a:extLst>
          </p:cNvPr>
          <p:cNvCxnSpPr>
            <a:cxnSpLocks/>
          </p:cNvCxnSpPr>
          <p:nvPr/>
        </p:nvCxnSpPr>
        <p:spPr>
          <a:xfrm>
            <a:off x="5181600" y="3638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84F1EC-34D1-B83D-FF0B-0BABB728B1F6}"/>
              </a:ext>
            </a:extLst>
          </p:cNvPr>
          <p:cNvCxnSpPr>
            <a:cxnSpLocks/>
          </p:cNvCxnSpPr>
          <p:nvPr/>
        </p:nvCxnSpPr>
        <p:spPr>
          <a:xfrm>
            <a:off x="60960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DA986B-9925-1057-A7E4-19D1C5ED17A4}"/>
              </a:ext>
            </a:extLst>
          </p:cNvPr>
          <p:cNvCxnSpPr>
            <a:cxnSpLocks/>
          </p:cNvCxnSpPr>
          <p:nvPr/>
        </p:nvCxnSpPr>
        <p:spPr>
          <a:xfrm>
            <a:off x="5486400" y="2740625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C883-1E1F-045A-1F08-39C864E0410C}"/>
              </a:ext>
            </a:extLst>
          </p:cNvPr>
          <p:cNvCxnSpPr>
            <a:cxnSpLocks/>
          </p:cNvCxnSpPr>
          <p:nvPr/>
        </p:nvCxnSpPr>
        <p:spPr>
          <a:xfrm>
            <a:off x="57912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404C82-B8B8-67A0-74AF-06C0318C608D}"/>
              </a:ext>
            </a:extLst>
          </p:cNvPr>
          <p:cNvCxnSpPr>
            <a:cxnSpLocks/>
          </p:cNvCxnSpPr>
          <p:nvPr/>
        </p:nvCxnSpPr>
        <p:spPr>
          <a:xfrm>
            <a:off x="5181600" y="30289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755D5D-9C86-6470-C0A3-E0CDBE28BEC8}"/>
              </a:ext>
            </a:extLst>
          </p:cNvPr>
          <p:cNvCxnSpPr>
            <a:cxnSpLocks/>
          </p:cNvCxnSpPr>
          <p:nvPr/>
        </p:nvCxnSpPr>
        <p:spPr>
          <a:xfrm>
            <a:off x="5189838" y="33337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1B9BBC2-BFB6-25A4-BD88-40770AE051F7}"/>
              </a:ext>
            </a:extLst>
          </p:cNvPr>
          <p:cNvSpPr/>
          <p:nvPr/>
        </p:nvSpPr>
        <p:spPr>
          <a:xfrm>
            <a:off x="6850564" y="272415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1900FA-B193-132A-7BDF-BB8B9C5C34A0}"/>
              </a:ext>
            </a:extLst>
          </p:cNvPr>
          <p:cNvSpPr txBox="1"/>
          <p:nvPr/>
        </p:nvSpPr>
        <p:spPr>
          <a:xfrm>
            <a:off x="6965362" y="3697282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FC23B7-FC51-D2CE-68FA-E1EB41A53112}"/>
              </a:ext>
            </a:extLst>
          </p:cNvPr>
          <p:cNvCxnSpPr>
            <a:cxnSpLocks/>
            <a:stCxn id="39" idx="0"/>
            <a:endCxn id="39" idx="2"/>
          </p:cNvCxnSpPr>
          <p:nvPr/>
        </p:nvCxnSpPr>
        <p:spPr>
          <a:xfrm>
            <a:off x="7307764" y="2724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0D18393-80E4-31EA-B2A5-C3C271E4CF95}"/>
              </a:ext>
            </a:extLst>
          </p:cNvPr>
          <p:cNvCxnSpPr>
            <a:cxnSpLocks/>
            <a:stCxn id="39" idx="1"/>
            <a:endCxn id="39" idx="3"/>
          </p:cNvCxnSpPr>
          <p:nvPr/>
        </p:nvCxnSpPr>
        <p:spPr>
          <a:xfrm>
            <a:off x="6850564" y="3181353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399523-EB09-6C96-E849-7F3147B33334}"/>
              </a:ext>
            </a:extLst>
          </p:cNvPr>
          <p:cNvCxnSpPr>
            <a:cxnSpLocks/>
          </p:cNvCxnSpPr>
          <p:nvPr/>
        </p:nvCxnSpPr>
        <p:spPr>
          <a:xfrm>
            <a:off x="6858000" y="2724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30A2D6-DB84-3E3D-E449-EAF6873BC5CB}"/>
              </a:ext>
            </a:extLst>
          </p:cNvPr>
          <p:cNvCxnSpPr>
            <a:cxnSpLocks/>
          </p:cNvCxnSpPr>
          <p:nvPr/>
        </p:nvCxnSpPr>
        <p:spPr>
          <a:xfrm>
            <a:off x="7772400" y="2724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06483-8EB9-B0AC-DA55-0D87779FBE97}"/>
              </a:ext>
            </a:extLst>
          </p:cNvPr>
          <p:cNvCxnSpPr>
            <a:cxnSpLocks/>
          </p:cNvCxnSpPr>
          <p:nvPr/>
        </p:nvCxnSpPr>
        <p:spPr>
          <a:xfrm>
            <a:off x="6858000" y="27241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867ECE-7917-EE0A-DEBB-E20E41328566}"/>
              </a:ext>
            </a:extLst>
          </p:cNvPr>
          <p:cNvCxnSpPr>
            <a:cxnSpLocks/>
          </p:cNvCxnSpPr>
          <p:nvPr/>
        </p:nvCxnSpPr>
        <p:spPr>
          <a:xfrm>
            <a:off x="6858000" y="3638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74B19A-FD9D-30B0-0E47-E6D4CDC592E2}"/>
              </a:ext>
            </a:extLst>
          </p:cNvPr>
          <p:cNvCxnSpPr>
            <a:cxnSpLocks/>
          </p:cNvCxnSpPr>
          <p:nvPr/>
        </p:nvCxnSpPr>
        <p:spPr>
          <a:xfrm>
            <a:off x="7086600" y="2707677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23C2EC-9F93-8D3A-CE40-E0D73740086C}"/>
              </a:ext>
            </a:extLst>
          </p:cNvPr>
          <p:cNvCxnSpPr>
            <a:cxnSpLocks/>
          </p:cNvCxnSpPr>
          <p:nvPr/>
        </p:nvCxnSpPr>
        <p:spPr>
          <a:xfrm>
            <a:off x="75438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99ED39-DBE2-00F9-34C0-AD9F261E442D}"/>
              </a:ext>
            </a:extLst>
          </p:cNvPr>
          <p:cNvCxnSpPr>
            <a:cxnSpLocks/>
          </p:cNvCxnSpPr>
          <p:nvPr/>
        </p:nvCxnSpPr>
        <p:spPr>
          <a:xfrm>
            <a:off x="6858802" y="29527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76C0DD-495E-31DA-C611-BB3652DC99FA}"/>
              </a:ext>
            </a:extLst>
          </p:cNvPr>
          <p:cNvCxnSpPr>
            <a:cxnSpLocks/>
          </p:cNvCxnSpPr>
          <p:nvPr/>
        </p:nvCxnSpPr>
        <p:spPr>
          <a:xfrm>
            <a:off x="6850564" y="34099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10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 Viewing Rays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769" dirty="0"/>
              <a:t>Parametric ray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b="1" dirty="0"/>
              <a:t> </a:t>
            </a:r>
            <a:endParaRPr lang="en-US" sz="1497" dirty="0"/>
          </a:p>
          <a:p>
            <a:pPr>
              <a:lnSpc>
                <a:spcPct val="90000"/>
              </a:lnSpc>
            </a:pPr>
            <a:r>
              <a:rPr lang="en-US" sz="1769" dirty="0"/>
              <a:t>Camera frame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: eye point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       : basis vectors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right, up, </a:t>
            </a:r>
            <a:r>
              <a:rPr lang="en-US" sz="1497" b="1" dirty="0"/>
              <a:t>backward</a:t>
            </a:r>
          </a:p>
          <a:p>
            <a:pPr lvl="2">
              <a:lnSpc>
                <a:spcPct val="90000"/>
              </a:lnSpc>
            </a:pPr>
            <a:r>
              <a:rPr lang="en-US" sz="1225" dirty="0"/>
              <a:t>Right hand rule!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1769" dirty="0"/>
              <a:t>Screen position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</p:txBody>
      </p:sp>
      <p:pic>
        <p:nvPicPr>
          <p:cNvPr id="11" name="Content Placeholder 10" descr="rayview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31" b="-18531"/>
          <a:stretch>
            <a:fillRect/>
          </a:stretch>
        </p:blipFill>
        <p:spPr>
          <a:xfrm>
            <a:off x="3824562" y="298358"/>
            <a:ext cx="3925979" cy="4399055"/>
          </a:xfr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1534841"/>
            <a:ext cx="1520800" cy="20738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2096501"/>
            <a:ext cx="129614" cy="164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89" y="3520218"/>
            <a:ext cx="3110727" cy="198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89" y="3779445"/>
            <a:ext cx="3110727" cy="207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886E1-7850-FB4B-B522-CF41955CF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" y="2331720"/>
            <a:ext cx="528066" cy="201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43015-8D3E-5447-9455-A8DEC7846C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88918" y="3313479"/>
            <a:ext cx="1984248" cy="1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413D89-417E-0846-A0D1-7E4B7AB6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Camera Frame            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F885C-2D0B-8741-B54C-B3E2AC20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points from </a:t>
            </a:r>
            <a:r>
              <a:rPr lang="en-US" dirty="0" err="1"/>
              <a:t>lookp</a:t>
            </a:r>
            <a:r>
              <a:rPr lang="en-US" dirty="0"/>
              <a:t> toward </a:t>
            </a:r>
            <a:r>
              <a:rPr lang="en-US" dirty="0" err="1"/>
              <a:t>eyep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Normalize</a:t>
            </a:r>
          </a:p>
          <a:p>
            <a:r>
              <a:rPr lang="en-US" dirty="0"/>
              <a:t>    is perpendicular to     and up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Normalize</a:t>
            </a:r>
          </a:p>
          <a:p>
            <a:r>
              <a:rPr lang="en-US" dirty="0"/>
              <a:t>    is perpendicular to     and </a:t>
            </a:r>
          </a:p>
          <a:p>
            <a:pPr lvl="1"/>
            <a:r>
              <a:rPr lang="en-US" dirty="0"/>
              <a:t>                     , guaranteed to </a:t>
            </a:r>
            <a:r>
              <a:rPr lang="en-US"/>
              <a:t>be unit-length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70E64-BB7E-3F42-AD53-3410ED54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1100" y="438150"/>
            <a:ext cx="1282700" cy="444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55247-59DD-0944-BF30-973173B6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76" y="1279459"/>
            <a:ext cx="228600" cy="24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4D0D4E-19FE-724A-985A-BD3C870D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50" y="2108000"/>
            <a:ext cx="1244600" cy="29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2DF8B6-854C-E742-A253-80EA1A12D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72" y="1727001"/>
            <a:ext cx="1968500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D1330-8971-6548-A6CE-B9809E322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535321"/>
            <a:ext cx="2159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8B2546-2F20-6648-86D7-AC6120574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2514800"/>
            <a:ext cx="190500" cy="24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D67EC1-8FD8-5248-8A32-CAB43C94E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572" y="2962375"/>
            <a:ext cx="12954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3F63C8-ACB5-8D42-92FE-99D0E316E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2200" y="3310270"/>
            <a:ext cx="1117600" cy="29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9BE1B-609B-0049-A805-D7BCF7569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374" y="3728854"/>
            <a:ext cx="2159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EC4069-6662-6949-B8D6-9257163A85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3714748"/>
            <a:ext cx="139700" cy="228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CA67B-1513-A242-8962-E811B41E6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7575" y="3733998"/>
            <a:ext cx="165100" cy="215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1FE2C-9E91-8C4F-9062-D7B4F65977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800" y="4139245"/>
            <a:ext cx="11684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Intersections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ray parametrically:</a:t>
            </a:r>
          </a:p>
          <a:p>
            <a:pPr lvl="1"/>
            <a:endParaRPr lang="en-US" dirty="0"/>
          </a:p>
          <a:p>
            <a:pPr marL="391885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If                   is center of projection and</a:t>
            </a:r>
            <a:br>
              <a:rPr lang="en-US" dirty="0"/>
            </a:br>
            <a:r>
              <a:rPr lang="en-US" dirty="0"/>
              <a:t>is center of one of the screen pixels</a:t>
            </a:r>
          </a:p>
          <a:p>
            <a:pPr marL="391885" lvl="1" indent="0">
              <a:buNone/>
            </a:pPr>
            <a:r>
              <a:rPr lang="en-US" dirty="0"/>
              <a:t>               : points between those locations </a:t>
            </a:r>
          </a:p>
          <a:p>
            <a:pPr marL="391885" lvl="1" indent="0">
              <a:buNone/>
            </a:pPr>
            <a:r>
              <a:rPr lang="en-US" dirty="0"/>
              <a:t>         : points behind viewer </a:t>
            </a:r>
          </a:p>
          <a:p>
            <a:pPr marL="391885" lvl="1" indent="0">
              <a:buNone/>
            </a:pPr>
            <a:r>
              <a:rPr lang="en-US" dirty="0"/>
              <a:t>         : points beyond view window 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4106864"/>
            <a:ext cx="544377" cy="19874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728326"/>
            <a:ext cx="553018" cy="19874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328674"/>
            <a:ext cx="985063" cy="22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311548"/>
            <a:ext cx="1710900" cy="250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100" y="2487151"/>
            <a:ext cx="1192445" cy="302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268" y="2478571"/>
            <a:ext cx="1201086" cy="302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CCB7BD-4D02-A443-986F-E247F459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900" y="1642278"/>
            <a:ext cx="3987800" cy="844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70C0FD-14A0-9543-A432-0315DB1CB2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3461" y="2318009"/>
            <a:ext cx="4075785" cy="26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Sphere in vector form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Ray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Intersection when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3" y="1636371"/>
            <a:ext cx="3344031" cy="311073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8" y="2405921"/>
            <a:ext cx="1477595" cy="32835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" y="3186500"/>
            <a:ext cx="941859" cy="24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6108" y="4453584"/>
            <a:ext cx="3560053" cy="64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6108" y="3491187"/>
            <a:ext cx="3093442" cy="259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8129" y="3817016"/>
            <a:ext cx="3558032" cy="259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87710" y="4146073"/>
            <a:ext cx="3050237" cy="2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588" indent="-255588">
              <a:tabLst>
                <a:tab pos="5819775" algn="l"/>
                <a:tab pos="5878513" algn="l"/>
              </a:tabLst>
            </a:pPr>
            <a:r>
              <a:rPr lang="en-US" dirty="0"/>
              <a:t>When can	go bad?</a:t>
            </a:r>
          </a:p>
          <a:p>
            <a:r>
              <a:rPr lang="en-US" dirty="0"/>
              <a:t>Division by 0?</a:t>
            </a:r>
          </a:p>
          <a:p>
            <a:pPr lvl="1"/>
            <a:r>
              <a:rPr lang="en-US" dirty="0"/>
              <a:t>Only if                , aka ray direction = 0</a:t>
            </a:r>
          </a:p>
          <a:p>
            <a:r>
              <a:rPr lang="en-US" dirty="0"/>
              <a:t>  </a:t>
            </a:r>
          </a:p>
          <a:p>
            <a:pPr lvl="1"/>
            <a:r>
              <a:rPr lang="en-US" dirty="0"/>
              <a:t>No real intersections</a:t>
            </a:r>
          </a:p>
          <a:p>
            <a:pPr lvl="1"/>
            <a:r>
              <a:rPr lang="en-US" dirty="0"/>
              <a:t>Happens when ray misses the 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3600" y="1008739"/>
            <a:ext cx="4120159" cy="75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95" y="2112006"/>
            <a:ext cx="837503" cy="249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093" y="2498399"/>
            <a:ext cx="2984906" cy="3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69" dirty="0"/>
              <a:t>Intersection of ray with </a:t>
            </a:r>
            <a:r>
              <a:rPr lang="en-US" sz="1769" i="1" dirty="0" err="1"/>
              <a:t>barycentric</a:t>
            </a:r>
            <a:r>
              <a:rPr lang="en-US" sz="1769" dirty="0"/>
              <a:t> triangle</a:t>
            </a:r>
          </a:p>
          <a:p>
            <a:pPr>
              <a:lnSpc>
                <a:spcPct val="90000"/>
              </a:lnSpc>
            </a:pPr>
            <a:endParaRPr lang="en-US" sz="1769" dirty="0"/>
          </a:p>
          <a:p>
            <a:pPr marL="342832" lvl="1" indent="0">
              <a:lnSpc>
                <a:spcPct val="90000"/>
              </a:lnSpc>
              <a:buNone/>
            </a:pPr>
            <a:endParaRPr lang="en-US" sz="1497" dirty="0"/>
          </a:p>
          <a:p>
            <a:pPr lvl="1">
              <a:lnSpc>
                <a:spcPct val="90000"/>
              </a:lnSpc>
            </a:pPr>
            <a:r>
              <a:rPr lang="en-US" sz="1497" dirty="0"/>
              <a:t>4 linear equations (</a:t>
            </a:r>
            <a:r>
              <a:rPr lang="en-US" sz="1497" dirty="0" err="1"/>
              <a:t>x,y,z</a:t>
            </a:r>
            <a:r>
              <a:rPr lang="en-US" sz="1497" dirty="0"/>
              <a:t> and </a:t>
            </a:r>
            <a:r>
              <a:rPr lang="en-US" sz="1497" dirty="0" err="1"/>
              <a:t>barycentric</a:t>
            </a:r>
            <a:r>
              <a:rPr lang="en-US" sz="1497" dirty="0"/>
              <a:t> sum) in </a:t>
            </a:r>
            <a:r>
              <a:rPr lang="en-US" sz="1497"/>
              <a:t>4 unknowns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In triangle if </a:t>
            </a:r>
            <a:r>
              <a:rPr lang="en-US" sz="1497" dirty="0">
                <a:sym typeface="Symbol" charset="0"/>
              </a:rPr>
              <a:t>α ≥ 0,  ≥ 0,  ≥ 0</a:t>
            </a:r>
          </a:p>
          <a:p>
            <a:pPr lvl="1">
              <a:lnSpc>
                <a:spcPct val="90000"/>
              </a:lnSpc>
            </a:pPr>
            <a:r>
              <a:rPr lang="en-US" sz="1497" dirty="0">
                <a:sym typeface="Symbol" charset="0"/>
              </a:rPr>
              <a:t>To avoid computing all three, can replace α ≥ 0  with +  ≤ 1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 err="1">
                <a:latin typeface="Courier" charset="0"/>
              </a:rPr>
              <a:t>boolean</a:t>
            </a:r>
            <a:r>
              <a:rPr lang="en-US" sz="1361" dirty="0">
                <a:latin typeface="Courier" charset="0"/>
              </a:rPr>
              <a:t> </a:t>
            </a:r>
            <a:r>
              <a:rPr lang="en-US" sz="1361" dirty="0" err="1">
                <a:latin typeface="Courier" charset="0"/>
              </a:rPr>
              <a:t>raytri</a:t>
            </a:r>
            <a:r>
              <a:rPr lang="en-US" sz="1361" dirty="0">
                <a:latin typeface="Courier" charset="0"/>
              </a:rPr>
              <a:t> (ray r, vector p0, p1, p2, interval [t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,t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]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{</a:t>
            </a:r>
            <a:r>
              <a:rPr lang="en-US" sz="1361" dirty="0">
                <a:solidFill>
                  <a:schemeClr val="tx2"/>
                </a:solidFill>
                <a:latin typeface="Courier" charset="0"/>
              </a:rPr>
              <a:t>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 t &lt; 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 ) or (t &gt; 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+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  <a:r>
              <a:rPr lang="en-US" sz="1497" dirty="0">
                <a:latin typeface="Courier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97" dirty="0">
                <a:latin typeface="Courier" charset="0"/>
              </a:rPr>
              <a:t>   return true</a:t>
            </a:r>
            <a:endParaRPr lang="en-US" sz="1361" dirty="0">
              <a:latin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}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2996"/>
            <a:ext cx="2151586" cy="18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037" y="1431150"/>
            <a:ext cx="2436736" cy="2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Ray-Polygon Intersection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ray and plane containing polygon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ray/plane intersection?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intersection point inside polygon?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51" y="2960591"/>
            <a:ext cx="2773731" cy="2851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74" y="3435841"/>
            <a:ext cx="1399827" cy="48389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01" y="2122423"/>
            <a:ext cx="1987409" cy="24194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61" y="1664454"/>
            <a:ext cx="1166522" cy="2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in Polygon?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1 crossing = inside</a:t>
            </a:r>
          </a:p>
          <a:p>
            <a:pPr lvl="1"/>
            <a:r>
              <a:rPr lang="en-US" dirty="0"/>
              <a:t>0, 2 crossings = outside</a:t>
            </a:r>
          </a:p>
        </p:txBody>
      </p:sp>
      <p:pic>
        <p:nvPicPr>
          <p:cNvPr id="3" name="Content Placeholder 2" descr="tri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8" r="-26018"/>
          <a:stretch>
            <a:fillRect/>
          </a:stretch>
        </p:blipFill>
        <p:spPr>
          <a:xfrm>
            <a:off x="4629247" y="1200007"/>
            <a:ext cx="3029718" cy="3394796"/>
          </a:xfrm>
        </p:spPr>
      </p:pic>
    </p:spTree>
    <p:extLst>
      <p:ext uri="{BB962C8B-B14F-4D97-AF65-F5344CB8AC3E}">
        <p14:creationId xmlns:p14="http://schemas.microsoft.com/office/powerpoint/2010/main" val="1669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concave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Odd crossings = inside</a:t>
            </a:r>
          </a:p>
          <a:p>
            <a:pPr lvl="1"/>
            <a:r>
              <a:rPr lang="en-US" dirty="0"/>
              <a:t>Even crossings = outside</a:t>
            </a:r>
          </a:p>
        </p:txBody>
      </p:sp>
      <p:pic>
        <p:nvPicPr>
          <p:cNvPr id="3" name="Content Placeholder 2" descr="poly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4" r="-26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7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138D6-6C5C-A94D-A4EB-C815DF79D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Option 1: Odd # of crossings</a:t>
            </a:r>
          </a:p>
          <a:p>
            <a:pPr lvl="1"/>
            <a:r>
              <a:rPr lang="en-US" dirty="0"/>
              <a:t>Center of star </a:t>
            </a:r>
            <a:r>
              <a:rPr lang="en-US" b="1" dirty="0"/>
              <a:t>is not </a:t>
            </a:r>
            <a:r>
              <a:rPr lang="en-US" dirty="0"/>
              <a:t>in polygon</a:t>
            </a:r>
          </a:p>
          <a:p>
            <a:r>
              <a:rPr lang="en-US" dirty="0"/>
              <a:t>Option 2: Winding rule</a:t>
            </a:r>
          </a:p>
          <a:p>
            <a:pPr lvl="1"/>
            <a:r>
              <a:rPr lang="en-US" dirty="0"/>
              <a:t>Vertices given counter-clockwise</a:t>
            </a:r>
          </a:p>
          <a:p>
            <a:pPr lvl="1"/>
            <a:r>
              <a:rPr lang="en-US" dirty="0"/>
              <a:t>Track “entering” and “exiting” crossings</a:t>
            </a:r>
          </a:p>
          <a:p>
            <a:pPr lvl="1"/>
            <a:r>
              <a:rPr lang="en-US" dirty="0"/>
              <a:t>Inside for non-zero winding number</a:t>
            </a:r>
          </a:p>
          <a:p>
            <a:pPr lvl="1"/>
            <a:r>
              <a:rPr lang="en-US" dirty="0"/>
              <a:t>Center of star </a:t>
            </a:r>
            <a:r>
              <a:rPr lang="en-US" b="1" dirty="0"/>
              <a:t>is</a:t>
            </a:r>
            <a:r>
              <a:rPr lang="en-US" dirty="0"/>
              <a:t> in polygon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550B93-002E-B926-0BFA-32BE1DD76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5242629" y="1200150"/>
            <a:ext cx="2849742" cy="3394075"/>
          </a:xfrm>
        </p:spPr>
      </p:pic>
    </p:spTree>
    <p:extLst>
      <p:ext uri="{BB962C8B-B14F-4D97-AF65-F5344CB8AC3E}">
        <p14:creationId xmlns:p14="http://schemas.microsoft.com/office/powerpoint/2010/main" val="356439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 Problem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Rendering: converting a model to an image</a:t>
            </a:r>
          </a:p>
          <a:p>
            <a:r>
              <a:rPr lang="en-US" dirty="0"/>
              <a:t>Visibility: deciding which objects (or parts) will appear in the image</a:t>
            </a:r>
          </a:p>
          <a:p>
            <a:pPr lvl="1"/>
            <a:r>
              <a:rPr lang="en-US" dirty="0"/>
              <a:t>Object-order</a:t>
            </a:r>
          </a:p>
          <a:p>
            <a:pPr lvl="2"/>
            <a:r>
              <a:rPr lang="en-US" dirty="0"/>
              <a:t>One object at a time for all pixels it covers</a:t>
            </a:r>
          </a:p>
          <a:p>
            <a:pPr lvl="2"/>
            <a:r>
              <a:rPr lang="en-US" dirty="0"/>
              <a:t>Rasterization (later)</a:t>
            </a:r>
          </a:p>
          <a:p>
            <a:pPr lvl="1"/>
            <a:r>
              <a:rPr lang="en-US" dirty="0"/>
              <a:t>Image-order </a:t>
            </a:r>
          </a:p>
          <a:p>
            <a:pPr lvl="2"/>
            <a:r>
              <a:rPr lang="en-US" dirty="0"/>
              <a:t>One pixel at a time, for all of the objects</a:t>
            </a:r>
          </a:p>
          <a:p>
            <a:pPr lvl="2"/>
            <a:r>
              <a:rPr lang="en-US" dirty="0"/>
              <a:t>Ray Tracing (now)</a:t>
            </a:r>
          </a:p>
        </p:txBody>
      </p:sp>
    </p:spTree>
    <p:extLst>
      <p:ext uri="{BB962C8B-B14F-4D97-AF65-F5344CB8AC3E}">
        <p14:creationId xmlns:p14="http://schemas.microsoft.com/office/powerpoint/2010/main" val="281350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BE0D61-C814-DE14-817F-E7CD60EF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 Algorithm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F1716-77DF-A54B-3208-0B8A4CBA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y in 0..height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For x in 0..width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t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∞; c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background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ray_direction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For obj in objects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obj.intersection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(e, d)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if (t &lt; t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t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t; c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obj.color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image[y][x] = c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084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Characteristics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Good</a:t>
            </a:r>
          </a:p>
          <a:p>
            <a:pPr lvl="1"/>
            <a:r>
              <a:rPr lang="en-US"/>
              <a:t>Simple to implement</a:t>
            </a:r>
          </a:p>
          <a:p>
            <a:pPr lvl="1"/>
            <a:r>
              <a:rPr lang="en-US"/>
              <a:t>Minimal memory required</a:t>
            </a:r>
          </a:p>
          <a:p>
            <a:pPr lvl="1"/>
            <a:r>
              <a:rPr lang="en-US"/>
              <a:t>Easy to extend</a:t>
            </a:r>
          </a:p>
          <a:p>
            <a:r>
              <a:rPr lang="en-US"/>
              <a:t>Bad</a:t>
            </a:r>
          </a:p>
          <a:p>
            <a:pPr lvl="1"/>
            <a:r>
              <a:rPr lang="en-US"/>
              <a:t>Aliasing</a:t>
            </a:r>
          </a:p>
          <a:p>
            <a:pPr lvl="1"/>
            <a:r>
              <a:rPr lang="en-US"/>
              <a:t>Computationally intensive</a:t>
            </a:r>
          </a:p>
          <a:p>
            <a:pPr lvl="2"/>
            <a:r>
              <a:rPr lang="en-US"/>
              <a:t>Intersections expensive (75-90% of rendering time)</a:t>
            </a:r>
          </a:p>
          <a:p>
            <a:pPr lvl="2"/>
            <a:r>
              <a:rPr lang="en-US"/>
              <a:t>Lots of rays</a:t>
            </a:r>
          </a:p>
        </p:txBody>
      </p:sp>
    </p:spTree>
    <p:extLst>
      <p:ext uri="{BB962C8B-B14F-4D97-AF65-F5344CB8AC3E}">
        <p14:creationId xmlns:p14="http://schemas.microsoft.com/office/powerpoint/2010/main" val="117939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Scene</a:t>
            </a:r>
          </a:p>
          <a:p>
            <a:pPr lvl="1"/>
            <a:r>
              <a:rPr lang="en-US" dirty="0"/>
              <a:t>Viewpoint</a:t>
            </a:r>
          </a:p>
          <a:p>
            <a:pPr lvl="1"/>
            <a:r>
              <a:rPr lang="en-US" dirty="0"/>
              <a:t>Image Plane</a:t>
            </a:r>
          </a:p>
          <a:p>
            <a:r>
              <a:rPr lang="en-US" dirty="0"/>
              <a:t>Cast ray from viewpoint through pixels into scene</a:t>
            </a:r>
          </a:p>
          <a:p>
            <a:pPr lvl="1"/>
            <a:r>
              <a:rPr lang="en-US" dirty="0"/>
              <a:t>If a photon made it to the viewer through this pixel, where did it come from?</a:t>
            </a:r>
          </a:p>
        </p:txBody>
      </p:sp>
      <p:pic>
        <p:nvPicPr>
          <p:cNvPr id="512005" name="Picture 5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3228"/>
            <a:ext cx="4373867" cy="29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</a:p>
        </p:txBody>
      </p:sp>
      <p:pic>
        <p:nvPicPr>
          <p:cNvPr id="5" name="Content Placeholder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8793"/>
          <a:stretch>
            <a:fillRect/>
          </a:stretch>
        </p:blipFill>
        <p:spPr bwMode="auto">
          <a:xfrm>
            <a:off x="988087" y="864364"/>
            <a:ext cx="7320226" cy="40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0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CF3A-6FD2-B769-5D66-351E39C8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62D0F-63E7-1870-A967-1CF1C67E0C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Ray cast = first hit</a:t>
            </a:r>
          </a:p>
          <a:p>
            <a:r>
              <a:rPr lang="en-US" dirty="0"/>
              <a:t>Ray trace = additional primary bounces</a:t>
            </a:r>
          </a:p>
          <a:p>
            <a:r>
              <a:rPr lang="en-US" dirty="0"/>
              <a:t>Path trace = additional less-common bounces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89CC05-9699-F6EB-EB44-93A6EB75D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2629" y="1200150"/>
            <a:ext cx="2849742" cy="3394075"/>
          </a:xfrm>
        </p:spPr>
      </p:pic>
    </p:spTree>
    <p:extLst>
      <p:ext uri="{BB962C8B-B14F-4D97-AF65-F5344CB8AC3E}">
        <p14:creationId xmlns:p14="http://schemas.microsoft.com/office/powerpoint/2010/main" val="291578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and Implicit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describe an object</a:t>
            </a:r>
          </a:p>
          <a:p>
            <a:pPr lvl="1"/>
            <a:r>
              <a:rPr lang="en-US" dirty="0"/>
              <a:t> plane / sphere / triangle / ray /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Parametric: equation(s) with parameters</a:t>
            </a:r>
          </a:p>
          <a:p>
            <a:pPr lvl="1"/>
            <a:r>
              <a:rPr lang="en-US" dirty="0"/>
              <a:t>Varying parameters sweeps out object</a:t>
            </a:r>
          </a:p>
          <a:p>
            <a:r>
              <a:rPr lang="en-US" dirty="0"/>
              <a:t>Implicit: equation(s) true on the object</a:t>
            </a:r>
          </a:p>
        </p:txBody>
      </p:sp>
    </p:spTree>
    <p:extLst>
      <p:ext uri="{BB962C8B-B14F-4D97-AF65-F5344CB8AC3E}">
        <p14:creationId xmlns:p14="http://schemas.microsoft.com/office/powerpoint/2010/main" val="209293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 Implicit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10" y="1068232"/>
            <a:ext cx="902811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9829" y="1057037"/>
            <a:ext cx="1377300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Parametric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634" y="1068232"/>
            <a:ext cx="99257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Implicit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836" y="1379305"/>
            <a:ext cx="774571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35" y="1431352"/>
            <a:ext cx="1706579" cy="1814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70" y="1425422"/>
            <a:ext cx="920257" cy="1641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7257" y="3179298"/>
            <a:ext cx="59503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25" y="3175181"/>
            <a:ext cx="1490556" cy="2160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65808" y="3197929"/>
            <a:ext cx="1019171" cy="7171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2570" y="4004135"/>
            <a:ext cx="100963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Triangle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562" y="4048455"/>
            <a:ext cx="2225034" cy="1814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808" y="4059650"/>
            <a:ext cx="1188125" cy="9505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1977" y="4312573"/>
            <a:ext cx="1944204" cy="1641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2570" y="2038037"/>
            <a:ext cx="92845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5808" y="2157244"/>
            <a:ext cx="1494877" cy="2030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3204" y="2946110"/>
            <a:ext cx="1749784" cy="164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1DF1F-A793-ED4D-9F4B-0880067CC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8225" y="2161792"/>
            <a:ext cx="2255520" cy="7391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3492A07-6EE3-4A48-B0EB-2BE1FD88991F}"/>
              </a:ext>
            </a:extLst>
          </p:cNvPr>
          <p:cNvSpPr txBox="1"/>
          <p:nvPr/>
        </p:nvSpPr>
        <p:spPr>
          <a:xfrm>
            <a:off x="1892220" y="1068232"/>
            <a:ext cx="825867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Given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36FEA4-CDB9-0E4D-82B2-04B8EA676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1399" y="1431352"/>
            <a:ext cx="1397000" cy="17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60458D-8252-A846-8AF0-725E07BBCF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9900" y="1630304"/>
            <a:ext cx="1587500" cy="177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63D477-4E2E-114E-9782-A917ABDF50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9900" y="1829256"/>
            <a:ext cx="2070100" cy="17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36C58F-846E-3842-916B-5184711E5D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61399" y="2110271"/>
            <a:ext cx="1397000" cy="177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D6DAAD-AD35-9448-9E8F-2523ED84D6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9900" y="2294739"/>
            <a:ext cx="1409700" cy="177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EE4C86-9260-D848-8B30-0E310CFE00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4352" y="2517920"/>
            <a:ext cx="1587500" cy="177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8D8FC-CADC-5941-8823-F7EAD7DBE3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9900" y="3198897"/>
            <a:ext cx="1168400" cy="203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0B90C8-AE76-364D-BCDA-F34895DC8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8763" y="3380186"/>
            <a:ext cx="1143000" cy="228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D9ED01-AC07-C140-95A3-F2FC8B544F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21652" y="3603367"/>
            <a:ext cx="1600200" cy="177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B493FE8-5113-4840-A0DA-793312FA4E0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734352" y="4052114"/>
            <a:ext cx="1981200" cy="177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41D034-5509-5446-9D96-4E5E0EFA4F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28002" y="4292031"/>
            <a:ext cx="1587500" cy="177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DA99247-F6E1-1E4B-B49B-C1F9355B8A7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54378" y="4511014"/>
            <a:ext cx="19685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32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Lens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D13A8-17BC-654E-8B54-5454CDD3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73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900</Words>
  <Application>Microsoft Macintosh PowerPoint</Application>
  <PresentationFormat>On-screen Show (16:9)</PresentationFormat>
  <Paragraphs>201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</vt:lpstr>
      <vt:lpstr>Courier New</vt:lpstr>
      <vt:lpstr>Liberation Sans</vt:lpstr>
      <vt:lpstr>Liberation Serif</vt:lpstr>
      <vt:lpstr>Times New Roman</vt:lpstr>
      <vt:lpstr>Wingdings</vt:lpstr>
      <vt:lpstr>1_Office Theme</vt:lpstr>
      <vt:lpstr>Office Theme</vt:lpstr>
      <vt:lpstr>Ray Casting</vt:lpstr>
      <vt:lpstr>Images</vt:lpstr>
      <vt:lpstr>Visibility Problem</vt:lpstr>
      <vt:lpstr>Ray Casting</vt:lpstr>
      <vt:lpstr>View</vt:lpstr>
      <vt:lpstr>Ray Tracing</vt:lpstr>
      <vt:lpstr>Parametric and Implicit Forms</vt:lpstr>
      <vt:lpstr>Parametric vs Implicit</vt:lpstr>
      <vt:lpstr>Pinhole Lens</vt:lpstr>
      <vt:lpstr>Lens Model</vt:lpstr>
      <vt:lpstr>Lens Model</vt:lpstr>
      <vt:lpstr>Field of View</vt:lpstr>
      <vt:lpstr>Field of View</vt:lpstr>
      <vt:lpstr>Field of View</vt:lpstr>
      <vt:lpstr>Symmetric Window</vt:lpstr>
      <vt:lpstr>Rectangular Windows</vt:lpstr>
      <vt:lpstr>Off-center Projection</vt:lpstr>
      <vt:lpstr>Linear Interpolation (aka lerp or mix)</vt:lpstr>
      <vt:lpstr>Pixel Centers</vt:lpstr>
      <vt:lpstr>Computing  Viewing Rays</vt:lpstr>
      <vt:lpstr>Computing Camera Frame             </vt:lpstr>
      <vt:lpstr>Calculating Intersections</vt:lpstr>
      <vt:lpstr>Ray-Sphere Intersection</vt:lpstr>
      <vt:lpstr>Ray-Sphere Problems</vt:lpstr>
      <vt:lpstr>Ray-Triangle Intersection</vt:lpstr>
      <vt:lpstr>Ray-Polygon Intersection (General Case)</vt:lpstr>
      <vt:lpstr>Point in Polygon?</vt:lpstr>
      <vt:lpstr>Point in Polygon?</vt:lpstr>
      <vt:lpstr>What Happens?</vt:lpstr>
      <vt:lpstr>Ray Tracing Algorithm Summary</vt:lpstr>
      <vt:lpstr>Raytracing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109</cp:revision>
  <cp:lastPrinted>2020-01-27T14:55:32Z</cp:lastPrinted>
  <dcterms:modified xsi:type="dcterms:W3CDTF">2023-02-05T19:47:58Z</dcterms:modified>
</cp:coreProperties>
</file>