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449" r:id="rId3"/>
    <p:sldId id="438" r:id="rId4"/>
    <p:sldId id="399" r:id="rId5"/>
    <p:sldId id="416" r:id="rId6"/>
    <p:sldId id="417" r:id="rId7"/>
    <p:sldId id="437" r:id="rId8"/>
    <p:sldId id="325" r:id="rId9"/>
    <p:sldId id="258" r:id="rId10"/>
    <p:sldId id="259" r:id="rId11"/>
    <p:sldId id="290" r:id="rId12"/>
    <p:sldId id="289" r:id="rId13"/>
    <p:sldId id="443" r:id="rId14"/>
    <p:sldId id="451" r:id="rId15"/>
    <p:sldId id="321" r:id="rId16"/>
    <p:sldId id="436" r:id="rId17"/>
    <p:sldId id="452" r:id="rId18"/>
    <p:sldId id="444" r:id="rId19"/>
    <p:sldId id="439" r:id="rId20"/>
    <p:sldId id="445" r:id="rId21"/>
    <p:sldId id="442" r:id="rId22"/>
    <p:sldId id="446" r:id="rId23"/>
    <p:sldId id="450" r:id="rId24"/>
    <p:sldId id="448" r:id="rId25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25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36" autoAdjust="0"/>
    <p:restoredTop sz="94726"/>
  </p:normalViewPr>
  <p:slideViewPr>
    <p:cSldViewPr>
      <p:cViewPr varScale="1">
        <p:scale>
          <a:sx n="107" d="100"/>
          <a:sy n="107" d="100"/>
        </p:scale>
        <p:origin x="184" y="936"/>
      </p:cViewPr>
      <p:guideLst>
        <p:guide orient="horz" pos="792"/>
        <p:guide pos="2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0DB4E27-256F-FE4E-968B-6DDDC1F89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58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3EF7012-0205-B145-B617-1F5FAA846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73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AE5E4B-1F56-FE4D-813F-5A45662C32A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07250A-D4FD-8F4C-90BC-D8AD6791868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B23DDD-8044-3243-8A37-5263C3B59016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B23DDD-8044-3243-8A37-5263C3B59016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033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938DAE-6DFE-F345-8B90-94CB8498385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7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6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577BC6-1BBB-D443-A868-699488BC53D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772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7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5980C8-0068-D249-BB14-4A55435B445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78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E27981-7187-3D45-81E3-309BE9D0A78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792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9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5589D6-6888-7045-A709-40E7B5D1287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802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02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DB5B40-52D6-A342-97EF-53B40356EC9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7BE179-7B7B-DF4A-838F-C1577ACFBF8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778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778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EFE49A-679D-1245-9193-FF6465EE4457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9EBB-B313-A642-8FA5-31765EB65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8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F711D-A261-E640-9A2A-408A5910E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2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B549-39D0-6F44-9AB2-44AC76718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1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C74B-AE70-9041-9C97-49FEE725E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AB19D-609C-4F44-8A48-EC7115458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5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EEB7E-B451-2F44-921B-0DBBB5C7B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E874-1724-E44D-A1EF-4A5E20564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0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0517-4663-F044-8093-4C54A1E6D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6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B1941-D484-D446-89D7-72B5EBD84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8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D1F99-5420-0D45-BA48-263E5F39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6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FA774-5E48-2C4E-9B10-213CE48BE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9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348721-6C7E-A84A-B9A0-CEBC41F92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Graphics Pipeline</a:t>
            </a:r>
            <a:br>
              <a:rPr lang="en-US" dirty="0"/>
            </a:br>
            <a:r>
              <a:rPr lang="en-US" dirty="0"/>
              <a:t>Rasterization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CMSC 435/634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1657350" y="3771900"/>
            <a:ext cx="5829300" cy="1028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( y from y</a:t>
            </a:r>
            <a:r>
              <a:rPr lang="en-US" sz="1800" baseline="-25000" dirty="0">
                <a:latin typeface="Courier" charset="0"/>
              </a:rPr>
              <a:t>0</a:t>
            </a:r>
            <a:r>
              <a:rPr lang="en-US" sz="1800" dirty="0">
                <a:latin typeface="Courier" charset="0"/>
              </a:rPr>
              <a:t> to y</a:t>
            </a:r>
            <a:r>
              <a:rPr lang="en-US" sz="1800" baseline="-25000" dirty="0">
                <a:latin typeface="Courier" charset="0"/>
              </a:rPr>
              <a:t>1</a:t>
            </a:r>
            <a:r>
              <a:rPr lang="en-US" sz="18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   for ( x from x</a:t>
            </a:r>
            <a:r>
              <a:rPr lang="en-US" sz="1800" baseline="-25000" dirty="0">
                <a:latin typeface="Courier" charset="0"/>
              </a:rPr>
              <a:t>0</a:t>
            </a:r>
            <a:r>
              <a:rPr lang="en-US" sz="1800" dirty="0">
                <a:latin typeface="Courier" charset="0"/>
              </a:rPr>
              <a:t> to x</a:t>
            </a:r>
            <a:r>
              <a:rPr lang="en-US" sz="1800" baseline="-25000" dirty="0">
                <a:latin typeface="Courier" charset="0"/>
              </a:rPr>
              <a:t>1</a:t>
            </a:r>
            <a:r>
              <a:rPr lang="en-US" sz="18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      Write Pixel (x, y)</a:t>
            </a:r>
          </a:p>
        </p:txBody>
      </p:sp>
      <p:pic>
        <p:nvPicPr>
          <p:cNvPr id="59395" name="Picture 6" descr="scan1-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50" y="1257300"/>
            <a:ext cx="2286000" cy="2228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(2)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1657350" y="3771900"/>
            <a:ext cx="5829300" cy="1028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( y from y</a:t>
            </a:r>
            <a:r>
              <a:rPr lang="en-US" sz="1800" baseline="-25000" dirty="0">
                <a:latin typeface="Courier" charset="0"/>
              </a:rPr>
              <a:t>0</a:t>
            </a:r>
            <a:r>
              <a:rPr lang="en-US" sz="1800" dirty="0">
                <a:latin typeface="Courier" charset="0"/>
              </a:rPr>
              <a:t> to y</a:t>
            </a:r>
            <a:r>
              <a:rPr lang="en-US" sz="1800" baseline="-25000" dirty="0">
                <a:latin typeface="Courier" charset="0"/>
              </a:rPr>
              <a:t>1</a:t>
            </a:r>
            <a:r>
              <a:rPr lang="en-US" sz="18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   for ( x from x</a:t>
            </a:r>
            <a:r>
              <a:rPr lang="en-US" sz="1800" baseline="-25000" dirty="0">
                <a:latin typeface="Courier" charset="0"/>
              </a:rPr>
              <a:t>0</a:t>
            </a:r>
            <a:r>
              <a:rPr lang="en-US" sz="1800" dirty="0">
                <a:latin typeface="Courier" charset="0"/>
              </a:rPr>
              <a:t> to x</a:t>
            </a:r>
            <a:r>
              <a:rPr lang="en-US" sz="1800" baseline="-25000" dirty="0">
                <a:latin typeface="Courier" charset="0"/>
              </a:rPr>
              <a:t>1</a:t>
            </a:r>
            <a:r>
              <a:rPr lang="en-US" sz="18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      Write Pixel (x, y)</a:t>
            </a:r>
          </a:p>
        </p:txBody>
      </p:sp>
      <p:pic>
        <p:nvPicPr>
          <p:cNvPr id="61443" name="Picture 6" descr="scan1-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50" y="1257300"/>
            <a:ext cx="22860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(3)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1657350" y="3771900"/>
            <a:ext cx="5829300" cy="1028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( y from y</a:t>
            </a:r>
            <a:r>
              <a:rPr lang="en-US" sz="1800" baseline="-25000" dirty="0">
                <a:latin typeface="Courier" charset="0"/>
              </a:rPr>
              <a:t>0</a:t>
            </a:r>
            <a:r>
              <a:rPr lang="en-US" sz="1800" dirty="0">
                <a:latin typeface="Courier" charset="0"/>
              </a:rPr>
              <a:t> to y</a:t>
            </a:r>
            <a:r>
              <a:rPr lang="en-US" sz="1800" baseline="-25000" dirty="0">
                <a:latin typeface="Courier" charset="0"/>
              </a:rPr>
              <a:t>1</a:t>
            </a:r>
            <a:r>
              <a:rPr lang="en-US" sz="18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   for ( x from x</a:t>
            </a:r>
            <a:r>
              <a:rPr lang="en-US" sz="1800" baseline="-25000" dirty="0">
                <a:latin typeface="Courier" charset="0"/>
              </a:rPr>
              <a:t>0</a:t>
            </a:r>
            <a:r>
              <a:rPr lang="en-US" sz="1800" dirty="0">
                <a:latin typeface="Courier" charset="0"/>
              </a:rPr>
              <a:t> to x</a:t>
            </a:r>
            <a:r>
              <a:rPr lang="en-US" sz="1800" baseline="-25000" dirty="0">
                <a:latin typeface="Courier" charset="0"/>
              </a:rPr>
              <a:t>1</a:t>
            </a:r>
            <a:r>
              <a:rPr lang="en-US" sz="18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      Write Pixel (x, y)</a:t>
            </a:r>
          </a:p>
        </p:txBody>
      </p:sp>
      <p:pic>
        <p:nvPicPr>
          <p:cNvPr id="63491" name="Picture 6" descr="scan1-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50" y="1257300"/>
            <a:ext cx="22860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Triangle Rasterization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Barycentric</a:t>
            </a:r>
            <a:r>
              <a:rPr lang="en-US" dirty="0"/>
              <a:t> coordinates </a:t>
            </a:r>
            <a:r>
              <a:rPr lang="en-US" b="1" dirty="0"/>
              <a:t>are</a:t>
            </a:r>
            <a:r>
              <a:rPr lang="en-US" dirty="0"/>
              <a:t> decision variables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451" y="1771650"/>
            <a:ext cx="4581524" cy="323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442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00A41-D5C6-99BB-3240-BCCEFF9DC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Interpolation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7E40-18C4-E039-1DED-3877B0A82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same </a:t>
            </a:r>
            <a:r>
              <a:rPr lang="en-US" dirty="0" err="1"/>
              <a:t>barycentrics</a:t>
            </a:r>
            <a:r>
              <a:rPr lang="en-US" dirty="0"/>
              <a:t> for any other per-vertex parameter</a:t>
            </a:r>
          </a:p>
          <a:p>
            <a:pPr lvl="1"/>
            <a:r>
              <a:rPr lang="en-US" dirty="0"/>
              <a:t>Color: </a:t>
            </a:r>
          </a:p>
          <a:p>
            <a:pPr lvl="1"/>
            <a:r>
              <a:rPr lang="en-US" dirty="0" err="1"/>
              <a:t>Normals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Texture coordinates:</a:t>
            </a:r>
          </a:p>
          <a:p>
            <a:pPr lvl="1"/>
            <a:r>
              <a:rPr lang="en-US" dirty="0"/>
              <a:t>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D0B232-401B-92C3-8A35-C746CF8EE5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24250" y="1746007"/>
            <a:ext cx="2336800" cy="241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0810A2-6F9F-199D-B67F-42C91F51A91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508583" y="2142894"/>
            <a:ext cx="2489200" cy="241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D71D10-42F7-786A-F334-93351C6BE9C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524250" y="2509997"/>
            <a:ext cx="2971800" cy="24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273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0" y="434579"/>
            <a:ext cx="4972050" cy="31194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Barycentric</a:t>
            </a:r>
            <a:r>
              <a:rPr lang="en-US" dirty="0">
                <a:ea typeface="+mj-ea"/>
                <a:cs typeface="+mj-cs"/>
              </a:rPr>
              <a:t> Triangle Rasterization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1657350" y="1428750"/>
            <a:ext cx="61722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y in </a:t>
            </a:r>
            <a:r>
              <a:rPr lang="en-US" sz="1800" dirty="0" err="1">
                <a:latin typeface="Courier" charset="0"/>
              </a:rPr>
              <a:t>y</a:t>
            </a:r>
            <a:r>
              <a:rPr lang="en-US" sz="1800" baseline="-25000" dirty="0" err="1">
                <a:latin typeface="Courier" charset="0"/>
              </a:rPr>
              <a:t>min</a:t>
            </a:r>
            <a:r>
              <a:rPr lang="en-US" sz="1800" dirty="0">
                <a:latin typeface="Courier" charset="0"/>
              </a:rPr>
              <a:t> to </a:t>
            </a:r>
            <a:r>
              <a:rPr lang="en-US" sz="1800" dirty="0" err="1">
                <a:latin typeface="Courier" charset="0"/>
              </a:rPr>
              <a:t>y</a:t>
            </a:r>
            <a:r>
              <a:rPr lang="en-US" sz="1800" baseline="-25000" dirty="0" err="1">
                <a:latin typeface="Courier" charset="0"/>
              </a:rPr>
              <a:t>max</a:t>
            </a:r>
            <a:r>
              <a:rPr lang="en-US" sz="1800" dirty="0">
                <a:latin typeface="Courier" charset="0"/>
              </a:rPr>
              <a:t> do </a:t>
            </a:r>
          </a:p>
          <a:p>
            <a:pPr lvl="1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x in </a:t>
            </a:r>
            <a:r>
              <a:rPr lang="en-US" sz="1800" dirty="0" err="1">
                <a:latin typeface="Courier" charset="0"/>
              </a:rPr>
              <a:t>x</a:t>
            </a:r>
            <a:r>
              <a:rPr lang="en-US" sz="1800" baseline="-25000" dirty="0" err="1">
                <a:latin typeface="Courier" charset="0"/>
              </a:rPr>
              <a:t>min</a:t>
            </a:r>
            <a:r>
              <a:rPr lang="en-US" sz="1800" dirty="0">
                <a:latin typeface="Courier" charset="0"/>
              </a:rPr>
              <a:t> to </a:t>
            </a:r>
            <a:r>
              <a:rPr lang="en-US" sz="1800" dirty="0" err="1">
                <a:latin typeface="Courier" charset="0"/>
              </a:rPr>
              <a:t>x</a:t>
            </a:r>
            <a:r>
              <a:rPr lang="en-US" sz="1800" baseline="-25000" dirty="0" err="1">
                <a:latin typeface="Courier" charset="0"/>
              </a:rPr>
              <a:t>max</a:t>
            </a:r>
            <a:r>
              <a:rPr lang="en-US" sz="1800" dirty="0">
                <a:latin typeface="Courier" charset="0"/>
              </a:rPr>
              <a:t> do</a:t>
            </a:r>
          </a:p>
          <a:p>
            <a:pPr lvl="2" eaLnBrk="1" hangingPunct="1">
              <a:buFontTx/>
              <a:buNone/>
            </a:pPr>
            <a:r>
              <a:rPr lang="en-US" dirty="0">
                <a:latin typeface="Courier" charset="0"/>
              </a:rPr>
              <a:t>Compute (</a:t>
            </a:r>
            <a:r>
              <a:rPr lang="en-US" dirty="0">
                <a:latin typeface="Symbol" charset="0"/>
              </a:rPr>
              <a:t>a</a:t>
            </a:r>
            <a:r>
              <a:rPr lang="en-US" dirty="0">
                <a:latin typeface="Courier" charset="0"/>
              </a:rPr>
              <a:t>, </a:t>
            </a:r>
            <a:r>
              <a:rPr lang="en-US" dirty="0">
                <a:latin typeface="Symbol" charset="0"/>
              </a:rPr>
              <a:t>b</a:t>
            </a:r>
            <a:r>
              <a:rPr lang="en-US" dirty="0">
                <a:latin typeface="Courier" charset="0"/>
              </a:rPr>
              <a:t>, </a:t>
            </a:r>
            <a:r>
              <a:rPr lang="en-US" dirty="0">
                <a:latin typeface="Symbol" charset="0"/>
              </a:rPr>
              <a:t>g</a:t>
            </a:r>
            <a:r>
              <a:rPr lang="en-US" dirty="0">
                <a:latin typeface="Courier" charset="0"/>
              </a:rPr>
              <a:t>) for (</a:t>
            </a:r>
            <a:r>
              <a:rPr lang="en-US" dirty="0" err="1">
                <a:latin typeface="Courier" charset="0"/>
              </a:rPr>
              <a:t>x,y</a:t>
            </a:r>
            <a:r>
              <a:rPr lang="en-US" dirty="0">
                <a:latin typeface="Courier" charset="0"/>
              </a:rPr>
              <a:t>)</a:t>
            </a:r>
          </a:p>
          <a:p>
            <a:pPr lvl="2" eaLnBrk="1" hangingPunct="1">
              <a:buFontTx/>
              <a:buNone/>
            </a:pPr>
            <a:r>
              <a:rPr lang="en-US" dirty="0">
                <a:latin typeface="Courier" charset="0"/>
              </a:rPr>
              <a:t>If (</a:t>
            </a:r>
            <a:r>
              <a:rPr lang="en-US" dirty="0">
                <a:latin typeface="Symbol" charset="0"/>
              </a:rPr>
              <a:t>a</a:t>
            </a:r>
            <a:r>
              <a:rPr lang="en-US" dirty="0">
                <a:latin typeface="Courier" charset="0"/>
              </a:rPr>
              <a:t> </a:t>
            </a:r>
            <a:r>
              <a:rPr lang="en-US" dirty="0">
                <a:latin typeface="Courier" charset="0"/>
                <a:sym typeface="Symbol" charset="0"/>
              </a:rPr>
              <a:t>≥ 0 </a:t>
            </a:r>
            <a:r>
              <a:rPr lang="en-US" dirty="0">
                <a:latin typeface="Courier" charset="0"/>
              </a:rPr>
              <a:t>and </a:t>
            </a:r>
            <a:r>
              <a:rPr lang="en-US" dirty="0">
                <a:latin typeface="Symbol" charset="0"/>
              </a:rPr>
              <a:t>b</a:t>
            </a:r>
            <a:r>
              <a:rPr lang="en-US" dirty="0">
                <a:latin typeface="Courier" charset="0"/>
              </a:rPr>
              <a:t> </a:t>
            </a:r>
            <a:r>
              <a:rPr lang="en-US" dirty="0">
                <a:latin typeface="Courier" charset="0"/>
                <a:sym typeface="Symbol" charset="0"/>
              </a:rPr>
              <a:t>≥ 0 </a:t>
            </a:r>
            <a:r>
              <a:rPr lang="en-US" dirty="0">
                <a:latin typeface="Courier" charset="0"/>
              </a:rPr>
              <a:t>and </a:t>
            </a:r>
            <a:r>
              <a:rPr lang="en-US" dirty="0">
                <a:latin typeface="Symbol" charset="0"/>
              </a:rPr>
              <a:t>g</a:t>
            </a:r>
            <a:r>
              <a:rPr lang="en-US" dirty="0">
                <a:latin typeface="Courier" charset="0"/>
              </a:rPr>
              <a:t> </a:t>
            </a:r>
            <a:r>
              <a:rPr lang="en-US" dirty="0">
                <a:latin typeface="Courier" charset="0"/>
                <a:sym typeface="Symbol" charset="0"/>
              </a:rPr>
              <a:t>≥ 0) </a:t>
            </a:r>
            <a:r>
              <a:rPr lang="en-US" dirty="0">
                <a:latin typeface="Courier" charset="0"/>
              </a:rPr>
              <a:t>then</a:t>
            </a:r>
          </a:p>
          <a:p>
            <a:pPr lvl="3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c = </a:t>
            </a:r>
            <a:r>
              <a:rPr lang="en-US" sz="2000" dirty="0">
                <a:latin typeface="Symbol" charset="0"/>
              </a:rPr>
              <a:t>a</a:t>
            </a:r>
            <a:r>
              <a:rPr lang="en-US" sz="2000" dirty="0">
                <a:latin typeface="Courier" charset="0"/>
              </a:rPr>
              <a:t>c</a:t>
            </a:r>
            <a:r>
              <a:rPr lang="en-US" sz="2000" baseline="-25000" dirty="0">
                <a:latin typeface="Courier" charset="0"/>
              </a:rPr>
              <a:t>0</a:t>
            </a:r>
            <a:r>
              <a:rPr lang="en-US" sz="2000" dirty="0">
                <a:latin typeface="Courier" charset="0"/>
              </a:rPr>
              <a:t> + </a:t>
            </a:r>
            <a:r>
              <a:rPr lang="en-US" sz="2000" dirty="0">
                <a:latin typeface="Symbol" charset="0"/>
              </a:rPr>
              <a:t>b</a:t>
            </a:r>
            <a:r>
              <a:rPr lang="en-US" sz="2000" dirty="0">
                <a:latin typeface="Courier" charset="0"/>
              </a:rPr>
              <a:t>c</a:t>
            </a:r>
            <a:r>
              <a:rPr lang="en-US" sz="2000" baseline="-25000" dirty="0">
                <a:latin typeface="Courier" charset="0"/>
              </a:rPr>
              <a:t>1</a:t>
            </a:r>
            <a:r>
              <a:rPr lang="en-US" sz="2000" dirty="0">
                <a:latin typeface="Courier" charset="0"/>
              </a:rPr>
              <a:t> + </a:t>
            </a:r>
            <a:r>
              <a:rPr lang="en-US" sz="2000" dirty="0">
                <a:latin typeface="Symbol" charset="0"/>
              </a:rPr>
              <a:t>g</a:t>
            </a:r>
            <a:r>
              <a:rPr lang="en-US" sz="2000" dirty="0">
                <a:latin typeface="Courier" charset="0"/>
              </a:rPr>
              <a:t>c</a:t>
            </a:r>
            <a:r>
              <a:rPr lang="en-US" sz="2000" baseline="-25000" dirty="0">
                <a:latin typeface="Courier" charset="0"/>
              </a:rPr>
              <a:t>2</a:t>
            </a:r>
            <a:endParaRPr lang="en-US" sz="2000" dirty="0">
              <a:latin typeface="Courier" charset="0"/>
            </a:endParaRPr>
          </a:p>
          <a:p>
            <a:pPr lvl="3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Draw pixel(</a:t>
            </a:r>
            <a:r>
              <a:rPr lang="en-US" sz="2000" dirty="0" err="1">
                <a:latin typeface="Courier" charset="0"/>
              </a:rPr>
              <a:t>x,y</a:t>
            </a:r>
            <a:r>
              <a:rPr lang="en-US" sz="2000" dirty="0">
                <a:latin typeface="Courier" charset="0"/>
              </a:rPr>
              <a:t>) with color c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Incremental Computation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Symbol" charset="0"/>
                <a:cs typeface="Symbol" charset="0"/>
              </a:rPr>
              <a:t>a</a:t>
            </a:r>
            <a:r>
              <a:rPr lang="en-US" dirty="0">
                <a:latin typeface="Calibri" charset="0"/>
              </a:rPr>
              <a:t>, </a:t>
            </a:r>
            <a:r>
              <a:rPr lang="en-US" i="1" dirty="0">
                <a:latin typeface="Symbol" charset="0"/>
                <a:cs typeface="Symbol" charset="0"/>
              </a:rPr>
              <a:t>b</a:t>
            </a:r>
            <a:r>
              <a:rPr lang="en-US" dirty="0">
                <a:latin typeface="Calibri" charset="0"/>
              </a:rPr>
              <a:t>, and </a:t>
            </a:r>
            <a:r>
              <a:rPr lang="en-US" i="1" dirty="0">
                <a:latin typeface="Symbol" charset="0"/>
                <a:cs typeface="Symbol" charset="0"/>
              </a:rPr>
              <a:t>g</a:t>
            </a:r>
            <a:r>
              <a:rPr lang="en-US" dirty="0">
                <a:latin typeface="Calibri" charset="0"/>
              </a:rPr>
              <a:t> are linear in X and Y</a:t>
            </a:r>
          </a:p>
          <a:p>
            <a:pPr>
              <a:lnSpc>
                <a:spcPct val="140000"/>
              </a:lnSpc>
            </a:pPr>
            <a:endParaRPr lang="en-US" dirty="0">
              <a:latin typeface="Calibri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What about pixel-to-pixel updates?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350" y="1771650"/>
            <a:ext cx="3657600" cy="1085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775" y="3385390"/>
            <a:ext cx="4800600" cy="2762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650" y="3832520"/>
            <a:ext cx="3076575" cy="247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699" y="4238625"/>
            <a:ext cx="1990725" cy="27622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CCEDF50-5B7E-7042-869B-D9F457E0E8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5240" y="4594623"/>
            <a:ext cx="4714875" cy="276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Rasterization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59D25-2DDB-281A-F7E6-170579041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sz="1800" dirty="0">
                <a:latin typeface="Courier" charset="0"/>
              </a:rPr>
              <a:t>(</a:t>
            </a:r>
            <a:r>
              <a:rPr lang="en-US" sz="1800" dirty="0">
                <a:latin typeface="Symbol" charset="0"/>
              </a:rPr>
              <a:t>a</a:t>
            </a:r>
            <a:r>
              <a:rPr lang="en-US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row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b</a:t>
            </a:r>
            <a:r>
              <a:rPr lang="en-US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row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g</a:t>
            </a:r>
            <a:r>
              <a:rPr lang="en-US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row</a:t>
            </a:r>
            <a:r>
              <a:rPr lang="en-US" sz="1800" dirty="0">
                <a:latin typeface="Courier" charset="0"/>
              </a:rPr>
              <a:t>) = Compute (</a:t>
            </a:r>
            <a:r>
              <a:rPr lang="en-US" sz="1800" dirty="0">
                <a:latin typeface="Symbol" charset="0"/>
              </a:rPr>
              <a:t>a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b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g</a:t>
            </a:r>
            <a:r>
              <a:rPr lang="en-US" sz="1800" dirty="0">
                <a:latin typeface="Courier" charset="0"/>
              </a:rPr>
              <a:t>) for (</a:t>
            </a:r>
            <a:r>
              <a:rPr lang="en-US" sz="1800" dirty="0" err="1">
                <a:latin typeface="Courier" charset="0"/>
              </a:rPr>
              <a:t>x</a:t>
            </a:r>
            <a:r>
              <a:rPr lang="en-US" sz="1800" baseline="-25000" dirty="0" err="1">
                <a:latin typeface="Courier" charset="0"/>
              </a:rPr>
              <a:t>min</a:t>
            </a:r>
            <a:r>
              <a:rPr lang="en-US" sz="1800" dirty="0" err="1">
                <a:latin typeface="Courier" charset="0"/>
              </a:rPr>
              <a:t>,y</a:t>
            </a:r>
            <a:r>
              <a:rPr lang="en-US" sz="1800" baseline="-25000" dirty="0" err="1">
                <a:latin typeface="Courier" charset="0"/>
              </a:rPr>
              <a:t>min</a:t>
            </a:r>
            <a:r>
              <a:rPr lang="en-US" sz="1800" dirty="0">
                <a:latin typeface="Courier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y in </a:t>
            </a:r>
            <a:r>
              <a:rPr lang="en-US" sz="1800" dirty="0" err="1">
                <a:latin typeface="Courier" charset="0"/>
              </a:rPr>
              <a:t>y</a:t>
            </a:r>
            <a:r>
              <a:rPr lang="en-US" sz="1800" baseline="-25000" dirty="0" err="1">
                <a:latin typeface="Courier" charset="0"/>
              </a:rPr>
              <a:t>min</a:t>
            </a:r>
            <a:r>
              <a:rPr lang="en-US" sz="1800" dirty="0">
                <a:latin typeface="Courier" charset="0"/>
              </a:rPr>
              <a:t> to </a:t>
            </a:r>
            <a:r>
              <a:rPr lang="en-US" sz="1800" dirty="0" err="1">
                <a:latin typeface="Courier" charset="0"/>
              </a:rPr>
              <a:t>y</a:t>
            </a:r>
            <a:r>
              <a:rPr lang="en-US" sz="1800" baseline="-25000" dirty="0" err="1">
                <a:latin typeface="Courier" charset="0"/>
              </a:rPr>
              <a:t>max</a:t>
            </a:r>
            <a:r>
              <a:rPr lang="en-US" sz="1800" dirty="0">
                <a:latin typeface="Courier" charset="0"/>
              </a:rPr>
              <a:t> do </a:t>
            </a:r>
          </a:p>
          <a:p>
            <a:pPr lvl="1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(</a:t>
            </a:r>
            <a:r>
              <a:rPr lang="en-US" sz="1800" dirty="0">
                <a:latin typeface="Symbol" charset="0"/>
              </a:rPr>
              <a:t>a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b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g</a:t>
            </a:r>
            <a:r>
              <a:rPr lang="en-US" sz="1800" dirty="0">
                <a:latin typeface="Courier" charset="0"/>
              </a:rPr>
              <a:t>) = (</a:t>
            </a:r>
            <a:r>
              <a:rPr lang="en-US" sz="1800" dirty="0">
                <a:latin typeface="Symbol" charset="0"/>
              </a:rPr>
              <a:t>a</a:t>
            </a:r>
            <a:r>
              <a:rPr lang="en-US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row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b</a:t>
            </a:r>
            <a:r>
              <a:rPr lang="en-US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row</a:t>
            </a:r>
            <a:r>
              <a:rPr lang="en-US" sz="1800" dirty="0">
                <a:latin typeface="Courier" charset="0"/>
              </a:rPr>
              <a:t>, </a:t>
            </a:r>
            <a:r>
              <a:rPr lang="en-US" sz="1800" dirty="0">
                <a:latin typeface="Symbol" charset="0"/>
              </a:rPr>
              <a:t>g</a:t>
            </a:r>
            <a:r>
              <a:rPr lang="en-US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row</a:t>
            </a:r>
            <a:r>
              <a:rPr lang="en-US" sz="1800" dirty="0">
                <a:latin typeface="Courier" charset="0"/>
              </a:rPr>
              <a:t>)</a:t>
            </a:r>
          </a:p>
          <a:p>
            <a:pPr lvl="1" eaLnBrk="1" hangingPunct="1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>
                <a:latin typeface="Symbol" pitchFamily="2" charset="2"/>
                <a:cs typeface="Courier New" panose="02070309020205020404" pitchFamily="49" charset="0"/>
              </a:rPr>
              <a:t>a</a:t>
            </a:r>
            <a:r>
              <a:rPr lang="en-US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row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>
                <a:latin typeface="Symbol" charset="0"/>
              </a:rPr>
              <a:t>b</a:t>
            </a:r>
            <a:r>
              <a:rPr lang="en-US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row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>
                <a:latin typeface="Symbol" charset="0"/>
              </a:rPr>
              <a:t>g</a:t>
            </a:r>
            <a:r>
              <a:rPr lang="en-US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row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+=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800" baseline="-25000" dirty="0" err="1">
                <a:latin typeface="Symbol" pitchFamily="2" charset="2"/>
                <a:cs typeface="Courier New" panose="02070309020205020404" pitchFamily="49" charset="0"/>
              </a:rPr>
              <a:t>a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b</a:t>
            </a:r>
            <a:r>
              <a:rPr lang="en-US" sz="1800" baseline="-25000" dirty="0">
                <a:latin typeface="Symbol" pitchFamily="2" charset="2"/>
                <a:cs typeface="Courier New" panose="02070309020205020404" pitchFamily="49" charset="0"/>
              </a:rPr>
              <a:t>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800" baseline="-25000" dirty="0" err="1">
                <a:latin typeface="Symbol" pitchFamily="2" charset="2"/>
                <a:cs typeface="Courier New" panose="02070309020205020404" pitchFamily="49" charset="0"/>
              </a:rPr>
              <a:t>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" charset="0"/>
            </a:endParaRPr>
          </a:p>
          <a:p>
            <a:pPr lvl="1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x in </a:t>
            </a:r>
            <a:r>
              <a:rPr lang="en-US" sz="1800" dirty="0" err="1">
                <a:latin typeface="Courier" charset="0"/>
              </a:rPr>
              <a:t>x</a:t>
            </a:r>
            <a:r>
              <a:rPr lang="en-US" sz="1800" baseline="-25000" dirty="0" err="1">
                <a:latin typeface="Courier" charset="0"/>
              </a:rPr>
              <a:t>min</a:t>
            </a:r>
            <a:r>
              <a:rPr lang="en-US" sz="1800" dirty="0">
                <a:latin typeface="Courier" charset="0"/>
              </a:rPr>
              <a:t> to </a:t>
            </a:r>
            <a:r>
              <a:rPr lang="en-US" sz="1800" dirty="0" err="1">
                <a:latin typeface="Courier" charset="0"/>
              </a:rPr>
              <a:t>x</a:t>
            </a:r>
            <a:r>
              <a:rPr lang="en-US" sz="1800" baseline="-25000" dirty="0" err="1">
                <a:latin typeface="Courier" charset="0"/>
              </a:rPr>
              <a:t>max</a:t>
            </a:r>
            <a:r>
              <a:rPr lang="en-US" sz="1800" dirty="0">
                <a:latin typeface="Courier" charset="0"/>
              </a:rPr>
              <a:t> do</a:t>
            </a:r>
          </a:p>
          <a:p>
            <a:pPr lvl="2" eaLnBrk="1" hangingPunct="1">
              <a:buFontTx/>
              <a:buNone/>
            </a:pPr>
            <a:r>
              <a:rPr lang="en-US" dirty="0">
                <a:latin typeface="Courier" charset="0"/>
              </a:rPr>
              <a:t>If (</a:t>
            </a:r>
            <a:r>
              <a:rPr lang="en-US" dirty="0">
                <a:latin typeface="Symbol" charset="0"/>
              </a:rPr>
              <a:t>a</a:t>
            </a:r>
            <a:r>
              <a:rPr lang="en-US" dirty="0">
                <a:latin typeface="Courier" charset="0"/>
              </a:rPr>
              <a:t> </a:t>
            </a:r>
            <a:r>
              <a:rPr lang="en-US" dirty="0">
                <a:latin typeface="Courier" charset="0"/>
                <a:sym typeface="Symbol" charset="0"/>
              </a:rPr>
              <a:t>≥ 0 </a:t>
            </a:r>
            <a:r>
              <a:rPr lang="en-US" dirty="0">
                <a:latin typeface="Courier" charset="0"/>
              </a:rPr>
              <a:t>and </a:t>
            </a:r>
            <a:r>
              <a:rPr lang="en-US" dirty="0">
                <a:latin typeface="Symbol" charset="0"/>
              </a:rPr>
              <a:t>b</a:t>
            </a:r>
            <a:r>
              <a:rPr lang="en-US" dirty="0">
                <a:latin typeface="Courier" charset="0"/>
              </a:rPr>
              <a:t> </a:t>
            </a:r>
            <a:r>
              <a:rPr lang="en-US" dirty="0">
                <a:latin typeface="Courier" charset="0"/>
                <a:sym typeface="Symbol" charset="0"/>
              </a:rPr>
              <a:t>≥ 0 </a:t>
            </a:r>
            <a:r>
              <a:rPr lang="en-US" dirty="0">
                <a:latin typeface="Courier" charset="0"/>
              </a:rPr>
              <a:t>and </a:t>
            </a:r>
            <a:r>
              <a:rPr lang="en-US" dirty="0">
                <a:latin typeface="Symbol" charset="0"/>
              </a:rPr>
              <a:t>g</a:t>
            </a:r>
            <a:r>
              <a:rPr lang="en-US" dirty="0">
                <a:latin typeface="Courier" charset="0"/>
              </a:rPr>
              <a:t> </a:t>
            </a:r>
            <a:r>
              <a:rPr lang="en-US" dirty="0">
                <a:latin typeface="Courier" charset="0"/>
                <a:sym typeface="Symbol" charset="0"/>
              </a:rPr>
              <a:t>≥ 0) </a:t>
            </a:r>
            <a:r>
              <a:rPr lang="en-US" dirty="0">
                <a:latin typeface="Courier" charset="0"/>
              </a:rPr>
              <a:t>then</a:t>
            </a:r>
          </a:p>
          <a:p>
            <a:pPr lvl="3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c = </a:t>
            </a:r>
            <a:r>
              <a:rPr lang="en-US" sz="1800" dirty="0">
                <a:latin typeface="Symbol" charset="0"/>
              </a:rPr>
              <a:t>a </a:t>
            </a:r>
            <a:r>
              <a:rPr lang="en-US" sz="1800" dirty="0">
                <a:latin typeface="Courier" charset="0"/>
              </a:rPr>
              <a:t>c</a:t>
            </a:r>
            <a:r>
              <a:rPr lang="en-US" sz="1800" baseline="-25000" dirty="0">
                <a:latin typeface="Courier" charset="0"/>
              </a:rPr>
              <a:t>0</a:t>
            </a:r>
            <a:r>
              <a:rPr lang="en-US" sz="1800" dirty="0">
                <a:latin typeface="Courier" charset="0"/>
              </a:rPr>
              <a:t> + </a:t>
            </a:r>
            <a:r>
              <a:rPr lang="en-US" sz="1800" dirty="0">
                <a:latin typeface="Symbol" charset="0"/>
              </a:rPr>
              <a:t>b </a:t>
            </a:r>
            <a:r>
              <a:rPr lang="en-US" sz="1800" dirty="0">
                <a:latin typeface="Courier" charset="0"/>
              </a:rPr>
              <a:t>c</a:t>
            </a:r>
            <a:r>
              <a:rPr lang="en-US" sz="1800" baseline="-25000" dirty="0">
                <a:latin typeface="Courier" charset="0"/>
              </a:rPr>
              <a:t>1</a:t>
            </a:r>
            <a:r>
              <a:rPr lang="en-US" sz="1800" dirty="0">
                <a:latin typeface="Courier" charset="0"/>
              </a:rPr>
              <a:t> + </a:t>
            </a:r>
            <a:r>
              <a:rPr lang="en-US" sz="1800" dirty="0">
                <a:latin typeface="Symbol" charset="0"/>
              </a:rPr>
              <a:t>g </a:t>
            </a:r>
            <a:r>
              <a:rPr lang="en-US" sz="1800" dirty="0">
                <a:latin typeface="Courier" charset="0"/>
              </a:rPr>
              <a:t>c</a:t>
            </a:r>
            <a:r>
              <a:rPr lang="en-US" sz="1800" baseline="-25000" dirty="0">
                <a:latin typeface="Courier" charset="0"/>
              </a:rPr>
              <a:t>2</a:t>
            </a:r>
            <a:endParaRPr lang="en-US" sz="1800" dirty="0">
              <a:latin typeface="Courier" charset="0"/>
            </a:endParaRPr>
          </a:p>
          <a:p>
            <a:pPr lvl="3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Draw pixel(</a:t>
            </a:r>
            <a:r>
              <a:rPr lang="en-US" sz="1800" dirty="0" err="1">
                <a:latin typeface="Courier" charset="0"/>
              </a:rPr>
              <a:t>x,y</a:t>
            </a:r>
            <a:r>
              <a:rPr lang="en-US" sz="1800" dirty="0">
                <a:latin typeface="Courier" charset="0"/>
              </a:rPr>
              <a:t>) with color c</a:t>
            </a:r>
          </a:p>
          <a:p>
            <a:pPr marL="685800" lvl="2" indent="0" eaLnBrk="1" hangingPunct="1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latin typeface="Symbol" pitchFamily="2" charset="2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latin typeface="Symbol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latin typeface="Symbol" charset="0"/>
              </a:rPr>
              <a:t>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+= (a</a:t>
            </a:r>
            <a:r>
              <a:rPr lang="en-US" baseline="-25000" dirty="0">
                <a:latin typeface="Symbol" pitchFamily="2" charset="2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</a:t>
            </a:r>
            <a:r>
              <a:rPr lang="en-US" baseline="-25000" dirty="0">
                <a:latin typeface="Symbol" pitchFamily="2" charset="2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</a:t>
            </a:r>
            <a:r>
              <a:rPr lang="en-US" baseline="-25000" dirty="0">
                <a:latin typeface="Symbol" pitchFamily="2" charset="2"/>
                <a:cs typeface="Courier New" panose="02070309020205020404" pitchFamily="49" charset="0"/>
              </a:rPr>
              <a:t>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24097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</a:t>
            </a:r>
            <a:r>
              <a:rPr lang="en-US" dirty="0" err="1"/>
              <a:t>barycentric</a:t>
            </a:r>
            <a:r>
              <a:rPr lang="en-US" dirty="0"/>
              <a:t> is </a:t>
            </a:r>
          </a:p>
          <a:p>
            <a:pPr lvl="1"/>
            <a:r>
              <a:rPr lang="en-US" dirty="0"/>
              <a:t>Equal to 1 at one vertex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Equal to 0 at the other two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2114550"/>
            <a:ext cx="3657600" cy="238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2857500"/>
            <a:ext cx="365760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0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formula for </a:t>
            </a:r>
            <a:r>
              <a:rPr lang="en-US" dirty="0" err="1"/>
              <a:t>barycentric</a:t>
            </a:r>
            <a:r>
              <a:rPr lang="en-US" dirty="0"/>
              <a:t> coordinate in homogeneous form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275" y="2109027"/>
            <a:ext cx="363855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241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Graphics Pipeline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Object-order approach to rendering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1828800" y="1727597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Vertex Processing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1828800" y="2373065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>
                <a:solidFill>
                  <a:schemeClr val="tx1"/>
                </a:solidFill>
              </a:rPr>
              <a:t>Clipping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8800" y="2991446"/>
            <a:ext cx="177165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>
                <a:solidFill>
                  <a:schemeClr val="tx1"/>
                </a:solidFill>
              </a:rPr>
              <a:t>Rasterization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28800" y="3623370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Fragment Processing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28800" y="4255294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Visibility &amp; Blending</a:t>
            </a:r>
          </a:p>
        </p:txBody>
      </p:sp>
      <p:cxnSp>
        <p:nvCxnSpPr>
          <p:cNvPr id="6" name="Straight Arrow Connector 5"/>
          <p:cNvCxnSpPr>
            <a:stCxn id="2" idx="2"/>
            <a:endCxn id="8" idx="0"/>
          </p:cNvCxnSpPr>
          <p:nvPr/>
        </p:nvCxnSpPr>
        <p:spPr>
          <a:xfrm>
            <a:off x="2714625" y="2184797"/>
            <a:ext cx="0" cy="188269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  <a:endCxn id="9" idx="0"/>
          </p:cNvCxnSpPr>
          <p:nvPr/>
        </p:nvCxnSpPr>
        <p:spPr>
          <a:xfrm>
            <a:off x="2714625" y="2830266"/>
            <a:ext cx="0" cy="161180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10" idx="0"/>
          </p:cNvCxnSpPr>
          <p:nvPr/>
        </p:nvCxnSpPr>
        <p:spPr>
          <a:xfrm>
            <a:off x="2714625" y="3448645"/>
            <a:ext cx="0" cy="174725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2714625" y="4080570"/>
            <a:ext cx="0" cy="184249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00450" y="1628894"/>
            <a:ext cx="4400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Transformations</a:t>
            </a:r>
          </a:p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Vertex components of shading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00450" y="2428541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Find the visible parts of primitives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00450" y="3046922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Break primitives into fragments/pixels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00450" y="3678846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Fragment components of shading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0450" y="4310770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Which do we see, how do they combine?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defines a system of three equations</a:t>
            </a:r>
          </a:p>
          <a:p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r>
              <a:rPr lang="en-US" dirty="0"/>
              <a:t>or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788" y="3086100"/>
            <a:ext cx="4981575" cy="9620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525" y="1884590"/>
            <a:ext cx="413385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45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Equation (again)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Which we can solve: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1600200"/>
            <a:ext cx="4981575" cy="9620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25" y="2971800"/>
            <a:ext cx="5305425" cy="102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1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Coefficients for all three: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1543050"/>
            <a:ext cx="5305425" cy="102501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0" y="2628900"/>
            <a:ext cx="5305425" cy="1028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2662" y="3714750"/>
            <a:ext cx="528637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710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6443A-FDD2-937A-5FCB-A4AE643C2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94562-0063-B9FB-B4B6-71DFA3010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Rows of inverse matrix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FB7DC5-37EF-FAEF-2E03-792FE2349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03224"/>
            <a:ext cx="7772400" cy="133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959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Rasterization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NONE!</a:t>
            </a:r>
          </a:p>
          <a:p>
            <a:pPr lvl="1"/>
            <a:r>
              <a:rPr lang="en-US" dirty="0"/>
              <a:t>Coefficients computed with homogeneous </a:t>
            </a:r>
            <a:r>
              <a:rPr lang="en-US" dirty="0" err="1"/>
              <a:t>coords</a:t>
            </a:r>
            <a:endParaRPr lang="en-US" dirty="0"/>
          </a:p>
          <a:p>
            <a:pPr lvl="1"/>
            <a:r>
              <a:rPr lang="en-US" dirty="0"/>
              <a:t>But they’re the same coefficients!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350" y="2514600"/>
            <a:ext cx="36576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602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</a:t>
            </a:r>
          </a:p>
          <a:p>
            <a:pPr lvl="1"/>
            <a:r>
              <a:rPr lang="en-US" dirty="0"/>
              <a:t>Basic shape, drawn directly</a:t>
            </a:r>
          </a:p>
          <a:p>
            <a:pPr lvl="1"/>
            <a:r>
              <a:rPr lang="en-US" dirty="0"/>
              <a:t>Compare to building from simpler shapes</a:t>
            </a:r>
          </a:p>
          <a:p>
            <a:r>
              <a:rPr lang="en-US" dirty="0"/>
              <a:t>Rasterization or Scan Conversion</a:t>
            </a:r>
          </a:p>
          <a:p>
            <a:pPr lvl="1"/>
            <a:r>
              <a:rPr lang="en-US" dirty="0"/>
              <a:t>Find pixels for a primitive</a:t>
            </a:r>
          </a:p>
          <a:p>
            <a:pPr lvl="1"/>
            <a:r>
              <a:rPr lang="en-US" dirty="0"/>
              <a:t>Usually for algorithms that generate all pixels for one primitive at a time</a:t>
            </a:r>
          </a:p>
          <a:p>
            <a:pPr lvl="1"/>
            <a:r>
              <a:rPr lang="en-US" dirty="0"/>
              <a:t>Compare to ray tracing: all primitives for one pixel</a:t>
            </a:r>
          </a:p>
        </p:txBody>
      </p:sp>
    </p:spTree>
    <p:extLst>
      <p:ext uri="{BB962C8B-B14F-4D97-AF65-F5344CB8AC3E}">
        <p14:creationId xmlns:p14="http://schemas.microsoft.com/office/powerpoint/2010/main" val="32711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 Drawing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Given endpoints of line, which pixels to draw?</a:t>
            </a:r>
          </a:p>
        </p:txBody>
      </p:sp>
      <p:graphicFrame>
        <p:nvGraphicFramePr>
          <p:cNvPr id="684096" name="Group 64"/>
          <p:cNvGraphicFramePr>
            <a:graphicFrameLocks noGrp="1"/>
          </p:cNvGraphicFramePr>
          <p:nvPr/>
        </p:nvGraphicFramePr>
        <p:xfrm>
          <a:off x="2457450" y="1714500"/>
          <a:ext cx="4229103" cy="2381250"/>
        </p:xfrm>
        <a:graphic>
          <a:graphicData uri="http://schemas.openxmlformats.org/drawingml/2006/table">
            <a:tbl>
              <a:tblPr/>
              <a:tblGrid>
                <a:gridCol w="388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8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8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88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84094" name="Oval 62"/>
          <p:cNvSpPr>
            <a:spLocks noChangeArrowheads="1"/>
          </p:cNvSpPr>
          <p:nvPr/>
        </p:nvSpPr>
        <p:spPr bwMode="auto">
          <a:xfrm>
            <a:off x="2857500" y="3143250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684095" name="Oval 63"/>
          <p:cNvSpPr>
            <a:spLocks noChangeArrowheads="1"/>
          </p:cNvSpPr>
          <p:nvPr/>
        </p:nvSpPr>
        <p:spPr bwMode="auto">
          <a:xfrm>
            <a:off x="5029200" y="2171700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684098" name="Line 66"/>
          <p:cNvSpPr>
            <a:spLocks noChangeShapeType="1"/>
          </p:cNvSpPr>
          <p:nvPr/>
        </p:nvSpPr>
        <p:spPr bwMode="auto">
          <a:xfrm flipV="1">
            <a:off x="3086100" y="2457450"/>
            <a:ext cx="2228850" cy="97155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 Drawing</a:t>
            </a:r>
          </a:p>
        </p:txBody>
      </p:sp>
      <p:sp>
        <p:nvSpPr>
          <p:cNvPr id="51202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Given endpoints of line, which pixels to draw?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773243" name="Group 1147"/>
          <p:cNvGraphicFramePr>
            <a:graphicFrameLocks noGrp="1"/>
          </p:cNvGraphicFramePr>
          <p:nvPr/>
        </p:nvGraphicFramePr>
        <p:xfrm>
          <a:off x="1885950" y="2228850"/>
          <a:ext cx="2343151" cy="1714500"/>
        </p:xfrm>
        <a:graphic>
          <a:graphicData uri="http://schemas.openxmlformats.org/drawingml/2006/table">
            <a:tbl>
              <a:tblPr/>
              <a:tblGrid>
                <a:gridCol w="215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4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6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36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73244" name="Group 1148"/>
          <p:cNvGraphicFramePr>
            <a:graphicFrameLocks noGrp="1"/>
          </p:cNvGraphicFramePr>
          <p:nvPr/>
        </p:nvGraphicFramePr>
        <p:xfrm>
          <a:off x="4400550" y="2228850"/>
          <a:ext cx="2514598" cy="1714500"/>
        </p:xfrm>
        <a:graphic>
          <a:graphicData uri="http://schemas.openxmlformats.org/drawingml/2006/table">
            <a:tbl>
              <a:tblPr/>
              <a:tblGrid>
                <a:gridCol w="230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3238" name="Oval 1142"/>
          <p:cNvSpPr>
            <a:spLocks noChangeArrowheads="1"/>
          </p:cNvSpPr>
          <p:nvPr/>
        </p:nvSpPr>
        <p:spPr bwMode="auto">
          <a:xfrm>
            <a:off x="2114550" y="3257550"/>
            <a:ext cx="290513" cy="309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39" name="Oval 1143"/>
          <p:cNvSpPr>
            <a:spLocks noChangeArrowheads="1"/>
          </p:cNvSpPr>
          <p:nvPr/>
        </p:nvSpPr>
        <p:spPr bwMode="auto">
          <a:xfrm>
            <a:off x="3314700" y="25717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45" name="Oval 1149"/>
          <p:cNvSpPr>
            <a:spLocks noChangeArrowheads="1"/>
          </p:cNvSpPr>
          <p:nvPr/>
        </p:nvSpPr>
        <p:spPr bwMode="auto">
          <a:xfrm>
            <a:off x="5943600" y="25717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46" name="Oval 1150"/>
          <p:cNvSpPr>
            <a:spLocks noChangeArrowheads="1"/>
          </p:cNvSpPr>
          <p:nvPr/>
        </p:nvSpPr>
        <p:spPr bwMode="auto">
          <a:xfrm>
            <a:off x="4629150" y="32575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49" name="Oval 1153"/>
          <p:cNvSpPr>
            <a:spLocks noChangeArrowheads="1"/>
          </p:cNvSpPr>
          <p:nvPr/>
        </p:nvSpPr>
        <p:spPr bwMode="auto">
          <a:xfrm>
            <a:off x="2400300" y="32575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0" name="Oval 1154"/>
          <p:cNvSpPr>
            <a:spLocks noChangeArrowheads="1"/>
          </p:cNvSpPr>
          <p:nvPr/>
        </p:nvSpPr>
        <p:spPr bwMode="auto">
          <a:xfrm>
            <a:off x="5600700" y="25717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1" name="Oval 1155"/>
          <p:cNvSpPr>
            <a:spLocks noChangeArrowheads="1"/>
          </p:cNvSpPr>
          <p:nvPr/>
        </p:nvSpPr>
        <p:spPr bwMode="auto">
          <a:xfrm>
            <a:off x="2686050" y="29146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2" name="Oval 1156"/>
          <p:cNvSpPr>
            <a:spLocks noChangeArrowheads="1"/>
          </p:cNvSpPr>
          <p:nvPr/>
        </p:nvSpPr>
        <p:spPr bwMode="auto">
          <a:xfrm>
            <a:off x="3028950" y="29146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3" name="Oval 1157"/>
          <p:cNvSpPr>
            <a:spLocks noChangeArrowheads="1"/>
          </p:cNvSpPr>
          <p:nvPr/>
        </p:nvSpPr>
        <p:spPr bwMode="auto">
          <a:xfrm>
            <a:off x="4972050" y="29146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4" name="Oval 1158"/>
          <p:cNvSpPr>
            <a:spLocks noChangeArrowheads="1"/>
          </p:cNvSpPr>
          <p:nvPr/>
        </p:nvSpPr>
        <p:spPr bwMode="auto">
          <a:xfrm>
            <a:off x="5314950" y="29146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6" name="Line 1160"/>
          <p:cNvSpPr>
            <a:spLocks noChangeShapeType="1"/>
          </p:cNvSpPr>
          <p:nvPr/>
        </p:nvSpPr>
        <p:spPr bwMode="auto">
          <a:xfrm flipV="1">
            <a:off x="2228850" y="2743200"/>
            <a:ext cx="1257300" cy="6858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7" name="Line 1161"/>
          <p:cNvSpPr>
            <a:spLocks noChangeShapeType="1"/>
          </p:cNvSpPr>
          <p:nvPr/>
        </p:nvSpPr>
        <p:spPr bwMode="auto">
          <a:xfrm flipV="1">
            <a:off x="4800600" y="2743200"/>
            <a:ext cx="1314450" cy="6858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 Drawing</a:t>
            </a:r>
          </a:p>
        </p:txBody>
      </p:sp>
      <p:sp>
        <p:nvSpPr>
          <p:cNvPr id="774147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200150"/>
            <a:ext cx="8229600" cy="3581399"/>
          </a:xfrm>
        </p:spPr>
        <p:txBody>
          <a:bodyPr/>
          <a:lstStyle/>
          <a:p>
            <a:r>
              <a:rPr lang="en-US" dirty="0"/>
              <a:t>Given endpoints of line, which pixels to draw?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ts val="1176"/>
              </a:spcBef>
            </a:pPr>
            <a:r>
              <a:rPr lang="en-US" dirty="0"/>
              <a:t>Assume one pixel per x. Which y?</a:t>
            </a:r>
          </a:p>
          <a:p>
            <a:r>
              <a:rPr lang="en-US" dirty="0"/>
              <a:t>Look at midpoint between candidate pixels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886325" y="2047875"/>
            <a:ext cx="514351" cy="1009650"/>
            <a:chOff x="2794000" y="3073400"/>
            <a:chExt cx="685801" cy="1346200"/>
          </a:xfrm>
        </p:grpSpPr>
        <p:sp>
          <p:nvSpPr>
            <p:cNvPr id="23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24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25" name="Hexagon 24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8500" y="2533650"/>
            <a:ext cx="514351" cy="1009650"/>
            <a:chOff x="2794000" y="3073400"/>
            <a:chExt cx="685801" cy="1346200"/>
          </a:xfrm>
        </p:grpSpPr>
        <p:sp>
          <p:nvSpPr>
            <p:cNvPr id="10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9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3" name="Hexagon 2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774204" name="Oval 1084"/>
          <p:cNvSpPr>
            <a:spLocks noChangeArrowheads="1"/>
          </p:cNvSpPr>
          <p:nvPr/>
        </p:nvSpPr>
        <p:spPr bwMode="auto">
          <a:xfrm>
            <a:off x="2686050" y="3028950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81425" y="2524125"/>
            <a:ext cx="514351" cy="1009650"/>
            <a:chOff x="2794000" y="3073400"/>
            <a:chExt cx="685801" cy="1346200"/>
          </a:xfrm>
        </p:grpSpPr>
        <p:sp>
          <p:nvSpPr>
            <p:cNvPr id="15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16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17" name="Hexagon 16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6" name="Oval 1084"/>
          <p:cNvSpPr>
            <a:spLocks noChangeArrowheads="1"/>
          </p:cNvSpPr>
          <p:nvPr/>
        </p:nvSpPr>
        <p:spPr bwMode="auto">
          <a:xfrm>
            <a:off x="3238500" y="3028950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33875" y="2047875"/>
            <a:ext cx="514351" cy="1009650"/>
            <a:chOff x="2794000" y="3073400"/>
            <a:chExt cx="685801" cy="1346200"/>
          </a:xfrm>
        </p:grpSpPr>
        <p:sp>
          <p:nvSpPr>
            <p:cNvPr id="19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20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21" name="Hexagon 20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7" name="Oval 1084"/>
          <p:cNvSpPr>
            <a:spLocks noChangeArrowheads="1"/>
          </p:cNvSpPr>
          <p:nvPr/>
        </p:nvSpPr>
        <p:spPr bwMode="auto">
          <a:xfrm>
            <a:off x="3781425" y="2524125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4205" name="Oval 1085"/>
          <p:cNvSpPr>
            <a:spLocks noChangeArrowheads="1"/>
          </p:cNvSpPr>
          <p:nvPr/>
        </p:nvSpPr>
        <p:spPr bwMode="auto">
          <a:xfrm>
            <a:off x="4886325" y="2047875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28" name="Oval 1084"/>
          <p:cNvSpPr>
            <a:spLocks noChangeArrowheads="1"/>
          </p:cNvSpPr>
          <p:nvPr/>
        </p:nvSpPr>
        <p:spPr bwMode="auto">
          <a:xfrm>
            <a:off x="4333875" y="2543175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graphicFrame>
        <p:nvGraphicFramePr>
          <p:cNvPr id="774148" name="Group 10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352541"/>
              </p:ext>
            </p:extLst>
          </p:nvPr>
        </p:nvGraphicFramePr>
        <p:xfrm>
          <a:off x="2286000" y="1600200"/>
          <a:ext cx="4229103" cy="2381250"/>
        </p:xfrm>
        <a:graphic>
          <a:graphicData uri="http://schemas.openxmlformats.org/drawingml/2006/table">
            <a:tbl>
              <a:tblPr/>
              <a:tblGrid>
                <a:gridCol w="388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8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8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88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4206" name="Line 1086"/>
          <p:cNvSpPr>
            <a:spLocks noChangeShapeType="1"/>
          </p:cNvSpPr>
          <p:nvPr/>
        </p:nvSpPr>
        <p:spPr bwMode="auto">
          <a:xfrm flipV="1">
            <a:off x="2914650" y="2343150"/>
            <a:ext cx="2228850" cy="97155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74205" grpId="0" animBg="1"/>
      <p:bldP spid="774205" grpId="1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Drawing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Plug midpoint into implicit line equation</a:t>
            </a:r>
          </a:p>
          <a:p>
            <a:pPr lvl="1"/>
            <a:endParaRPr lang="en-US" dirty="0"/>
          </a:p>
          <a:p>
            <a:r>
              <a:rPr lang="en-US" dirty="0"/>
              <a:t>Sign decides: called a </a:t>
            </a:r>
            <a:r>
              <a:rPr lang="en-US" i="1" dirty="0"/>
              <a:t>decision variable</a:t>
            </a:r>
          </a:p>
          <a:p>
            <a:r>
              <a:rPr lang="en-US" dirty="0"/>
              <a:t>Incremental update</a:t>
            </a: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913" y="1714500"/>
            <a:ext cx="2543175" cy="285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3175" y="2924175"/>
            <a:ext cx="4029075" cy="1076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6450" y="4124325"/>
            <a:ext cx="40957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Implicit line equation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  <a:sym typeface="Symbol" charset="0"/>
              </a:rPr>
              <a:t>Midpoint algorithm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1500" dirty="0">
                <a:latin typeface="Courier" charset="0"/>
                <a:ea typeface="+mn-ea"/>
              </a:rPr>
              <a:t>y = y</a:t>
            </a:r>
            <a:r>
              <a:rPr lang="en-US" sz="1500" baseline="-25000" dirty="0">
                <a:latin typeface="Courier" charset="0"/>
                <a:ea typeface="+mn-ea"/>
              </a:rPr>
              <a:t>0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1500" dirty="0">
                <a:latin typeface="Courier" charset="0"/>
                <a:ea typeface="+mn-ea"/>
              </a:rPr>
              <a:t>d = f(x</a:t>
            </a:r>
            <a:r>
              <a:rPr lang="en-US" sz="1500" baseline="-25000" dirty="0">
                <a:latin typeface="Courier" charset="0"/>
                <a:ea typeface="+mn-ea"/>
              </a:rPr>
              <a:t>0</a:t>
            </a:r>
            <a:r>
              <a:rPr lang="en-US" sz="1500" dirty="0">
                <a:latin typeface="Courier" charset="0"/>
                <a:ea typeface="+mn-ea"/>
              </a:rPr>
              <a:t>+1, y</a:t>
            </a:r>
            <a:r>
              <a:rPr lang="en-US" sz="1500" baseline="-25000" dirty="0">
                <a:latin typeface="Courier" charset="0"/>
                <a:ea typeface="+mn-ea"/>
              </a:rPr>
              <a:t>0</a:t>
            </a:r>
            <a:r>
              <a:rPr lang="en-US" sz="1500" dirty="0">
                <a:latin typeface="Courier" charset="0"/>
                <a:ea typeface="+mn-ea"/>
              </a:rPr>
              <a:t>+0.5)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1500" dirty="0">
                <a:latin typeface="Courier" charset="0"/>
                <a:ea typeface="+mn-ea"/>
              </a:rPr>
              <a:t>for x = x</a:t>
            </a:r>
            <a:r>
              <a:rPr lang="en-US" sz="1500" baseline="-25000" dirty="0">
                <a:latin typeface="Courier" charset="0"/>
                <a:ea typeface="+mn-ea"/>
              </a:rPr>
              <a:t>0</a:t>
            </a:r>
            <a:r>
              <a:rPr lang="en-US" sz="1500" dirty="0">
                <a:latin typeface="Courier" charset="0"/>
                <a:ea typeface="+mn-ea"/>
              </a:rPr>
              <a:t> to x</a:t>
            </a:r>
            <a:r>
              <a:rPr lang="en-US" sz="1500" baseline="-25000" dirty="0">
                <a:latin typeface="Courier" charset="0"/>
                <a:ea typeface="+mn-ea"/>
              </a:rPr>
              <a:t>1</a:t>
            </a:r>
            <a:endParaRPr lang="en-US" sz="1500" dirty="0">
              <a:latin typeface="Courier" charset="0"/>
              <a:ea typeface="+mn-ea"/>
            </a:endParaRP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draw(</a:t>
            </a:r>
            <a:r>
              <a:rPr lang="en-US" dirty="0" err="1">
                <a:latin typeface="Courier" charset="0"/>
                <a:ea typeface="+mn-ea"/>
              </a:rPr>
              <a:t>x,y</a:t>
            </a:r>
            <a:r>
              <a:rPr lang="en-US" dirty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if (d &lt; 0) then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y = y+1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d += (x</a:t>
            </a:r>
            <a:r>
              <a:rPr lang="en-US" baseline="-25000" dirty="0">
                <a:latin typeface="Courier" charset="0"/>
                <a:ea typeface="+mn-ea"/>
              </a:rPr>
              <a:t>1</a:t>
            </a:r>
            <a:r>
              <a:rPr lang="en-US" dirty="0">
                <a:latin typeface="Courier" charset="0"/>
                <a:ea typeface="+mn-ea"/>
              </a:rPr>
              <a:t> - x</a:t>
            </a:r>
            <a:r>
              <a:rPr lang="en-US" baseline="-25000" dirty="0">
                <a:latin typeface="Courier" charset="0"/>
                <a:ea typeface="+mn-ea"/>
              </a:rPr>
              <a:t>0</a:t>
            </a:r>
            <a:r>
              <a:rPr lang="en-US" dirty="0">
                <a:latin typeface="Courier" charset="0"/>
                <a:ea typeface="+mn-ea"/>
              </a:rPr>
              <a:t>) + (y</a:t>
            </a:r>
            <a:r>
              <a:rPr lang="en-US" baseline="-25000" dirty="0">
                <a:latin typeface="Courier" charset="0"/>
                <a:ea typeface="+mn-ea"/>
              </a:rPr>
              <a:t>0</a:t>
            </a:r>
            <a:r>
              <a:rPr lang="en-US" dirty="0">
                <a:latin typeface="Courier" charset="0"/>
                <a:ea typeface="+mn-ea"/>
              </a:rPr>
              <a:t> - y</a:t>
            </a:r>
            <a:r>
              <a:rPr lang="en-US" baseline="-25000" dirty="0">
                <a:latin typeface="Courier" charset="0"/>
                <a:ea typeface="+mn-ea"/>
              </a:rPr>
              <a:t>1</a:t>
            </a:r>
            <a:r>
              <a:rPr lang="en-US" dirty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else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d += (y</a:t>
            </a:r>
            <a:r>
              <a:rPr lang="en-US" baseline="-25000" dirty="0">
                <a:latin typeface="Courier" charset="0"/>
                <a:ea typeface="+mn-ea"/>
              </a:rPr>
              <a:t>0</a:t>
            </a:r>
            <a:r>
              <a:rPr lang="en-US" dirty="0">
                <a:latin typeface="Courier" charset="0"/>
                <a:ea typeface="+mn-ea"/>
              </a:rPr>
              <a:t> - y</a:t>
            </a:r>
            <a:r>
              <a:rPr lang="en-US" baseline="-25000" dirty="0">
                <a:latin typeface="Courier" charset="0"/>
                <a:ea typeface="+mn-ea"/>
              </a:rPr>
              <a:t>1</a:t>
            </a:r>
            <a:r>
              <a:rPr lang="en-US" dirty="0">
                <a:latin typeface="Courier" charset="0"/>
                <a:ea typeface="+mn-ea"/>
              </a:rPr>
              <a:t>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704975" y="1581150"/>
            <a:ext cx="5734050" cy="2762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Polygon Rasterization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Problem</a:t>
            </a:r>
          </a:p>
          <a:p>
            <a:pPr lvl="1"/>
            <a:r>
              <a:rPr lang="en-US"/>
              <a:t>How to generate filled polygons (by determining which pixel positions are inside the polygon)</a:t>
            </a:r>
          </a:p>
          <a:p>
            <a:pPr lvl="1"/>
            <a:r>
              <a:rPr lang="en-US"/>
              <a:t>Conversion from continuous to discrete domain</a:t>
            </a:r>
          </a:p>
          <a:p>
            <a:r>
              <a:rPr lang="en-US"/>
              <a:t>Concepts</a:t>
            </a:r>
          </a:p>
          <a:p>
            <a:pPr lvl="1"/>
            <a:r>
              <a:rPr lang="en-US"/>
              <a:t>Spatial coherence</a:t>
            </a:r>
          </a:p>
          <a:p>
            <a:pPr lvl="1"/>
            <a:r>
              <a:rPr lang="en-US"/>
              <a:t>Span coherence</a:t>
            </a:r>
          </a:p>
          <a:p>
            <a:pPr lvl="1"/>
            <a:r>
              <a:rPr lang="en-US"/>
              <a:t>Edge coherence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33232</TotalTime>
  <Words>674</Words>
  <Application>Microsoft Macintosh PowerPoint</Application>
  <PresentationFormat>On-screen Show (16:9)</PresentationFormat>
  <Paragraphs>152</Paragraphs>
  <Slides>24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</vt:lpstr>
      <vt:lpstr>Courier New</vt:lpstr>
      <vt:lpstr>Symbol</vt:lpstr>
      <vt:lpstr>Times New Roman</vt:lpstr>
      <vt:lpstr>Office Theme</vt:lpstr>
      <vt:lpstr>Graphics Pipeline Rasterization</vt:lpstr>
      <vt:lpstr>Graphics Pipeline</vt:lpstr>
      <vt:lpstr>Drawing Terms</vt:lpstr>
      <vt:lpstr>Line Drawing</vt:lpstr>
      <vt:lpstr>Line Drawing</vt:lpstr>
      <vt:lpstr>Line Drawing</vt:lpstr>
      <vt:lpstr>Line Drawing</vt:lpstr>
      <vt:lpstr>Line Drawing</vt:lpstr>
      <vt:lpstr>Polygon Rasterization</vt:lpstr>
      <vt:lpstr>Scanning Rectangles</vt:lpstr>
      <vt:lpstr>Scanning Rectangles (2)</vt:lpstr>
      <vt:lpstr>Scanning Rectangles (3)</vt:lpstr>
      <vt:lpstr>Triangle Rasterization</vt:lpstr>
      <vt:lpstr>Interpolation</vt:lpstr>
      <vt:lpstr>Barycentric Triangle Rasterization</vt:lpstr>
      <vt:lpstr>Incremental Computation</vt:lpstr>
      <vt:lpstr>Incremental Rasterization</vt:lpstr>
      <vt:lpstr>Homogeneous Barycentrics</vt:lpstr>
      <vt:lpstr>Homogeneous Barycentrics</vt:lpstr>
      <vt:lpstr>Homogeneous Barycentrics</vt:lpstr>
      <vt:lpstr>Homogeneous Barycentrics</vt:lpstr>
      <vt:lpstr>Homogeneous Barycentrics</vt:lpstr>
      <vt:lpstr>Homogeneous Barycentrics</vt:lpstr>
      <vt:lpstr>Changes to Rasterization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217</cp:revision>
  <cp:lastPrinted>2010-10-04T14:32:16Z</cp:lastPrinted>
  <dcterms:created xsi:type="dcterms:W3CDTF">1996-09-30T18:28:10Z</dcterms:created>
  <dcterms:modified xsi:type="dcterms:W3CDTF">2023-04-26T20:21:57Z</dcterms:modified>
</cp:coreProperties>
</file>