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436" r:id="rId3"/>
    <p:sldId id="437" r:id="rId4"/>
    <p:sldId id="418" r:id="rId5"/>
    <p:sldId id="419" r:id="rId6"/>
    <p:sldId id="420" r:id="rId7"/>
    <p:sldId id="421" r:id="rId8"/>
    <p:sldId id="424" r:id="rId9"/>
    <p:sldId id="426" r:id="rId10"/>
    <p:sldId id="427" r:id="rId11"/>
    <p:sldId id="428" r:id="rId12"/>
    <p:sldId id="429" r:id="rId13"/>
    <p:sldId id="435" r:id="rId14"/>
    <p:sldId id="430" r:id="rId15"/>
    <p:sldId id="431" r:id="rId16"/>
    <p:sldId id="432" r:id="rId17"/>
    <p:sldId id="433" r:id="rId18"/>
    <p:sldId id="434" r:id="rId19"/>
    <p:sldId id="440" r:id="rId20"/>
    <p:sldId id="446" r:id="rId21"/>
    <p:sldId id="447" r:id="rId22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1"/>
    <p:restoredTop sz="94795"/>
  </p:normalViewPr>
  <p:slideViewPr>
    <p:cSldViewPr snapToGrid="0">
      <p:cViewPr varScale="1">
        <p:scale>
          <a:sx n="155" d="100"/>
          <a:sy n="155" d="100"/>
        </p:scale>
        <p:origin x="296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522D27B-E1D6-034E-98EB-3921059C4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69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7F4B455-1C94-CF46-A735-2490D17B9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72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697829-884D-F943-9C42-A6338B8D353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E4E57-26D4-C44D-A1EC-EFC6A01514C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32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41CD37-EF2A-814E-8B39-1C8D9C59DDF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42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E14203-5BCD-334F-BA8B-C74D5E62C95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706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06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D9CB4B-E2C9-874B-BF3D-9A5865453DB5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7168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168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1E0BC5-37BB-C143-BEB3-61B6AA67802D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727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27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4E6E2B-C8AF-1A4A-8F62-E6DAA4964DF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737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37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E66B56-8DF0-8A45-B0A3-F6A7D8826F56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747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47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938DAE-6DFE-F345-8B90-94CB8498385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7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7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6DA33C-5496-F84F-9B17-E17E6FFEEB9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44A93-6A28-CD4F-A060-73872AD59E5F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763DD-E49B-C34B-A2DD-74D1DB9DA7AF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A53DC2-6243-4041-8E0C-8769A337A3E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450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50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74B981-7F30-E043-907A-EAB2ACA1E73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481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81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FFB445-9039-8946-869A-7B21BAE3FA37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6A3166-521A-484C-914A-FCF3C8C902F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8DC3E-2C6B-4943-9E0F-C7C176B2B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6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49FF-A275-AA4A-9563-E73EADB9E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4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3DE4-28D9-7946-A7E9-100B443F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51D2A-BBDB-FA49-83AE-824ACE95D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A0E1-F21A-8949-AD18-49824E5C6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3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BAC15-F159-6C49-9A93-66C0B5D2F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7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9854B-6CAB-3742-A0F5-F87E246E4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E3768-59F8-A946-B737-93B6B2EF4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2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FABAC-A9C1-A34E-A299-2847FA96E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0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BD67-ECBA-CA46-800C-E6A07B410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1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BA1AD-1A0A-F142-8692-39A3090E7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4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4BE4D8-135C-0E48-AE14-4EB8087D2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Graphics Pipeline</a:t>
            </a:r>
            <a:br>
              <a:rPr lang="en-US"/>
            </a:br>
            <a:r>
              <a:rPr lang="en-US"/>
              <a:t>Clipping</a:t>
            </a:r>
            <a:endParaRPr lang="en-US" dirty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CMSC 435/634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Efficient Computation of Bit-Code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Compute each bit</a:t>
            </a:r>
          </a:p>
          <a:p>
            <a:pPr lvl="1"/>
            <a:r>
              <a:rPr lang="en-GB" dirty="0"/>
              <a:t>First bit is the sign bit of </a:t>
            </a:r>
            <a:r>
              <a:rPr lang="en-GB" dirty="0" err="1"/>
              <a:t>ymax</a:t>
            </a:r>
            <a:r>
              <a:rPr lang="en-GB" dirty="0"/>
              <a:t> – y </a:t>
            </a:r>
          </a:p>
          <a:p>
            <a:pPr lvl="1"/>
            <a:r>
              <a:rPr lang="en-GB" dirty="0"/>
              <a:t>Second bit is the sign bit of y – </a:t>
            </a:r>
            <a:r>
              <a:rPr lang="en-GB" dirty="0" err="1"/>
              <a:t>ymin</a:t>
            </a:r>
            <a:endParaRPr lang="en-GB" dirty="0"/>
          </a:p>
          <a:p>
            <a:pPr lvl="1"/>
            <a:r>
              <a:rPr lang="en-GB" dirty="0"/>
              <a:t>Third bit is the sign bit of </a:t>
            </a:r>
            <a:r>
              <a:rPr lang="en-GB" dirty="0" err="1"/>
              <a:t>xmax</a:t>
            </a:r>
            <a:r>
              <a:rPr lang="en-GB" dirty="0"/>
              <a:t> – x </a:t>
            </a:r>
          </a:p>
          <a:p>
            <a:pPr lvl="1"/>
            <a:r>
              <a:rPr lang="en-GB" dirty="0"/>
              <a:t>Forth bit is the sign bit of x – </a:t>
            </a:r>
            <a:r>
              <a:rPr lang="en-GB" dirty="0" err="1"/>
              <a:t>xmin</a:t>
            </a:r>
            <a:r>
              <a:rPr lang="en-GB" dirty="0"/>
              <a:t>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609E-7C73-9C40-AE16-CC4B63ECBF00}" type="slidenum">
              <a:rPr lang="en-GB"/>
              <a:pPr/>
              <a:t>10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Bit-Code Trivial Rejects and Accepts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both bit codes are zero – trivial accept</a:t>
            </a:r>
          </a:p>
          <a:p>
            <a:r>
              <a:rPr lang="en-GB" dirty="0"/>
              <a:t>If endpoints are both outside of same edge, they will share that bit</a:t>
            </a:r>
          </a:p>
          <a:p>
            <a:pPr lvl="1"/>
            <a:r>
              <a:rPr lang="en-GB" dirty="0"/>
              <a:t>This can easily be computed as </a:t>
            </a:r>
            <a:br>
              <a:rPr lang="en-GB" dirty="0"/>
            </a:br>
            <a:r>
              <a:rPr lang="en-GB" dirty="0"/>
              <a:t>a bitwise </a:t>
            </a:r>
            <a:r>
              <a:rPr lang="en-GB" b="1" dirty="0"/>
              <a:t>and</a:t>
            </a:r>
            <a:r>
              <a:rPr lang="en-GB" dirty="0"/>
              <a:t> (&amp;) operation – </a:t>
            </a:r>
            <a:br>
              <a:rPr lang="en-GB" dirty="0"/>
            </a:br>
            <a:r>
              <a:rPr lang="en-GB" dirty="0"/>
              <a:t>trivial reject if non-zero result</a:t>
            </a:r>
          </a:p>
          <a:p>
            <a:r>
              <a:rPr lang="en-GB" dirty="0"/>
              <a:t>If not, then need to split line at </a:t>
            </a:r>
            <a:br>
              <a:rPr lang="en-GB" dirty="0"/>
            </a:br>
            <a:r>
              <a:rPr lang="en-GB" dirty="0"/>
              <a:t>clip edge, discard portion </a:t>
            </a:r>
            <a:br>
              <a:rPr lang="en-GB" dirty="0"/>
            </a:br>
            <a:r>
              <a:rPr lang="en-GB" dirty="0"/>
              <a:t>outside, continue testing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FF757-8BFE-434A-87B7-2FB3C9CF8E1C}" type="slidenum">
              <a:rPr lang="en-GB"/>
              <a:pPr/>
              <a:t>11</a:t>
            </a:fld>
            <a:endParaRPr lang="en-GB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F9A737C3-1F2C-8443-A903-5216D205B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363" y="2537223"/>
            <a:ext cx="2562225" cy="1939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298973" y="195263"/>
            <a:ext cx="6531769" cy="878681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  <a:tab pos="6402335" algn="l"/>
              </a:tabLst>
              <a:defRPr/>
            </a:pPr>
            <a:r>
              <a:rPr lang="en-GB">
                <a:ea typeface="+mj-ea"/>
                <a:cs typeface="+mj-cs"/>
              </a:rPr>
              <a:t>Cohen-Sutherland </a:t>
            </a:r>
            <a:br>
              <a:rPr lang="en-GB">
                <a:ea typeface="+mj-ea"/>
                <a:cs typeface="+mj-cs"/>
              </a:rPr>
            </a:br>
            <a:r>
              <a:rPr lang="en-GB">
                <a:ea typeface="+mj-ea"/>
                <a:cs typeface="+mj-cs"/>
              </a:rPr>
              <a:t>Line Clipping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5DF3B-8E81-9F4D-894D-B0837C7A96C9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453754" y="1182292"/>
            <a:ext cx="6221015" cy="374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1229" tIns="30615" rIns="61229" bIns="30615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1875" i="1" dirty="0"/>
              <a:t>code1</a:t>
            </a:r>
            <a:r>
              <a:rPr lang="en-GB" sz="1875" dirty="0"/>
              <a:t> = </a:t>
            </a:r>
            <a:r>
              <a:rPr lang="en-GB" sz="1875" dirty="0" err="1"/>
              <a:t>outcode</a:t>
            </a:r>
            <a:r>
              <a:rPr lang="en-GB" sz="1875" dirty="0"/>
              <a:t> from endpoint1</a:t>
            </a:r>
          </a:p>
          <a:p>
            <a:pPr>
              <a:defRPr/>
            </a:pPr>
            <a:r>
              <a:rPr lang="en-GB" sz="1875" i="1" dirty="0"/>
              <a:t>code2</a:t>
            </a:r>
            <a:r>
              <a:rPr lang="en-GB" sz="1875" dirty="0"/>
              <a:t> = </a:t>
            </a:r>
            <a:r>
              <a:rPr lang="en-GB" sz="1875" dirty="0" err="1"/>
              <a:t>outcode</a:t>
            </a:r>
            <a:r>
              <a:rPr lang="en-GB" sz="1875" dirty="0"/>
              <a:t> from endpoint2</a:t>
            </a:r>
          </a:p>
          <a:p>
            <a:pPr>
              <a:defRPr/>
            </a:pPr>
            <a:r>
              <a:rPr lang="en-GB" sz="1875" b="1" dirty="0"/>
              <a:t>if</a:t>
            </a:r>
            <a:r>
              <a:rPr lang="en-GB" sz="1875" dirty="0"/>
              <a:t> (</a:t>
            </a:r>
            <a:r>
              <a:rPr lang="en-GB" sz="1875" i="1" dirty="0"/>
              <a:t>code1</a:t>
            </a:r>
            <a:r>
              <a:rPr lang="en-GB" sz="1875" dirty="0"/>
              <a:t> | code2 == 0) </a:t>
            </a:r>
            <a:r>
              <a:rPr lang="en-GB" sz="1875" b="1" dirty="0"/>
              <a:t>then</a:t>
            </a:r>
          </a:p>
          <a:p>
            <a:pPr>
              <a:defRPr/>
            </a:pPr>
            <a:r>
              <a:rPr lang="en-GB" sz="1875" dirty="0"/>
              <a:t>	</a:t>
            </a:r>
            <a:r>
              <a:rPr lang="en-GB" sz="1875" dirty="0" err="1"/>
              <a:t>trivial_accept</a:t>
            </a:r>
            <a:endParaRPr lang="en-GB" sz="1875" dirty="0"/>
          </a:p>
          <a:p>
            <a:pPr>
              <a:defRPr/>
            </a:pPr>
            <a:r>
              <a:rPr lang="en-GB" sz="1875" b="1" dirty="0"/>
              <a:t>else if</a:t>
            </a:r>
            <a:r>
              <a:rPr lang="en-GB" sz="1875" dirty="0"/>
              <a:t> (</a:t>
            </a:r>
            <a:r>
              <a:rPr lang="en-GB" sz="1875" i="1" dirty="0"/>
              <a:t>code1</a:t>
            </a:r>
            <a:r>
              <a:rPr lang="en-GB" sz="1875" dirty="0"/>
              <a:t> &amp; </a:t>
            </a:r>
            <a:r>
              <a:rPr lang="en-GB" sz="1875" i="1" dirty="0"/>
              <a:t>code2</a:t>
            </a:r>
            <a:r>
              <a:rPr lang="en-GB" sz="1875" dirty="0"/>
              <a:t> != 0) </a:t>
            </a:r>
            <a:r>
              <a:rPr lang="en-GB" sz="1875" b="1" dirty="0"/>
              <a:t>then</a:t>
            </a:r>
          </a:p>
          <a:p>
            <a:pPr>
              <a:defRPr/>
            </a:pPr>
            <a:r>
              <a:rPr lang="en-GB" sz="1875" dirty="0"/>
              <a:t>	</a:t>
            </a:r>
            <a:r>
              <a:rPr lang="en-GB" sz="1875" dirty="0" err="1"/>
              <a:t>trivial_reject</a:t>
            </a:r>
            <a:endParaRPr lang="en-GB" sz="1875" dirty="0"/>
          </a:p>
          <a:p>
            <a:pPr>
              <a:defRPr/>
            </a:pPr>
            <a:r>
              <a:rPr lang="en-GB" sz="1875" b="1" dirty="0"/>
              <a:t>else</a:t>
            </a:r>
          </a:p>
          <a:p>
            <a:pPr>
              <a:defRPr/>
            </a:pPr>
            <a:r>
              <a:rPr lang="en-GB" sz="1875" dirty="0"/>
              <a:t>	clip against left</a:t>
            </a:r>
          </a:p>
          <a:p>
            <a:pPr>
              <a:defRPr/>
            </a:pPr>
            <a:r>
              <a:rPr lang="en-GB" sz="1875" dirty="0"/>
              <a:t>	clip against right</a:t>
            </a:r>
          </a:p>
          <a:p>
            <a:pPr>
              <a:defRPr/>
            </a:pPr>
            <a:r>
              <a:rPr lang="en-GB" sz="1875" dirty="0"/>
              <a:t>	clip against bottom</a:t>
            </a:r>
          </a:p>
          <a:p>
            <a:pPr>
              <a:defRPr/>
            </a:pPr>
            <a:r>
              <a:rPr lang="en-GB" sz="1875" dirty="0"/>
              <a:t>	clip against top</a:t>
            </a:r>
          </a:p>
          <a:p>
            <a:pPr>
              <a:defRPr/>
            </a:pPr>
            <a:r>
              <a:rPr lang="en-GB" sz="1875" dirty="0"/>
              <a:t>	</a:t>
            </a:r>
            <a:r>
              <a:rPr lang="en-GB" sz="1875" b="1" dirty="0"/>
              <a:t>if </a:t>
            </a:r>
            <a:r>
              <a:rPr lang="en-GB" sz="1875" dirty="0"/>
              <a:t>(anything is left) </a:t>
            </a:r>
            <a:r>
              <a:rPr lang="en-GB" sz="1875" b="1" dirty="0"/>
              <a:t>then</a:t>
            </a:r>
          </a:p>
          <a:p>
            <a:pPr>
              <a:defRPr/>
            </a:pPr>
            <a:r>
              <a:rPr lang="en-GB" sz="1875" dirty="0"/>
              <a:t>		accept clipped segment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8568" y="2190750"/>
            <a:ext cx="2876550" cy="228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8793" y="2124075"/>
            <a:ext cx="1085850" cy="2952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4168" y="2143125"/>
            <a:ext cx="3790950" cy="333375"/>
          </a:xfrm>
          <a:prstGeom prst="rect">
            <a:avLst/>
          </a:prstGeom>
        </p:spPr>
      </p:pic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Works for 3D planes</a:t>
            </a:r>
          </a:p>
          <a:p>
            <a:r>
              <a:rPr lang="en-US" dirty="0"/>
              <a:t>If point is inside clipping plane:</a:t>
            </a:r>
          </a:p>
          <a:p>
            <a:endParaRPr lang="en-US" dirty="0"/>
          </a:p>
          <a:p>
            <a:r>
              <a:rPr lang="en-US" dirty="0"/>
              <a:t>Point on line:</a:t>
            </a:r>
          </a:p>
          <a:p>
            <a:endParaRPr lang="en-US" dirty="0"/>
          </a:p>
          <a:p>
            <a:r>
              <a:rPr lang="en-US" dirty="0"/>
              <a:t>Intersection:</a:t>
            </a:r>
          </a:p>
        </p:txBody>
      </p:sp>
      <p:pic>
        <p:nvPicPr>
          <p:cNvPr id="37891" name="Picture 3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818" y="2181225"/>
            <a:ext cx="27908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8" descr="latex-image-1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2579944"/>
            <a:ext cx="36671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11" descr="latex-image-1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916" y="3275280"/>
            <a:ext cx="2228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9918" y="2171700"/>
            <a:ext cx="3505200" cy="2762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4091227" y="2190749"/>
            <a:ext cx="1438275" cy="2476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3176094" y="2190749"/>
            <a:ext cx="1895475" cy="2476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816034" y="2195510"/>
            <a:ext cx="3352800" cy="247650"/>
          </a:xfrm>
          <a:prstGeom prst="rect">
            <a:avLst/>
          </a:prstGeom>
        </p:spPr>
      </p:pic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Homogeneous Clipping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Polygon Clipping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Many cases (new edges, discarded edges)</a:t>
            </a:r>
          </a:p>
          <a:p>
            <a:pPr lvl="1"/>
            <a:r>
              <a:rPr lang="en-GB" dirty="0"/>
              <a:t>Multiple polygons may result from a single (concave) polygon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D68-8ECE-E243-8D32-9A7CE55A028A}" type="slidenum">
              <a:rPr lang="en-GB"/>
              <a:pPr/>
              <a:t>14</a:t>
            </a:fld>
            <a:endParaRPr lang="en-GB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213" y="2230942"/>
            <a:ext cx="5085573" cy="2706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Sutherland-Hodgman Polygon Clipping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Divide and conquer</a:t>
            </a:r>
          </a:p>
          <a:p>
            <a:r>
              <a:rPr lang="en-GB"/>
              <a:t>Simpler </a:t>
            </a:r>
            <a:r>
              <a:rPr lang="en-GB" dirty="0"/>
              <a:t>problem is to clip polygon against a single infinite edge</a:t>
            </a:r>
          </a:p>
          <a:p>
            <a:pPr lvl="1"/>
            <a:r>
              <a:rPr lang="en-GB" dirty="0"/>
              <a:t>Sequence of 4 clips against clipping rectangle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0689-6D70-4145-A89C-D91D150A291B}" type="slidenum">
              <a:rPr lang="en-GB"/>
              <a:pPr/>
              <a:t>15</a:t>
            </a:fld>
            <a:endParaRPr lang="en-GB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745" y="2571750"/>
            <a:ext cx="4152509" cy="2444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Sutherland-Hodgman Polygon Clipping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Algorithm moves around the polygon from </a:t>
            </a:r>
            <a:r>
              <a:rPr lang="en-GB" dirty="0" err="1"/>
              <a:t>v</a:t>
            </a:r>
            <a:r>
              <a:rPr lang="en-GB" baseline="-25000" dirty="0" err="1"/>
              <a:t>n</a:t>
            </a:r>
            <a:r>
              <a:rPr lang="en-GB" dirty="0"/>
              <a:t> to v</a:t>
            </a:r>
            <a:r>
              <a:rPr lang="en-GB" baseline="-25000" dirty="0"/>
              <a:t>1</a:t>
            </a:r>
            <a:r>
              <a:rPr lang="en-GB" dirty="0"/>
              <a:t> and then on back to </a:t>
            </a:r>
            <a:r>
              <a:rPr lang="en-GB" dirty="0" err="1"/>
              <a:t>v</a:t>
            </a:r>
            <a:r>
              <a:rPr lang="en-GB" baseline="-25000" dirty="0" err="1"/>
              <a:t>n</a:t>
            </a:r>
            <a:endParaRPr lang="en-GB" baseline="-25000" dirty="0"/>
          </a:p>
          <a:p>
            <a:r>
              <a:rPr lang="en-GB" dirty="0"/>
              <a:t>At each step</a:t>
            </a:r>
          </a:p>
          <a:p>
            <a:pPr lvl="1"/>
            <a:r>
              <a:rPr lang="en-GB" dirty="0"/>
              <a:t>Check (v</a:t>
            </a:r>
            <a:r>
              <a:rPr lang="en-GB" baseline="-25000" dirty="0"/>
              <a:t>i</a:t>
            </a:r>
            <a:r>
              <a:rPr lang="en-GB" dirty="0"/>
              <a:t> to v</a:t>
            </a:r>
            <a:r>
              <a:rPr lang="en-GB" baseline="-25000" dirty="0"/>
              <a:t>i+1</a:t>
            </a:r>
            <a:r>
              <a:rPr lang="en-GB" dirty="0"/>
              <a:t>) line against the clip edge</a:t>
            </a:r>
          </a:p>
          <a:p>
            <a:pPr lvl="1"/>
            <a:r>
              <a:rPr lang="en-GB" dirty="0"/>
              <a:t>Add zero, one, or two vertices to the output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FF87-A338-4B43-B760-9443CBDDDC60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Sutherland-Hodgman Polygon Clipping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At each step, 1 of 4 possible cases arises</a:t>
            </a:r>
          </a:p>
          <a:p>
            <a:pPr marL="342900" lvl="1" indent="0">
              <a:buNone/>
            </a:pPr>
            <a:r>
              <a:rPr lang="en-GB" sz="2000" dirty="0"/>
              <a:t>1) Edge is completely inside clip boundary, so add vertex p to the output</a:t>
            </a:r>
          </a:p>
          <a:p>
            <a:pPr marL="342900" lvl="1" indent="0">
              <a:buNone/>
            </a:pPr>
            <a:r>
              <a:rPr lang="en-GB" sz="2000" dirty="0"/>
              <a:t>2) Intersection </a:t>
            </a:r>
            <a:r>
              <a:rPr lang="en-GB" sz="2000" dirty="0" err="1"/>
              <a:t>i</a:t>
            </a:r>
            <a:r>
              <a:rPr lang="en-GB" sz="2000" dirty="0"/>
              <a:t> is output as vertex because it intersects with boundary</a:t>
            </a:r>
          </a:p>
          <a:p>
            <a:pPr marL="342900" lvl="1" indent="0">
              <a:buNone/>
            </a:pPr>
            <a:r>
              <a:rPr lang="en-GB" sz="2000" dirty="0"/>
              <a:t>3) Both vertices are outside boundary, so neither is output</a:t>
            </a:r>
          </a:p>
          <a:p>
            <a:pPr marL="342900" lvl="1" indent="0">
              <a:buNone/>
            </a:pPr>
            <a:r>
              <a:rPr lang="en-GB" sz="2000" dirty="0"/>
              <a:t>4) Intersection </a:t>
            </a:r>
            <a:r>
              <a:rPr lang="en-GB" sz="2000" dirty="0" err="1"/>
              <a:t>i</a:t>
            </a:r>
            <a:r>
              <a:rPr lang="en-GB" sz="2000" dirty="0"/>
              <a:t> and vertex p both added to output list</a:t>
            </a:r>
          </a:p>
          <a:p>
            <a:pPr lvl="1"/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731D-A681-004A-AF82-2E3C34DB72DD}" type="slidenum">
              <a:rPr lang="en-GB"/>
              <a:pPr/>
              <a:t>17</a:t>
            </a:fld>
            <a:endParaRPr lang="en-GB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578"/>
          <a:stretch/>
        </p:blipFill>
        <p:spPr bwMode="auto">
          <a:xfrm>
            <a:off x="1988344" y="3296841"/>
            <a:ext cx="1519966" cy="1822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BEAD40B1-1C8F-B34B-97F1-07AA2C8CD8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2" r="44750"/>
          <a:stretch/>
        </p:blipFill>
        <p:spPr bwMode="auto">
          <a:xfrm>
            <a:off x="3508310" y="3296841"/>
            <a:ext cx="1334278" cy="1822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3D934446-7CB0-124E-8046-C511FFAA13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50" r="22535"/>
          <a:stretch/>
        </p:blipFill>
        <p:spPr bwMode="auto">
          <a:xfrm>
            <a:off x="4842588" y="3296840"/>
            <a:ext cx="1147664" cy="1822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18D65919-A6A8-FC4F-83E9-723F5CD04E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28" r="-1"/>
          <a:stretch/>
        </p:blipFill>
        <p:spPr bwMode="auto">
          <a:xfrm>
            <a:off x="5990252" y="3296839"/>
            <a:ext cx="1166133" cy="1822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uiExpand="1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1298973" y="235744"/>
            <a:ext cx="6531769" cy="797719"/>
          </a:xfrm>
        </p:spPr>
        <p:txBody>
          <a:bodyPr/>
          <a:lstStyle/>
          <a:p>
            <a:pPr eaLnBrk="1" hangingPunct="1"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  <a:tab pos="6401991" algn="l"/>
              </a:tabLst>
            </a:pPr>
            <a:r>
              <a:rPr lang="en-GB">
                <a:latin typeface="Calibri" charset="0"/>
              </a:rPr>
              <a:t>Sutherland-Hodgman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2B59C-C5B4-0A42-A8DF-029D0C1D0758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383506" y="1182291"/>
            <a:ext cx="6376988" cy="3484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1229" tIns="30615" rIns="61229" bIns="30615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350" dirty="0" err="1">
                <a:solidFill>
                  <a:srgbClr val="000000"/>
                </a:solidFill>
                <a:latin typeface="Liberation Sans" charset="0"/>
                <a:cs typeface="DejaVu Sans" charset="0"/>
              </a:rPr>
              <a:t>Sutherland-Hodgman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)‏</a:t>
            </a: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vertex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[ length(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) - 1 ]</a:t>
            </a:r>
          </a:p>
          <a:p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for 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j = 0 ; j &lt; length(array) ; j++ )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do</a:t>
            </a:r>
          </a:p>
          <a:p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vertex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[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j 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]</a:t>
            </a:r>
          </a:p>
          <a:p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if 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		</a:t>
            </a: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	</a:t>
            </a:r>
            <a:r>
              <a:rPr lang="en-GB" sz="135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1 */</a:t>
            </a:r>
            <a:endParaRPr lang="en-GB" sz="1350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    Output(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)</a:t>
            </a: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else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</a:t>
            </a:r>
            <a:r>
              <a:rPr lang="en-GB" sz="135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</a:t>
            </a:r>
            <a:r>
              <a:rPr lang="en-US" sz="135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4</a:t>
            </a:r>
            <a:r>
              <a:rPr lang="en-GB" sz="135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 */</a:t>
            </a:r>
            <a:endParaRPr lang="en-GB" sz="1350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    Output( ComputeIntersection(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,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, clip plane ) )‏</a:t>
            </a:r>
          </a:p>
          <a:p>
            <a:r>
              <a:rPr lang="en-GB" sz="135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    Output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)‏</a:t>
            </a:r>
          </a:p>
          <a:p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else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then	</a:t>
            </a:r>
            <a:r>
              <a:rPr lang="en-GB" sz="135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2 */</a:t>
            </a:r>
            <a:endParaRPr lang="en-GB" sz="1350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Output( ComputeIntersection( P, S, clip plane ) )‏</a:t>
            </a: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</a:t>
            </a:r>
            <a:r>
              <a:rPr lang="en-GB" sz="135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else					</a:t>
            </a:r>
            <a:r>
              <a:rPr lang="en-GB" sz="135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3 */</a:t>
            </a:r>
            <a:endParaRPr lang="en-GB" sz="1350" b="1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    do nothing</a:t>
            </a:r>
          </a:p>
          <a:p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      S</a:t>
            </a:r>
            <a:r>
              <a:rPr lang="en-GB" sz="135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35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Clipless</a:t>
            </a:r>
            <a:r>
              <a:rPr lang="en-US" dirty="0"/>
              <a:t>” Homogeneous Rasterization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153400" cy="3943349"/>
          </a:xfrm>
        </p:spPr>
        <p:txBody>
          <a:bodyPr/>
          <a:lstStyle/>
          <a:p>
            <a:r>
              <a:rPr lang="en-US" dirty="0"/>
              <a:t>Compute </a:t>
            </a:r>
            <a:r>
              <a:rPr lang="en-US" dirty="0" err="1"/>
              <a:t>barycentrics</a:t>
            </a:r>
            <a:r>
              <a:rPr lang="en-US" dirty="0"/>
              <a:t> using homogeneous coordinates</a:t>
            </a:r>
          </a:p>
          <a:p>
            <a:pPr lvl="1"/>
            <a:r>
              <a:rPr lang="en-US" dirty="0"/>
              <a:t>Don’t need to clip to compute valid </a:t>
            </a:r>
            <a:r>
              <a:rPr lang="en-US" dirty="0" err="1"/>
              <a:t>barycentrics</a:t>
            </a:r>
            <a:endParaRPr lang="en-US" dirty="0"/>
          </a:p>
          <a:p>
            <a:r>
              <a:rPr lang="en-US" dirty="0"/>
              <a:t>Extra edge equation / decision variable for each clip edge</a:t>
            </a:r>
          </a:p>
          <a:p>
            <a:pPr lvl="1"/>
            <a:r>
              <a:rPr lang="en-US" dirty="0"/>
              <a:t>Compute </a:t>
            </a:r>
            <a:r>
              <a:rPr lang="en-US" i="1" dirty="0"/>
              <a:t>t</a:t>
            </a:r>
            <a:r>
              <a:rPr lang="en-US" dirty="0"/>
              <a:t> for clip plane at each vertex</a:t>
            </a:r>
          </a:p>
          <a:p>
            <a:pPr lvl="1"/>
            <a:r>
              <a:rPr lang="en-US" dirty="0"/>
              <a:t>Only visible (w&gt;near) pixels will be drawn</a:t>
            </a:r>
          </a:p>
          <a:p>
            <a:r>
              <a:rPr lang="en-US" dirty="0"/>
              <a:t>Adds computation</a:t>
            </a:r>
          </a:p>
          <a:p>
            <a:pPr lvl="1"/>
            <a:r>
              <a:rPr lang="en-US" dirty="0"/>
              <a:t>Divide by w per pixel instead of per vertex</a:t>
            </a:r>
          </a:p>
          <a:p>
            <a:pPr lvl="2"/>
            <a:r>
              <a:rPr lang="en-US" dirty="0"/>
              <a:t>No clipped pixels drawn, so no division by 0</a:t>
            </a:r>
          </a:p>
          <a:p>
            <a:pPr lvl="1"/>
            <a:r>
              <a:rPr lang="en-US" dirty="0"/>
              <a:t>But avoids branching and extra triangles</a:t>
            </a:r>
          </a:p>
          <a:p>
            <a:pPr lvl="2"/>
            <a:r>
              <a:rPr lang="en-US" dirty="0"/>
              <a:t>Good for hardware</a:t>
            </a:r>
          </a:p>
        </p:txBody>
      </p:sp>
    </p:spTree>
    <p:extLst>
      <p:ext uri="{BB962C8B-B14F-4D97-AF65-F5344CB8AC3E}">
        <p14:creationId xmlns:p14="http://schemas.microsoft.com/office/powerpoint/2010/main" val="2702470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Graphics Pipeline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Object-order approach to rendering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828800" y="1727597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Vertex Processing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1828800" y="2373065"/>
            <a:ext cx="177165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>
                <a:solidFill>
                  <a:schemeClr val="tx1"/>
                </a:solidFill>
              </a:rPr>
              <a:t>Clipping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0" y="2991446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>
                <a:solidFill>
                  <a:schemeClr val="tx1"/>
                </a:solidFill>
              </a:rPr>
              <a:t>Rasterization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28800" y="3623370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Fragment Processing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28800" y="4255294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Visibility &amp; Blending</a:t>
            </a:r>
          </a:p>
        </p:txBody>
      </p:sp>
      <p:cxnSp>
        <p:nvCxnSpPr>
          <p:cNvPr id="6" name="Straight Arrow Connector 5"/>
          <p:cNvCxnSpPr>
            <a:stCxn id="2" idx="2"/>
            <a:endCxn id="8" idx="0"/>
          </p:cNvCxnSpPr>
          <p:nvPr/>
        </p:nvCxnSpPr>
        <p:spPr>
          <a:xfrm>
            <a:off x="2714625" y="2184797"/>
            <a:ext cx="0" cy="188269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  <a:endCxn id="9" idx="0"/>
          </p:cNvCxnSpPr>
          <p:nvPr/>
        </p:nvCxnSpPr>
        <p:spPr>
          <a:xfrm>
            <a:off x="2714625" y="2830266"/>
            <a:ext cx="0" cy="161180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10" idx="0"/>
          </p:cNvCxnSpPr>
          <p:nvPr/>
        </p:nvCxnSpPr>
        <p:spPr>
          <a:xfrm>
            <a:off x="2714625" y="3448645"/>
            <a:ext cx="0" cy="174725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2714625" y="4080570"/>
            <a:ext cx="0" cy="184249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00450" y="1628894"/>
            <a:ext cx="4400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Transformations</a:t>
            </a:r>
          </a:p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Vertex components of shading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00450" y="2428541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Find the visible parts of primitives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00450" y="3046922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Break primitives into fragments/pixels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00450" y="3678846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Fragment components of shading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0450" y="4310770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Which do we see, how do they combine?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1543050"/>
            <a:ext cx="5305425" cy="10250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0" y="2628900"/>
            <a:ext cx="5305425" cy="1028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2662" y="3714750"/>
            <a:ext cx="528637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710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Homogenous Clip Plane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Clip parameter at each vertex</a:t>
            </a:r>
          </a:p>
          <a:p>
            <a:endParaRPr lang="en-US" dirty="0"/>
          </a:p>
          <a:p>
            <a:r>
              <a:rPr lang="en-US" dirty="0"/>
              <a:t>Clipping decision variable coefficients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571750"/>
            <a:ext cx="6419850" cy="1028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0" y="1685925"/>
            <a:ext cx="119062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3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Clip?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Window sides</a:t>
            </a:r>
          </a:p>
          <a:p>
            <a:pPr lvl="1"/>
            <a:r>
              <a:rPr lang="en-US" dirty="0"/>
              <a:t>Draw less</a:t>
            </a:r>
          </a:p>
          <a:p>
            <a:pPr lvl="1"/>
            <a:r>
              <a:rPr lang="en-US" dirty="0"/>
              <a:t>Some rasterization algorithms need everything on screen</a:t>
            </a:r>
          </a:p>
          <a:p>
            <a:r>
              <a:rPr lang="en-US" dirty="0"/>
              <a:t>Near</a:t>
            </a:r>
          </a:p>
          <a:p>
            <a:pPr lvl="1"/>
            <a:r>
              <a:rPr lang="en-US" dirty="0"/>
              <a:t>Draw less</a:t>
            </a:r>
          </a:p>
          <a:p>
            <a:pPr lvl="1"/>
            <a:r>
              <a:rPr lang="en-US" b="1" dirty="0"/>
              <a:t>Don’t divide by 0</a:t>
            </a:r>
            <a:endParaRPr lang="en-US" dirty="0"/>
          </a:p>
          <a:p>
            <a:pPr lvl="1"/>
            <a:r>
              <a:rPr lang="en-US" b="1" dirty="0"/>
              <a:t>Don’t divide by negative z</a:t>
            </a:r>
            <a:endParaRPr lang="en-US" dirty="0"/>
          </a:p>
          <a:p>
            <a:r>
              <a:rPr lang="en-US" dirty="0"/>
              <a:t>Far</a:t>
            </a:r>
          </a:p>
          <a:p>
            <a:pPr lvl="1"/>
            <a:r>
              <a:rPr lang="en-US" dirty="0"/>
              <a:t>Draw less</a:t>
            </a:r>
          </a:p>
          <a:p>
            <a:pPr lvl="1"/>
            <a:r>
              <a:rPr lang="en-US" dirty="0"/>
              <a:t>Constrain Z range (avoid overflow)</a:t>
            </a:r>
          </a:p>
        </p:txBody>
      </p:sp>
    </p:spTree>
    <p:extLst>
      <p:ext uri="{BB962C8B-B14F-4D97-AF65-F5344CB8AC3E}">
        <p14:creationId xmlns:p14="http://schemas.microsoft.com/office/powerpoint/2010/main" val="1252358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Clipping &amp; Culling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Cull</a:t>
            </a:r>
            <a:r>
              <a:rPr lang="en-GB" dirty="0"/>
              <a:t>: decide not to draw an object at all</a:t>
            </a:r>
          </a:p>
          <a:p>
            <a:r>
              <a:rPr lang="en-GB" i="1" dirty="0"/>
              <a:t>Clip</a:t>
            </a:r>
            <a:r>
              <a:rPr lang="en-GB" dirty="0"/>
              <a:t>: slice to keep just the visible parts</a:t>
            </a:r>
          </a:p>
          <a:p>
            <a:r>
              <a:rPr lang="en-GB" i="1" dirty="0"/>
              <a:t>Trivial Reject</a:t>
            </a:r>
            <a:r>
              <a:rPr lang="en-GB" dirty="0"/>
              <a:t>: Easy to decide entirely </a:t>
            </a:r>
            <a:r>
              <a:rPr lang="en-GB" b="1" dirty="0"/>
              <a:t>off </a:t>
            </a:r>
            <a:r>
              <a:rPr lang="en-GB" dirty="0"/>
              <a:t>screen</a:t>
            </a:r>
          </a:p>
          <a:p>
            <a:r>
              <a:rPr lang="en-GB" i="1" dirty="0"/>
              <a:t>Trivial Accept</a:t>
            </a:r>
            <a:r>
              <a:rPr lang="en-GB" dirty="0"/>
              <a:t>: Easy to decide entirely </a:t>
            </a:r>
            <a:r>
              <a:rPr lang="en-GB" b="1" dirty="0"/>
              <a:t>on</a:t>
            </a:r>
            <a:r>
              <a:rPr lang="en-GB" dirty="0"/>
              <a:t> screen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3641-A3FC-7B42-8841-95E9E827A31A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Clipping Lines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Lines intersecting a rectangular clip region are always clipped into a single line segment</a:t>
            </a:r>
          </a:p>
          <a:p>
            <a:r>
              <a:rPr lang="en-GB" dirty="0"/>
              <a:t>Clip against one window edge at a time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E2E4-9DA2-C848-9CBE-1A821C1CA167}" type="slidenum">
              <a:rPr lang="en-GB"/>
              <a:pPr/>
              <a:t>5</a:t>
            </a:fld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3633788" y="2457450"/>
            <a:ext cx="0" cy="220027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57688" y="2457450"/>
            <a:ext cx="0" cy="220027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86075" y="3214688"/>
            <a:ext cx="222766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86075" y="3938588"/>
            <a:ext cx="222766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33788" y="3214688"/>
            <a:ext cx="723900" cy="7239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extBox 19"/>
          <p:cNvSpPr txBox="1"/>
          <p:nvPr/>
        </p:nvSpPr>
        <p:spPr>
          <a:xfrm>
            <a:off x="2367565" y="4293907"/>
            <a:ext cx="111382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+mn-lt"/>
              </a:rPr>
              <a:t>Clip Rectangle</a:t>
            </a:r>
          </a:p>
        </p:txBody>
      </p:sp>
      <p:cxnSp>
        <p:nvCxnSpPr>
          <p:cNvPr id="22" name="Straight Arrow Connector 21"/>
          <p:cNvCxnSpPr>
            <a:endCxn id="18" idx="1"/>
          </p:cNvCxnSpPr>
          <p:nvPr/>
        </p:nvCxnSpPr>
        <p:spPr>
          <a:xfrm flipV="1">
            <a:off x="3062288" y="3576637"/>
            <a:ext cx="571500" cy="7096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540575" y="3214688"/>
            <a:ext cx="723900" cy="7239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39" name="Group 38"/>
          <p:cNvGrpSpPr/>
          <p:nvPr/>
        </p:nvGrpSpPr>
        <p:grpSpPr>
          <a:xfrm>
            <a:off x="3667364" y="3322723"/>
            <a:ext cx="383051" cy="609497"/>
            <a:chOff x="3365821" y="4430296"/>
            <a:chExt cx="510735" cy="812662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3530600" y="4606925"/>
              <a:ext cx="120650" cy="406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589337" y="4538662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2" name="Oval 41"/>
            <p:cNvSpPr/>
            <p:nvPr/>
          </p:nvSpPr>
          <p:spPr>
            <a:xfrm>
              <a:off x="3464719" y="49474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10644" y="4873626"/>
              <a:ext cx="3659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A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65821" y="4430296"/>
              <a:ext cx="357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B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578077" y="3322723"/>
            <a:ext cx="383051" cy="609497"/>
            <a:chOff x="3365821" y="4430296"/>
            <a:chExt cx="510735" cy="812662"/>
          </a:xfrm>
        </p:grpSpPr>
        <p:cxnSp>
          <p:nvCxnSpPr>
            <p:cNvPr id="50" name="Straight Connector 49"/>
            <p:cNvCxnSpPr/>
            <p:nvPr/>
          </p:nvCxnSpPr>
          <p:spPr>
            <a:xfrm flipV="1">
              <a:off x="3530600" y="4606925"/>
              <a:ext cx="120650" cy="406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3589337" y="4538662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Oval 51"/>
            <p:cNvSpPr/>
            <p:nvPr/>
          </p:nvSpPr>
          <p:spPr>
            <a:xfrm>
              <a:off x="3464719" y="49474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10644" y="4873626"/>
              <a:ext cx="3659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A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365821" y="4430296"/>
              <a:ext cx="357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B</a:t>
              </a:r>
            </a:p>
          </p:txBody>
        </p:sp>
      </p:grpSp>
      <p:grpSp>
        <p:nvGrpSpPr>
          <p:cNvPr id="7175" name="Group 7174"/>
          <p:cNvGrpSpPr/>
          <p:nvPr/>
        </p:nvGrpSpPr>
        <p:grpSpPr>
          <a:xfrm>
            <a:off x="3988031" y="2571647"/>
            <a:ext cx="349381" cy="1121256"/>
            <a:chOff x="3793370" y="3428861"/>
            <a:chExt cx="465840" cy="1495008"/>
          </a:xfrm>
        </p:grpSpPr>
        <p:cxnSp>
          <p:nvCxnSpPr>
            <p:cNvPr id="56" name="Straight Connector 55"/>
            <p:cNvCxnSpPr/>
            <p:nvPr/>
          </p:nvCxnSpPr>
          <p:spPr>
            <a:xfrm flipV="1">
              <a:off x="3944182" y="3598138"/>
              <a:ext cx="211696" cy="102424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4093171" y="353543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Oval 57"/>
            <p:cNvSpPr/>
            <p:nvPr/>
          </p:nvSpPr>
          <p:spPr>
            <a:xfrm>
              <a:off x="3878301" y="455650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903984" y="4554537"/>
              <a:ext cx="355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C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793370" y="3428861"/>
              <a:ext cx="372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  <a:latin typeface="+mn-lt"/>
                </a:rPr>
                <a:t>D</a:t>
              </a:r>
              <a:endParaRPr lang="en-US" sz="12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173" name="Group 7172"/>
          <p:cNvGrpSpPr/>
          <p:nvPr/>
        </p:nvGrpSpPr>
        <p:grpSpPr>
          <a:xfrm>
            <a:off x="3937366" y="3000406"/>
            <a:ext cx="317972" cy="276999"/>
            <a:chOff x="3725824" y="4000536"/>
            <a:chExt cx="423963" cy="369332"/>
          </a:xfrm>
        </p:grpSpPr>
        <p:sp>
          <p:nvSpPr>
            <p:cNvPr id="62" name="TextBox 61"/>
            <p:cNvSpPr txBox="1"/>
            <p:nvPr/>
          </p:nvSpPr>
          <p:spPr>
            <a:xfrm>
              <a:off x="3725824" y="4000536"/>
              <a:ext cx="4239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D’</a:t>
              </a:r>
            </a:p>
          </p:txBody>
        </p:sp>
        <p:sp>
          <p:nvSpPr>
            <p:cNvPr id="69" name="Oval 68"/>
            <p:cNvSpPr/>
            <p:nvPr/>
          </p:nvSpPr>
          <p:spPr>
            <a:xfrm>
              <a:off x="3950095" y="422449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7170" name="Group 7169"/>
          <p:cNvGrpSpPr/>
          <p:nvPr/>
        </p:nvGrpSpPr>
        <p:grpSpPr>
          <a:xfrm>
            <a:off x="5846030" y="3000403"/>
            <a:ext cx="400041" cy="692500"/>
            <a:chOff x="6270700" y="4000536"/>
            <a:chExt cx="533387" cy="923333"/>
          </a:xfrm>
        </p:grpSpPr>
        <p:sp>
          <p:nvSpPr>
            <p:cNvPr id="74" name="Oval 73"/>
            <p:cNvSpPr/>
            <p:nvPr/>
          </p:nvSpPr>
          <p:spPr>
            <a:xfrm>
              <a:off x="6423177" y="455650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48861" y="4554537"/>
              <a:ext cx="355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C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270700" y="4000536"/>
              <a:ext cx="423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D’</a:t>
              </a:r>
            </a:p>
          </p:txBody>
        </p:sp>
        <p:cxnSp>
          <p:nvCxnSpPr>
            <p:cNvPr id="77" name="Straight Connector 76"/>
            <p:cNvCxnSpPr/>
            <p:nvPr/>
          </p:nvCxnSpPr>
          <p:spPr>
            <a:xfrm flipV="1">
              <a:off x="6485883" y="4286250"/>
              <a:ext cx="62707" cy="3206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/>
            <p:cNvSpPr/>
            <p:nvPr/>
          </p:nvSpPr>
          <p:spPr>
            <a:xfrm>
              <a:off x="6494971" y="422449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7180" name="Group 7179"/>
          <p:cNvGrpSpPr/>
          <p:nvPr/>
        </p:nvGrpSpPr>
        <p:grpSpPr>
          <a:xfrm>
            <a:off x="2695646" y="2421191"/>
            <a:ext cx="922278" cy="1479634"/>
            <a:chOff x="2070195" y="3228254"/>
            <a:chExt cx="1229703" cy="1972845"/>
          </a:xfrm>
        </p:grpSpPr>
        <p:sp>
          <p:nvSpPr>
            <p:cNvPr id="90" name="Oval 89"/>
            <p:cNvSpPr/>
            <p:nvPr/>
          </p:nvSpPr>
          <p:spPr>
            <a:xfrm>
              <a:off x="2091965" y="475313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7177" name="Straight Connector 7176"/>
            <p:cNvCxnSpPr/>
            <p:nvPr/>
          </p:nvCxnSpPr>
          <p:spPr>
            <a:xfrm flipV="1">
              <a:off x="2149368" y="3465342"/>
              <a:ext cx="725130" cy="135049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>
              <a:off x="2816983" y="339753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070195" y="4831767"/>
              <a:ext cx="3466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E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959634" y="3228254"/>
              <a:ext cx="3402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F</a:t>
              </a:r>
            </a:p>
          </p:txBody>
        </p:sp>
      </p:grpSp>
      <p:grpSp>
        <p:nvGrpSpPr>
          <p:cNvPr id="7187" name="Group 7186"/>
          <p:cNvGrpSpPr/>
          <p:nvPr/>
        </p:nvGrpSpPr>
        <p:grpSpPr>
          <a:xfrm>
            <a:off x="3855906" y="3238739"/>
            <a:ext cx="924159" cy="1102086"/>
            <a:chOff x="3617208" y="4318317"/>
            <a:chExt cx="1232212" cy="1469447"/>
          </a:xfrm>
        </p:grpSpPr>
        <p:cxnSp>
          <p:nvCxnSpPr>
            <p:cNvPr id="7184" name="Straight Connector 7183"/>
            <p:cNvCxnSpPr/>
            <p:nvPr/>
          </p:nvCxnSpPr>
          <p:spPr>
            <a:xfrm flipV="1">
              <a:off x="3711757" y="4487594"/>
              <a:ext cx="733634" cy="9402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3649050" y="537448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9" name="Oval 108"/>
            <p:cNvSpPr/>
            <p:nvPr/>
          </p:nvSpPr>
          <p:spPr>
            <a:xfrm>
              <a:off x="4377995" y="4434985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617208" y="5418432"/>
              <a:ext cx="376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G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474959" y="4318317"/>
              <a:ext cx="3744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H</a:t>
              </a:r>
            </a:p>
          </p:txBody>
        </p:sp>
      </p:grpSp>
      <p:grpSp>
        <p:nvGrpSpPr>
          <p:cNvPr id="7188" name="Group 7187"/>
          <p:cNvGrpSpPr/>
          <p:nvPr/>
        </p:nvGrpSpPr>
        <p:grpSpPr>
          <a:xfrm>
            <a:off x="3988026" y="3891556"/>
            <a:ext cx="356921" cy="276999"/>
            <a:chOff x="3793370" y="5188734"/>
            <a:chExt cx="475895" cy="369332"/>
          </a:xfrm>
        </p:grpSpPr>
        <p:sp>
          <p:nvSpPr>
            <p:cNvPr id="113" name="Oval 112"/>
            <p:cNvSpPr/>
            <p:nvPr/>
          </p:nvSpPr>
          <p:spPr>
            <a:xfrm>
              <a:off x="3793370" y="51887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841369" y="5188734"/>
              <a:ext cx="427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G’</a:t>
              </a:r>
            </a:p>
          </p:txBody>
        </p:sp>
      </p:grpSp>
      <p:grpSp>
        <p:nvGrpSpPr>
          <p:cNvPr id="7189" name="Group 7188"/>
          <p:cNvGrpSpPr/>
          <p:nvPr/>
        </p:nvGrpSpPr>
        <p:grpSpPr>
          <a:xfrm>
            <a:off x="4314174" y="3456671"/>
            <a:ext cx="348765" cy="276999"/>
            <a:chOff x="4223543" y="4608889"/>
            <a:chExt cx="465020" cy="369332"/>
          </a:xfrm>
        </p:grpSpPr>
        <p:sp>
          <p:nvSpPr>
            <p:cNvPr id="116" name="Oval 115"/>
            <p:cNvSpPr/>
            <p:nvPr/>
          </p:nvSpPr>
          <p:spPr>
            <a:xfrm>
              <a:off x="4223543" y="462772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262806" y="4608889"/>
              <a:ext cx="425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H’</a:t>
              </a:r>
            </a:p>
          </p:txBody>
        </p:sp>
      </p:grpSp>
      <p:grpSp>
        <p:nvGrpSpPr>
          <p:cNvPr id="7200" name="Group 7199"/>
          <p:cNvGrpSpPr/>
          <p:nvPr/>
        </p:nvGrpSpPr>
        <p:grpSpPr>
          <a:xfrm>
            <a:off x="5896757" y="3456668"/>
            <a:ext cx="674911" cy="711883"/>
            <a:chOff x="6338345" y="4608889"/>
            <a:chExt cx="899881" cy="949177"/>
          </a:xfrm>
        </p:grpSpPr>
        <p:sp>
          <p:nvSpPr>
            <p:cNvPr id="131" name="TextBox 130"/>
            <p:cNvSpPr txBox="1"/>
            <p:nvPr/>
          </p:nvSpPr>
          <p:spPr>
            <a:xfrm>
              <a:off x="6812469" y="4608889"/>
              <a:ext cx="4257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H’</a:t>
              </a:r>
            </a:p>
          </p:txBody>
        </p:sp>
        <p:cxnSp>
          <p:nvCxnSpPr>
            <p:cNvPr id="7198" name="Straight Connector 7197"/>
            <p:cNvCxnSpPr/>
            <p:nvPr/>
          </p:nvCxnSpPr>
          <p:spPr>
            <a:xfrm flipV="1">
              <a:off x="6399041" y="4684183"/>
              <a:ext cx="434862" cy="5610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6773207" y="462772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7" name="Oval 126"/>
            <p:cNvSpPr/>
            <p:nvPr/>
          </p:nvSpPr>
          <p:spPr>
            <a:xfrm>
              <a:off x="6338345" y="51887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386344" y="5188734"/>
              <a:ext cx="427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G’</a:t>
              </a:r>
            </a:p>
          </p:txBody>
        </p:sp>
      </p:grpSp>
      <p:grpSp>
        <p:nvGrpSpPr>
          <p:cNvPr id="7205" name="Group 7204"/>
          <p:cNvGrpSpPr/>
          <p:nvPr/>
        </p:nvGrpSpPr>
        <p:grpSpPr>
          <a:xfrm>
            <a:off x="3965534" y="3581997"/>
            <a:ext cx="880664" cy="1051395"/>
            <a:chOff x="3763379" y="4775994"/>
            <a:chExt cx="1174218" cy="1401860"/>
          </a:xfrm>
        </p:grpSpPr>
        <p:cxnSp>
          <p:nvCxnSpPr>
            <p:cNvPr id="7202" name="Straight Connector 7201"/>
            <p:cNvCxnSpPr/>
            <p:nvPr/>
          </p:nvCxnSpPr>
          <p:spPr>
            <a:xfrm flipV="1">
              <a:off x="4038600" y="4943210"/>
              <a:ext cx="550334" cy="10342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Oval 139"/>
            <p:cNvSpPr/>
            <p:nvPr/>
          </p:nvSpPr>
          <p:spPr>
            <a:xfrm>
              <a:off x="3975893" y="591476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1" name="Oval 140"/>
            <p:cNvSpPr/>
            <p:nvPr/>
          </p:nvSpPr>
          <p:spPr>
            <a:xfrm>
              <a:off x="4526227" y="489309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3763379" y="5808522"/>
              <a:ext cx="297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  <a:latin typeface="+mn-lt"/>
                </a:rPr>
                <a:t>I</a:t>
              </a:r>
              <a:endParaRPr lang="en-US" sz="12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4625117" y="4775994"/>
              <a:ext cx="312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J</a:t>
              </a:r>
            </a:p>
          </p:txBody>
        </p:sp>
      </p:grpSp>
      <p:grpSp>
        <p:nvGrpSpPr>
          <p:cNvPr id="7206" name="Group 7205"/>
          <p:cNvGrpSpPr/>
          <p:nvPr/>
        </p:nvGrpSpPr>
        <p:grpSpPr>
          <a:xfrm>
            <a:off x="4314170" y="4077895"/>
            <a:ext cx="316942" cy="276999"/>
            <a:chOff x="4228232" y="5437186"/>
            <a:chExt cx="422589" cy="369332"/>
          </a:xfrm>
        </p:grpSpPr>
        <p:sp>
          <p:nvSpPr>
            <p:cNvPr id="145" name="Oval 144"/>
            <p:cNvSpPr/>
            <p:nvPr/>
          </p:nvSpPr>
          <p:spPr>
            <a:xfrm>
              <a:off x="4228232" y="5437187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302008" y="5437186"/>
              <a:ext cx="3488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I’</a:t>
              </a:r>
            </a:p>
          </p:txBody>
        </p:sp>
      </p:grpSp>
      <p:grpSp>
        <p:nvGrpSpPr>
          <p:cNvPr id="7207" name="Group 7206"/>
          <p:cNvGrpSpPr/>
          <p:nvPr/>
        </p:nvGrpSpPr>
        <p:grpSpPr>
          <a:xfrm>
            <a:off x="4420925" y="3886881"/>
            <a:ext cx="321755" cy="296562"/>
            <a:chOff x="4370565" y="5182499"/>
            <a:chExt cx="429007" cy="395415"/>
          </a:xfrm>
        </p:grpSpPr>
        <p:sp>
          <p:nvSpPr>
            <p:cNvPr id="100" name="TextBox 99"/>
            <p:cNvSpPr txBox="1"/>
            <p:nvPr/>
          </p:nvSpPr>
          <p:spPr>
            <a:xfrm>
              <a:off x="4435796" y="5208582"/>
              <a:ext cx="363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  <a:latin typeface="+mn-lt"/>
                </a:rPr>
                <a:t>J’</a:t>
              </a:r>
              <a:endParaRPr lang="en-US" sz="12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4370565" y="5182499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Clipping Endpoints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For a point at (x,y) to be inside the clipping rectangle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85E5-6379-4F4A-98DD-6201CC2DB3B0}" type="slidenum">
              <a:rPr lang="en-GB"/>
              <a:pPr/>
              <a:t>6</a:t>
            </a:fld>
            <a:endParaRPr lang="en-GB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253979" y="1918799"/>
            <a:ext cx="261104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61229" tIns="30615" rIns="61229" bIns="30615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1650" i="1" dirty="0" err="1"/>
              <a:t>x</a:t>
            </a:r>
            <a:r>
              <a:rPr lang="en-GB" sz="1650" i="1" baseline="-33000" dirty="0" err="1"/>
              <a:t>min</a:t>
            </a:r>
            <a:r>
              <a:rPr lang="en-GB" sz="1650" i="1" baseline="-33000" dirty="0"/>
              <a:t> </a:t>
            </a:r>
            <a:r>
              <a:rPr lang="en-GB" sz="1650" i="1" dirty="0">
                <a:cs typeface="Liberation Sans" charset="0"/>
              </a:rPr>
              <a:t>≤</a:t>
            </a:r>
            <a:r>
              <a:rPr lang="en-GB" sz="1650" i="1" dirty="0"/>
              <a:t> x </a:t>
            </a:r>
            <a:r>
              <a:rPr lang="en-GB" sz="1650" i="1" dirty="0">
                <a:cs typeface="Liberation Sans" charset="0"/>
              </a:rPr>
              <a:t>≤</a:t>
            </a:r>
            <a:r>
              <a:rPr lang="en-GB" sz="1650" i="1" dirty="0"/>
              <a:t> </a:t>
            </a:r>
            <a:r>
              <a:rPr lang="en-GB" sz="1650" i="1" dirty="0" err="1"/>
              <a:t>x</a:t>
            </a:r>
            <a:r>
              <a:rPr lang="en-GB" sz="1650" i="1" baseline="-33000" dirty="0" err="1"/>
              <a:t>max</a:t>
            </a:r>
            <a:r>
              <a:rPr lang="en-GB" sz="1650" i="1" dirty="0"/>
              <a:t>, </a:t>
            </a:r>
            <a:r>
              <a:rPr lang="en-GB" sz="1650" i="1" dirty="0" err="1"/>
              <a:t>y</a:t>
            </a:r>
            <a:r>
              <a:rPr lang="en-GB" sz="1650" i="1" baseline="-33000" dirty="0" err="1"/>
              <a:t>min</a:t>
            </a:r>
            <a:r>
              <a:rPr lang="en-GB" sz="1650" i="1" baseline="-33000" dirty="0"/>
              <a:t> </a:t>
            </a:r>
            <a:r>
              <a:rPr lang="en-GB" sz="1650" i="1" dirty="0">
                <a:cs typeface="Liberation Sans" charset="0"/>
              </a:rPr>
              <a:t>≤</a:t>
            </a:r>
            <a:r>
              <a:rPr lang="en-GB" sz="1650" i="1" dirty="0"/>
              <a:t> y </a:t>
            </a:r>
            <a:r>
              <a:rPr lang="en-GB" sz="1650" i="1" dirty="0">
                <a:cs typeface="Liberation Sans" charset="0"/>
              </a:rPr>
              <a:t>≤</a:t>
            </a:r>
            <a:r>
              <a:rPr lang="en-GB" sz="1650" i="1" dirty="0"/>
              <a:t> </a:t>
            </a:r>
            <a:r>
              <a:rPr lang="en-GB" sz="1650" i="1" dirty="0" err="1"/>
              <a:t>y</a:t>
            </a:r>
            <a:r>
              <a:rPr lang="en-GB" sz="1650" i="1" baseline="-33000" dirty="0" err="1"/>
              <a:t>max</a:t>
            </a:r>
            <a:r>
              <a:rPr lang="en-GB" sz="1650" i="1" dirty="0"/>
              <a:t> 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2639616"/>
            <a:ext cx="2990850" cy="216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Clipping Conditions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Both endpoints are inside (AB)</a:t>
            </a:r>
          </a:p>
          <a:p>
            <a:r>
              <a:rPr lang="en-GB" dirty="0"/>
              <a:t>One endpoint in, another end outside (CD)</a:t>
            </a:r>
          </a:p>
          <a:p>
            <a:r>
              <a:rPr lang="en-GB" dirty="0"/>
              <a:t>Both outside (EF, GH, IJ)</a:t>
            </a:r>
          </a:p>
          <a:p>
            <a:pPr lvl="1"/>
            <a:r>
              <a:rPr lang="en-GB" dirty="0"/>
              <a:t>May or may not be in, further calculations needed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1BBEB-9CE8-9049-9D91-232312C720BE}" type="slidenum">
              <a:rPr lang="en-GB"/>
              <a:pPr/>
              <a:t>7</a:t>
            </a:fld>
            <a:endParaRPr lang="en-GB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122" y="3213498"/>
            <a:ext cx="1860947" cy="1731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Cohen-Sutherland Line Clipping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First, endpoint pairs are checked for trivial acceptance</a:t>
            </a:r>
          </a:p>
          <a:p>
            <a:r>
              <a:rPr lang="en-GB" dirty="0"/>
              <a:t>If not, region checks are performed in order to trivially reject certain lines</a:t>
            </a:r>
          </a:p>
          <a:p>
            <a:pPr lvl="1"/>
            <a:r>
              <a:rPr lang="en-GB" dirty="0"/>
              <a:t>If both x’s or both y’s are &lt; –1 or both are &gt; 1, then it lies outside (EF)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959C-387C-1641-BBEE-D5B423E7FC82}" type="slidenum">
              <a:rPr lang="en-GB"/>
              <a:pPr/>
              <a:t>8</a:t>
            </a:fld>
            <a:endParaRPr lang="en-GB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2D1FB22-BAE4-4491-8504-820F292A8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122" y="3213498"/>
            <a:ext cx="1860947" cy="1731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Cohen-Sutherland Line Clipping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 bit code for each </a:t>
            </a:r>
            <a:r>
              <a:rPr lang="en-GB" dirty="0" err="1"/>
              <a:t>endopint</a:t>
            </a:r>
            <a:endParaRPr lang="en-GB" dirty="0"/>
          </a:p>
          <a:p>
            <a:r>
              <a:rPr lang="en-GB" dirty="0"/>
              <a:t>Each region is assigned a 4-bit code (</a:t>
            </a:r>
            <a:r>
              <a:rPr lang="en-GB" dirty="0" err="1"/>
              <a:t>outcode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 1st bit – above top edge </a:t>
            </a:r>
          </a:p>
          <a:p>
            <a:pPr lvl="2"/>
            <a:r>
              <a:rPr lang="en-GB" dirty="0"/>
              <a:t>y &gt; </a:t>
            </a:r>
            <a:r>
              <a:rPr lang="en-GB" dirty="0" err="1"/>
              <a:t>ymax</a:t>
            </a:r>
            <a:endParaRPr lang="en-GB" dirty="0"/>
          </a:p>
          <a:p>
            <a:pPr lvl="1"/>
            <a:r>
              <a:rPr lang="en-GB" dirty="0"/>
              <a:t>2nd bit – below bottom edge </a:t>
            </a:r>
          </a:p>
          <a:p>
            <a:pPr lvl="2"/>
            <a:r>
              <a:rPr lang="en-GB" dirty="0"/>
              <a:t>y &lt; </a:t>
            </a:r>
            <a:r>
              <a:rPr lang="en-GB" dirty="0" err="1"/>
              <a:t>ymin</a:t>
            </a:r>
            <a:endParaRPr lang="en-GB" dirty="0"/>
          </a:p>
          <a:p>
            <a:pPr lvl="1"/>
            <a:r>
              <a:rPr lang="en-GB" dirty="0"/>
              <a:t>3rd bit – right of right edge</a:t>
            </a:r>
          </a:p>
          <a:p>
            <a:pPr lvl="2"/>
            <a:r>
              <a:rPr lang="en-GB" dirty="0"/>
              <a:t>x &gt; </a:t>
            </a:r>
            <a:r>
              <a:rPr lang="en-GB" dirty="0" err="1"/>
              <a:t>xmax</a:t>
            </a:r>
            <a:endParaRPr lang="en-GB" dirty="0"/>
          </a:p>
          <a:p>
            <a:pPr lvl="1"/>
            <a:r>
              <a:rPr lang="en-GB" dirty="0"/>
              <a:t>4th  bit – left of left edge</a:t>
            </a:r>
          </a:p>
          <a:p>
            <a:pPr lvl="2"/>
            <a:r>
              <a:rPr lang="en-GB" dirty="0"/>
              <a:t>x &lt; </a:t>
            </a:r>
            <a:r>
              <a:rPr lang="en-GB" dirty="0" err="1"/>
              <a:t>xmin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8DB-FF65-DF48-AC29-C68571AD5C7B}" type="slidenum">
              <a:rPr lang="en-GB"/>
              <a:pPr/>
              <a:t>9</a:t>
            </a:fld>
            <a:endParaRPr lang="en-GB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363" y="2537223"/>
            <a:ext cx="2562225" cy="1939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36404</TotalTime>
  <Words>995</Words>
  <Application>Microsoft Macintosh PowerPoint</Application>
  <PresentationFormat>On-screen Show (16:9)</PresentationFormat>
  <Paragraphs>191</Paragraphs>
  <Slides>21</Slides>
  <Notes>16</Notes>
  <HiddenSlides>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Liberation Sans</vt:lpstr>
      <vt:lpstr>Times New Roman</vt:lpstr>
      <vt:lpstr>Office Theme</vt:lpstr>
      <vt:lpstr>Graphics Pipeline Clipping</vt:lpstr>
      <vt:lpstr>Graphics Pipeline</vt:lpstr>
      <vt:lpstr>Why Clip?</vt:lpstr>
      <vt:lpstr>Clipping &amp; Culling</vt:lpstr>
      <vt:lpstr>Clipping Lines</vt:lpstr>
      <vt:lpstr>Clipping Endpoints</vt:lpstr>
      <vt:lpstr>Clipping Conditions</vt:lpstr>
      <vt:lpstr>Cohen-Sutherland Line Clipping</vt:lpstr>
      <vt:lpstr>Cohen-Sutherland Line Clipping</vt:lpstr>
      <vt:lpstr>Efficient Computation of Bit-Code</vt:lpstr>
      <vt:lpstr>Bit-Code Trivial Rejects and Accepts</vt:lpstr>
      <vt:lpstr>Cohen-Sutherland  Line Clipping Algorithm</vt:lpstr>
      <vt:lpstr>Homogeneous Clipping</vt:lpstr>
      <vt:lpstr>Polygon Clipping</vt:lpstr>
      <vt:lpstr>Sutherland-Hodgman Polygon Clipping</vt:lpstr>
      <vt:lpstr>Sutherland-Hodgman Polygon Clipping</vt:lpstr>
      <vt:lpstr>Sutherland-Hodgman Polygon Clipping</vt:lpstr>
      <vt:lpstr>Sutherland-Hodgman Algorithm</vt:lpstr>
      <vt:lpstr>“Clipless” Homogeneous Rasterization</vt:lpstr>
      <vt:lpstr>Homogeneous Barycentrics</vt:lpstr>
      <vt:lpstr>Homogenous Clip Plane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209</cp:revision>
  <cp:lastPrinted>2010-10-04T14:32:16Z</cp:lastPrinted>
  <dcterms:created xsi:type="dcterms:W3CDTF">1996-09-30T18:28:10Z</dcterms:created>
  <dcterms:modified xsi:type="dcterms:W3CDTF">2023-05-17T22:57:15Z</dcterms:modified>
</cp:coreProperties>
</file>