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9" r:id="rId3"/>
    <p:sldId id="443" r:id="rId4"/>
    <p:sldId id="450" r:id="rId5"/>
    <p:sldId id="451" r:id="rId6"/>
    <p:sldId id="452" r:id="rId7"/>
    <p:sldId id="455" r:id="rId8"/>
    <p:sldId id="456" r:id="rId9"/>
    <p:sldId id="457" r:id="rId10"/>
    <p:sldId id="453" r:id="rId11"/>
    <p:sldId id="444" r:id="rId12"/>
    <p:sldId id="445" r:id="rId13"/>
    <p:sldId id="446" r:id="rId14"/>
    <p:sldId id="458" r:id="rId15"/>
    <p:sldId id="459" r:id="rId16"/>
    <p:sldId id="460" r:id="rId17"/>
    <p:sldId id="461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24" autoAdjust="0"/>
    <p:restoredTop sz="94694"/>
  </p:normalViewPr>
  <p:slideViewPr>
    <p:cSldViewPr>
      <p:cViewPr varScale="1">
        <p:scale>
          <a:sx n="104" d="100"/>
          <a:sy n="104" d="100"/>
        </p:scale>
        <p:origin x="208" y="1024"/>
      </p:cViewPr>
      <p:guideLst>
        <p:guide orient="horz" pos="792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0DB4E27-256F-FE4E-968B-6DDDC1F8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5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EF7012-0205-B145-B617-1F5FAA84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5E4B-1F56-FE4D-813F-5A45662C3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9EBB-B313-A642-8FA5-31765EB6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711D-A261-E640-9A2A-408A5910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B549-39D0-6F44-9AB2-44AC7671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C74B-AE70-9041-9C97-49FEE725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B19D-609C-4F44-8A48-EC711545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B7E-B451-2F44-921B-0DBBB5C7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E874-1724-E44D-A1EF-4A5E2056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0517-4663-F044-8093-4C54A1E6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1941-D484-D446-89D7-72B5EBD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1F99-5420-0D45-BA48-263E5F39D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A774-5E48-2C4E-9B10-213CE48BE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48721-6C7E-A84A-B9A0-CEBC41F9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875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Triangle </a:t>
            </a:r>
            <a:r>
              <a:rPr lang="en-US" dirty="0" err="1">
                <a:ea typeface="+mj-ea"/>
                <a:cs typeface="+mj-cs"/>
              </a:rPr>
              <a:t>Barycentrics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07E-EDDA-604F-ABBF-13330754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84AE-BA14-AF41-8B6D-19A6D568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of equations</a:t>
            </a:r>
          </a:p>
          <a:p>
            <a:r>
              <a:rPr lang="en-US" i="1" dirty="0">
                <a:latin typeface="Symbol" charset="0"/>
                <a:cs typeface="Symbol" charset="0"/>
              </a:rPr>
              <a:t>a</a:t>
            </a:r>
            <a:r>
              <a:rPr lang="en-US" dirty="0">
                <a:latin typeface="Calibri" charset="0"/>
              </a:rPr>
              <a:t>, </a:t>
            </a:r>
            <a:r>
              <a:rPr lang="en-US" i="1" dirty="0">
                <a:latin typeface="Symbol" charset="0"/>
                <a:cs typeface="Symbol" charset="0"/>
              </a:rPr>
              <a:t>b</a:t>
            </a:r>
            <a:r>
              <a:rPr lang="en-US" dirty="0">
                <a:latin typeface="Calibri" charset="0"/>
              </a:rPr>
              <a:t>, and </a:t>
            </a:r>
            <a:r>
              <a:rPr lang="en-US" i="1" dirty="0">
                <a:latin typeface="Symbol" charset="0"/>
                <a:cs typeface="Symbol" charset="0"/>
              </a:rPr>
              <a:t>g</a:t>
            </a:r>
            <a:r>
              <a:rPr lang="en-US" dirty="0">
                <a:latin typeface="Calibri" charset="0"/>
              </a:rPr>
              <a:t> are linear in X and 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41C50-2BA9-BB49-80D8-21367D66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8" y="2724150"/>
            <a:ext cx="4876800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2B45E-04A0-0C4C-BE77-C300ED37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4" y="2381668"/>
            <a:ext cx="355888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barycentric</a:t>
            </a:r>
            <a:r>
              <a:rPr lang="en-US" dirty="0"/>
              <a:t> is </a:t>
            </a:r>
          </a:p>
          <a:p>
            <a:pPr lvl="1"/>
            <a:r>
              <a:rPr lang="en-US" dirty="0"/>
              <a:t>Equal to 1 at one vertex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Equal to 0 at the other two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08039"/>
            <a:ext cx="48768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09950"/>
            <a:ext cx="4876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defines a system of three equations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47800" y="3654821"/>
            <a:ext cx="6476377" cy="12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14600" y="1885950"/>
            <a:ext cx="4559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coefficients for all three: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0982" y="1822246"/>
            <a:ext cx="5588000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6222" y="2897387"/>
            <a:ext cx="555752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36382" y="3994667"/>
            <a:ext cx="5537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A754-5D60-3B48-9B8D-4B09CD37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40B6-1248-B642-9E38-BE11A31D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Inverse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26AE4-B6EA-7B49-8A56-B395DBB5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80" y="1781649"/>
            <a:ext cx="3129280" cy="1107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1F27D-8EDB-D54D-9A5F-B73B0D8F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01103"/>
            <a:ext cx="5527040" cy="59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1AE5-3B21-DE43-AD12-40B51303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3" y="3966256"/>
            <a:ext cx="456184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477-345B-8346-B861-3F4CC9A2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528B-EB49-3041-9B3C-E9C790B2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</a:t>
            </a:r>
            <a:r>
              <a:rPr lang="en-US" i="1" dirty="0">
                <a:latin typeface="Symbol" pitchFamily="2" charset="2"/>
              </a:rPr>
              <a:t>a</a:t>
            </a:r>
            <a:r>
              <a:rPr lang="en-US" dirty="0"/>
              <a:t>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618E3-A681-E14D-B90D-6006FE20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1998" y="1662258"/>
            <a:ext cx="6960005" cy="1366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0902E-861F-9D42-BB59-A5178B30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9" y="3105150"/>
            <a:ext cx="83947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12AB3-D145-F648-962A-DC8F7117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97" y="4552950"/>
            <a:ext cx="676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86C5-BD45-8541-B7CC-17B91DD4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A0BC-7E9B-1A4F-98C9-E45C775A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C70E2-6300-B848-85BF-2BF1E83C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7150"/>
            <a:ext cx="2794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4207F-4EC5-BB4E-966A-0A3CA538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44650"/>
            <a:ext cx="3683000" cy="128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F1969-5C33-6047-8423-BD1936C3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384550"/>
            <a:ext cx="7493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374-BBA0-9443-9B0B-4B01E100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9140-8D61-1A42-A841-4E744D96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Line:</a:t>
            </a:r>
          </a:p>
          <a:p>
            <a:pPr lvl="1"/>
            <a:r>
              <a:rPr lang="en-US" dirty="0"/>
              <a:t>Lots of ways to compute them</a:t>
            </a:r>
          </a:p>
          <a:p>
            <a:pPr lvl="1"/>
            <a:r>
              <a:rPr lang="en-US" dirty="0"/>
              <a:t>All algebraically equivalent</a:t>
            </a:r>
          </a:p>
          <a:p>
            <a:r>
              <a:rPr lang="en-US" dirty="0"/>
              <a:t>Use the one that you find easiest</a:t>
            </a:r>
          </a:p>
        </p:txBody>
      </p:sp>
    </p:spTree>
    <p:extLst>
      <p:ext uri="{BB962C8B-B14F-4D97-AF65-F5344CB8AC3E}">
        <p14:creationId xmlns:p14="http://schemas.microsoft.com/office/powerpoint/2010/main" val="386672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ADA3-69F6-CF4B-9B3F-068F2774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4F4F-BF22-894B-A570-4DB81B4B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average of vertex positions</a:t>
            </a:r>
          </a:p>
          <a:p>
            <a:pPr lvl="1"/>
            <a:r>
              <a:rPr lang="en-US" dirty="0"/>
              <a:t>Weights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Same weights can interpolate other data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A1EA5-5A51-7540-9BB0-AEFFAF55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71600" y="2355477"/>
            <a:ext cx="33401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94A00-4D34-9C4A-B619-631C94E2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0" y="3475050"/>
            <a:ext cx="3467100" cy="35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E54ED0-81D7-BD49-B7C7-0E4D0060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875655"/>
            <a:ext cx="3721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coordinate is 1 at its vertex</a:t>
            </a:r>
          </a:p>
          <a:p>
            <a:r>
              <a:rPr lang="en-US" dirty="0"/>
              <a:t>0 at both other vertices</a:t>
            </a:r>
          </a:p>
          <a:p>
            <a:pPr lvl="1"/>
            <a:r>
              <a:rPr lang="en-US" dirty="0"/>
              <a:t>and on the line between them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EDF4FE-36F9-7541-89B5-72D182C26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70412"/>
            <a:ext cx="4038600" cy="28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9970-E04B-9D4B-BE67-498945BD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EDA9-B029-1544-A123-B43ACBD1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of (signed) distance from 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7C4DC-294D-0E40-99BB-0FC854F8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67341" y="1718772"/>
            <a:ext cx="5424259" cy="3424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07925-3119-844B-9B89-B0479B71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90950"/>
            <a:ext cx="9398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685A29-077B-A54B-B9E0-826E1032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000" y="2800350"/>
            <a:ext cx="2514600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C6D5EE-674E-FE41-BB53-B0FCF30776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2000" y="3380014"/>
            <a:ext cx="26924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3C2C5-6B1D-074D-8421-3C9BE6AD95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2000" y="1809750"/>
            <a:ext cx="3860800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7E4D84-F71A-F040-8A63-22A7FD09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4700" y="2343150"/>
            <a:ext cx="2882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8AF4-7AA2-3045-9FC5-1FE3CFDD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2FBB-96A8-E442-B6C9-058F84603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of (signed) triangle areas</a:t>
            </a:r>
          </a:p>
          <a:p>
            <a:pPr>
              <a:spcBef>
                <a:spcPts val="1300"/>
              </a:spcBef>
              <a:spcAft>
                <a:spcPts val="400"/>
              </a:spcAft>
            </a:pPr>
            <a:r>
              <a:rPr lang="en-US" dirty="0"/>
              <a:t>Since</a:t>
            </a:r>
          </a:p>
          <a:p>
            <a:r>
              <a:rPr lang="en-US" dirty="0"/>
              <a:t>All but heights cancel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37140-EE3A-9646-80DE-D50F280D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20850"/>
            <a:ext cx="20955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0C850-1F00-504F-9E77-34AF73C9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3430" y="1200151"/>
            <a:ext cx="5584370" cy="394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599F6-D4F5-1344-B0B7-C9DC2EE5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194050"/>
            <a:ext cx="1473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with cross product</a:t>
            </a:r>
          </a:p>
          <a:p>
            <a:r>
              <a:rPr lang="en-US" dirty="0"/>
              <a:t>Dot with normal for 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6453" y="1200152"/>
            <a:ext cx="5611347" cy="396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45639-7086-9A4B-8258-AA67E701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" y="2335530"/>
            <a:ext cx="3515360" cy="345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D48B7-B4FB-DD4C-89D0-14963001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73730"/>
            <a:ext cx="1371600" cy="345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76156-BF3D-FE46-A80C-1C1DB66DA8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" y="3562350"/>
            <a:ext cx="3556000" cy="345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F497B-283A-6E44-9360-5C180E1FF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019550"/>
            <a:ext cx="197104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E29FA-7356-A246-B1C9-4655CA171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390390"/>
            <a:ext cx="1483360" cy="772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50B13D-44FE-114E-9BF9-A2C409BC3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15" y="2716530"/>
            <a:ext cx="1676400" cy="3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Skip normalization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9248" y="1352550"/>
            <a:ext cx="5368551" cy="3790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E29FA-7356-A246-B1C9-4655CA17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9590"/>
            <a:ext cx="1854200" cy="96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C66A5-B6F2-0A48-BF41-1858600C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799590"/>
            <a:ext cx="22225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11A56-77FE-FB40-AAB2-67A15BE78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846307"/>
            <a:ext cx="14732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B220F-120B-6F40-B7EC-78F429B3D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427" y="3992762"/>
            <a:ext cx="1473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from matrix determinant</a:t>
            </a:r>
          </a:p>
          <a:p>
            <a:pPr lvl="1"/>
            <a:r>
              <a:rPr lang="en-US" dirty="0"/>
              <a:t>Any non-zero 2D projection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44489" y="1200151"/>
            <a:ext cx="5623311" cy="39708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D5DEE-42D3-6648-AC1E-915028682E22}"/>
              </a:ext>
            </a:extLst>
          </p:cNvPr>
          <p:cNvCxnSpPr>
            <a:cxnSpLocks/>
          </p:cNvCxnSpPr>
          <p:nvPr/>
        </p:nvCxnSpPr>
        <p:spPr>
          <a:xfrm flipV="1">
            <a:off x="4013886" y="2952750"/>
            <a:ext cx="1498600" cy="1641873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E7935-0963-694C-9419-6B00A289D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43150"/>
            <a:ext cx="5232400" cy="88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2E6524-57F1-8047-B7B9-B8360F93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92374"/>
            <a:ext cx="5080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by Green’s 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3430" y="1200151"/>
            <a:ext cx="5584370" cy="3943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E4424C-CB00-CF48-AA4B-95563CEE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823037"/>
            <a:ext cx="294640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21567-8458-0044-A405-74C27CEF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" y="3110230"/>
            <a:ext cx="283464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35179</TotalTime>
  <Words>223</Words>
  <Application>Microsoft Macintosh PowerPoint</Application>
  <PresentationFormat>On-screen Show (16:9)</PresentationFormat>
  <Paragraphs>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Office Theme</vt:lpstr>
      <vt:lpstr>Triangle Barycentrics</vt:lpstr>
      <vt:lpstr>Barycentric Coordinates</vt:lpstr>
      <vt:lpstr>Barycentric Coordinates</vt:lpstr>
      <vt:lpstr>Computing Barycentrics (1)</vt:lpstr>
      <vt:lpstr>Computing Barycentrics (2)</vt:lpstr>
      <vt:lpstr>Computing Barycentrics (2a)</vt:lpstr>
      <vt:lpstr>Computing Barycentrics (2b)</vt:lpstr>
      <vt:lpstr>Computing Barycentrics (2c)</vt:lpstr>
      <vt:lpstr>Computing Barycentrics (2d)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235</cp:revision>
  <cp:lastPrinted>2010-10-04T14:32:16Z</cp:lastPrinted>
  <dcterms:created xsi:type="dcterms:W3CDTF">1996-09-30T18:28:10Z</dcterms:created>
  <dcterms:modified xsi:type="dcterms:W3CDTF">2022-02-20T17:54:29Z</dcterms:modified>
</cp:coreProperties>
</file>