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3" r:id="rId3"/>
    <p:sldId id="294" r:id="rId4"/>
    <p:sldId id="295" r:id="rId5"/>
    <p:sldId id="336" r:id="rId6"/>
    <p:sldId id="302" r:id="rId7"/>
    <p:sldId id="339" r:id="rId8"/>
    <p:sldId id="334" r:id="rId9"/>
    <p:sldId id="303" r:id="rId10"/>
    <p:sldId id="340" r:id="rId11"/>
    <p:sldId id="305" r:id="rId12"/>
    <p:sldId id="308" r:id="rId13"/>
    <p:sldId id="337" r:id="rId14"/>
    <p:sldId id="327" r:id="rId15"/>
    <p:sldId id="328" r:id="rId16"/>
    <p:sldId id="329" r:id="rId17"/>
    <p:sldId id="330" r:id="rId18"/>
    <p:sldId id="391" r:id="rId19"/>
    <p:sldId id="338" r:id="rId20"/>
    <p:sldId id="388" r:id="rId21"/>
    <p:sldId id="390" r:id="rId22"/>
    <p:sldId id="285" r:id="rId23"/>
    <p:sldId id="389" r:id="rId24"/>
    <p:sldId id="393" r:id="rId25"/>
    <p:sldId id="392" r:id="rId26"/>
    <p:sldId id="385" r:id="rId27"/>
    <p:sldId id="386" r:id="rId28"/>
    <p:sldId id="387" r:id="rId29"/>
    <p:sldId id="383" r:id="rId30"/>
    <p:sldId id="394" r:id="rId31"/>
    <p:sldId id="395" r:id="rId32"/>
    <p:sldId id="379" r:id="rId33"/>
    <p:sldId id="380" r:id="rId34"/>
    <p:sldId id="381" r:id="rId35"/>
    <p:sldId id="382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 userDrawn="1">
          <p15:clr>
            <a:srgbClr val="A4A3A4"/>
          </p15:clr>
        </p15:guide>
        <p15:guide id="2" orient="horz" pos="287" userDrawn="1">
          <p15:clr>
            <a:srgbClr val="A4A3A4"/>
          </p15:clr>
        </p15:guide>
        <p15:guide id="3" pos="2112" userDrawn="1">
          <p15:clr>
            <a:srgbClr val="A4A3A4"/>
          </p15:clr>
        </p15:guide>
        <p15:guide id="4" pos="1344" userDrawn="1">
          <p15:clr>
            <a:srgbClr val="A4A3A4"/>
          </p15:clr>
        </p15:guide>
        <p15:guide id="5" pos="3552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  <p15:guide id="7" orient="horz" pos="2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86" autoAdjust="0"/>
    <p:restoredTop sz="90959"/>
  </p:normalViewPr>
  <p:slideViewPr>
    <p:cSldViewPr snapToGrid="0">
      <p:cViewPr varScale="1">
        <p:scale>
          <a:sx n="117" d="100"/>
          <a:sy n="117" d="100"/>
        </p:scale>
        <p:origin x="184" y="672"/>
      </p:cViewPr>
      <p:guideLst>
        <p:guide orient="horz" pos="1836"/>
        <p:guide orient="horz" pos="287"/>
        <p:guide pos="2112"/>
        <p:guide pos="1344"/>
        <p:guide pos="3552"/>
        <p:guide orient="horz" pos="1380"/>
        <p:guide orient="horz" pos="2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11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13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14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16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6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19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22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28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29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32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33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34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35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6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8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9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14450"/>
            <a:ext cx="716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314450"/>
            <a:ext cx="1676400" cy="24003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050">
                <a:solidFill>
                  <a:schemeClr val="bg1"/>
                </a:solidFill>
              </a:defRPr>
            </a:lvl3pPr>
            <a:lvl4pPr>
              <a:buNone/>
              <a:defRPr sz="900">
                <a:solidFill>
                  <a:schemeClr val="bg1"/>
                </a:solidFill>
              </a:defRPr>
            </a:lvl4pPr>
            <a:lvl5pPr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3.gi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1629137" y="1576606"/>
            <a:ext cx="5893168" cy="2481044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3086100" y="234315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 Drawing" r:id="rId3" imgW="5664200" imgH="4140200" progId="MSDraw.Drawing.8.1">
                  <p:embed/>
                </p:oleObj>
              </mc:Choice>
              <mc:Fallback>
                <p:oleObj name="Microsoft Draw Drawing" r:id="rId3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34315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3086100" y="102870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 Drawing" r:id="rId5" imgW="5664200" imgH="4140200" progId="MSDraw.Drawing.8.1">
                  <p:embed/>
                </p:oleObj>
              </mc:Choice>
              <mc:Fallback>
                <p:oleObj name="Microsoft Draw Drawing" r:id="rId5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02870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Strobing</a:t>
            </a:r>
            <a:r>
              <a:rPr lang="en-US" dirty="0"/>
              <a:t>/Popping</a:t>
            </a:r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3086100" y="3657600"/>
          <a:ext cx="409336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657600"/>
                        <a:ext cx="4093369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695700" y="3943350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B75F1-E522-D747-95D8-73C10FD62870}"/>
              </a:ext>
            </a:extLst>
          </p:cNvPr>
          <p:cNvSpPr/>
          <p:nvPr/>
        </p:nvSpPr>
        <p:spPr>
          <a:xfrm>
            <a:off x="3200400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498-33B0-B348-8258-AC7A1924C113}"/>
              </a:ext>
            </a:extLst>
          </p:cNvPr>
          <p:cNvSpPr/>
          <p:nvPr/>
        </p:nvSpPr>
        <p:spPr>
          <a:xfrm>
            <a:off x="3600450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E67A2-EC89-6842-9AD3-4A24DAD9950B}"/>
              </a:ext>
            </a:extLst>
          </p:cNvPr>
          <p:cNvSpPr/>
          <p:nvPr/>
        </p:nvSpPr>
        <p:spPr>
          <a:xfrm>
            <a:off x="3981450" y="245745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4DE905-9073-9A4C-A4AB-71102D3CB9BB}"/>
              </a:ext>
            </a:extLst>
          </p:cNvPr>
          <p:cNvSpPr/>
          <p:nvPr/>
        </p:nvSpPr>
        <p:spPr>
          <a:xfrm>
            <a:off x="3600450" y="245745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EDA51-849A-BD44-AE1F-F35976FA4D55}"/>
              </a:ext>
            </a:extLst>
          </p:cNvPr>
          <p:cNvSpPr/>
          <p:nvPr/>
        </p:nvSpPr>
        <p:spPr>
          <a:xfrm>
            <a:off x="4406488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88BAA-6860-9140-AA48-6FD6486F8F22}"/>
              </a:ext>
            </a:extLst>
          </p:cNvPr>
          <p:cNvSpPr/>
          <p:nvPr/>
        </p:nvSpPr>
        <p:spPr>
          <a:xfrm>
            <a:off x="3600450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B95E9B-D510-2E42-AAD5-461A21C27570}"/>
              </a:ext>
            </a:extLst>
          </p:cNvPr>
          <p:cNvSpPr/>
          <p:nvPr/>
        </p:nvSpPr>
        <p:spPr>
          <a:xfrm>
            <a:off x="4006438" y="37719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0156CB3-1DFC-524A-60E4-9C17BDAC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827" y="2627506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491BD10-A89D-B484-6C07-D8FD8A86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311662"/>
            <a:ext cx="1028700" cy="971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DA8359-1E70-3F9A-3B86-ADDE96F579B6}"/>
              </a:ext>
            </a:extLst>
          </p:cNvPr>
          <p:cNvSpPr/>
          <p:nvPr/>
        </p:nvSpPr>
        <p:spPr>
          <a:xfrm>
            <a:off x="4014439" y="1143000"/>
            <a:ext cx="400050" cy="123467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178F6D-9294-544B-A0D2-D15D9A31A662}"/>
              </a:ext>
            </a:extLst>
          </p:cNvPr>
          <p:cNvCxnSpPr/>
          <p:nvPr/>
        </p:nvCxnSpPr>
        <p:spPr>
          <a:xfrm>
            <a:off x="1964531" y="1143000"/>
            <a:ext cx="0" cy="379452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8592F3E-F686-DC2A-59F8-713D14C731A1}"/>
              </a:ext>
            </a:extLst>
          </p:cNvPr>
          <p:cNvSpPr/>
          <p:nvPr/>
        </p:nvSpPr>
        <p:spPr>
          <a:xfrm>
            <a:off x="1503680" y="2701290"/>
            <a:ext cx="924560" cy="387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0760"/>
            <a:ext cx="6629400" cy="44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98860"/>
            <a:ext cx="6515100" cy="43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4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6"/>
          <a:stretch/>
        </p:blipFill>
        <p:spPr bwMode="auto">
          <a:xfrm>
            <a:off x="1257300" y="857251"/>
            <a:ext cx="66294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723B-6970-E54D-AE00-05D304DD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41_93">
            <a:extLst>
              <a:ext uri="{FF2B5EF4-FFF2-40B4-BE49-F238E27FC236}">
                <a16:creationId xmlns:a16="http://schemas.microsoft.com/office/drawing/2014/main" id="{4344F58F-E9EB-3647-B964-9BEB274AC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43200"/>
            <a:ext cx="6172200" cy="41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2_93">
            <a:extLst>
              <a:ext uri="{FF2B5EF4-FFF2-40B4-BE49-F238E27FC236}">
                <a16:creationId xmlns:a16="http://schemas.microsoft.com/office/drawing/2014/main" id="{946251B7-B367-0F48-9C01-88848D31E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43200"/>
            <a:ext cx="6172199" cy="41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3062F-B721-5773-221D-DA57D52E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area filtering, get banding</a:t>
            </a:r>
            <a:br>
              <a:rPr lang="en-US" dirty="0"/>
            </a:br>
            <a:r>
              <a:rPr lang="en-US" dirty="0"/>
              <a:t>artifacts along edges</a:t>
            </a:r>
          </a:p>
          <a:p>
            <a:r>
              <a:rPr lang="en-US" dirty="0"/>
              <a:t>Answer from Fourier sampling theory</a:t>
            </a:r>
          </a:p>
        </p:txBody>
      </p:sp>
      <p:pic>
        <p:nvPicPr>
          <p:cNvPr id="6" name="Content Placeholder 4" descr="42_93">
            <a:extLst>
              <a:ext uri="{FF2B5EF4-FFF2-40B4-BE49-F238E27FC236}">
                <a16:creationId xmlns:a16="http://schemas.microsoft.com/office/drawing/2014/main" id="{E063971A-EF8D-1B7D-4D58-AF8FAE25B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5" t="14975" r="31060" b="46991"/>
          <a:stretch/>
        </p:blipFill>
        <p:spPr bwMode="auto">
          <a:xfrm>
            <a:off x="5452110" y="2323380"/>
            <a:ext cx="3466473" cy="26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C253C9-C683-F422-0093-C591D72D46FD}"/>
              </a:ext>
            </a:extLst>
          </p:cNvPr>
          <p:cNvSpPr/>
          <p:nvPr/>
        </p:nvSpPr>
        <p:spPr>
          <a:xfrm>
            <a:off x="7340954" y="2717979"/>
            <a:ext cx="511456" cy="8253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FF2E95-64B6-288A-0EDF-38B194A7C5F0}"/>
              </a:ext>
            </a:extLst>
          </p:cNvPr>
          <p:cNvSpPr/>
          <p:nvPr/>
        </p:nvSpPr>
        <p:spPr>
          <a:xfrm>
            <a:off x="5878782" y="3664281"/>
            <a:ext cx="990648" cy="10672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11E961F-D7C8-B6CD-F100-CD2F9ACF8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16528" y="1200150"/>
            <a:ext cx="4710944" cy="339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905000" y="456010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9409" y="1737809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Original Scene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86268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based on frequency</a:t>
            </a:r>
          </a:p>
          <a:p>
            <a:pPr lvl="1"/>
            <a:r>
              <a:rPr lang="en-US" dirty="0"/>
              <a:t>Like audio equalizer</a:t>
            </a:r>
          </a:p>
          <a:p>
            <a:pPr lvl="1"/>
            <a:r>
              <a:rPr lang="en-US" dirty="0"/>
              <a:t>Convert with 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464752"/>
            <a:ext cx="1714500" cy="2286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57450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replicates spectrum in a grid</a:t>
            </a:r>
          </a:p>
          <a:p>
            <a:r>
              <a:rPr lang="en-US" dirty="0"/>
              <a:t>Display crops to innermost box</a:t>
            </a:r>
          </a:p>
          <a:p>
            <a:pPr lvl="1"/>
            <a:r>
              <a:rPr lang="en-US" dirty="0"/>
              <a:t>Aliasing when copies of the spectrum overlap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81531" y="2532428"/>
            <a:ext cx="6180937" cy="2462482"/>
            <a:chOff x="838200" y="3276600"/>
            <a:chExt cx="7467600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3276600"/>
              <a:ext cx="2286000" cy="3048000"/>
              <a:chOff x="5029200" y="3276600"/>
              <a:chExt cx="2286000" cy="3048000"/>
            </a:xfrm>
          </p:grpSpPr>
          <p:pic>
            <p:nvPicPr>
              <p:cNvPr id="5" name="Picture 4" descr="fouri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3276600"/>
                <a:ext cx="2286000" cy="304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943600" y="4495800"/>
                <a:ext cx="457200" cy="609600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8200" y="3276600"/>
              <a:ext cx="2286000" cy="3048000"/>
              <a:chOff x="1905000" y="3286336"/>
              <a:chExt cx="2286000" cy="3048000"/>
            </a:xfrm>
          </p:grpSpPr>
          <p:pic>
            <p:nvPicPr>
              <p:cNvPr id="4" name="Picture 3" descr="magg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3286336"/>
                <a:ext cx="2286000" cy="3048000"/>
              </a:xfrm>
              <a:prstGeom prst="rect">
                <a:avLst/>
              </a:prstGeom>
            </p:spPr>
          </p:pic>
          <p:grpSp>
            <p:nvGrpSpPr>
              <p:cNvPr id="3106" name="Group 3105"/>
              <p:cNvGrpSpPr/>
              <p:nvPr/>
            </p:nvGrpSpPr>
            <p:grpSpPr>
              <a:xfrm>
                <a:off x="1949450" y="3308350"/>
                <a:ext cx="2209800" cy="2997200"/>
                <a:chOff x="381000" y="3352800"/>
                <a:chExt cx="1691584" cy="2290008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381000" y="3352800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52" name="Group 175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42" name="Oval 174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3" name="Oval 174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4" name="Oval 174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5" name="Oval 174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6" name="Oval 174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7" name="Oval 174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8" name="Oval 174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49" name="Oval 174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0" name="Oval 174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1" name="Oval 175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53" name="Group 175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8" name="Oval 17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59" name="Oval 17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0" name="Oval 17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1" name="Oval 17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2" name="Oval 17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3" name="Oval 17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64" name="Group 176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65" name="Oval 17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6" name="Oval 17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7" name="Oval 17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8" name="Oval 17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74" name="Oval 17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77" name="Group 177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00" name="Oval 179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1" name="Oval 180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4" name="Oval 180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5" name="Oval 180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6" name="Oval 180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7" name="Oval 180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8" name="Oval 180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09" name="Oval 180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78" name="Group 177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90" name="Oval 17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1" name="Oval 17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6" name="Oval 17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7" name="Oval 17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8" name="Oval 17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99" name="Oval 17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779" name="Group 177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80" name="Oval 17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1" name="Oval 17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2" name="Oval 17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3" name="Oval 17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4" name="Oval 17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5" name="Oval 17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8" name="Oval 17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789" name="Oval 17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10" name="Group 1809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5" name="Oval 183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6" name="Oval 183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7" name="Oval 183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8" name="Oval 183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9" name="Oval 183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0" name="Oval 183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1" name="Oval 184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2" name="Oval 184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3" name="Oval 184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24" name="Oval 18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5" name="Oval 18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6" name="Oval 18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7" name="Oval 18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13" name="Group 181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19" name="Oval 18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0" name="Oval 18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1" name="Oval 18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2" name="Oval 18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23" name="Oval 18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44" name="Group 1843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45" name="Group 184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3" name="Oval 187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4" name="Oval 187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5" name="Oval 187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6" name="Oval 187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46" name="Group 184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58" name="Oval 18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9" name="Oval 18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0" name="Oval 18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5" name="Oval 18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6" name="Oval 18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47" name="Group 184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1" name="Oval 18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2" name="Oval 18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3" name="Oval 18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4" name="Oval 18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5" name="Oval 18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6" name="Oval 18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57" name="Oval 18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878" name="Group 187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8" name="Oval 19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9" name="Oval 19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0" name="Oval 19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1" name="Oval 19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92" name="Oval 189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3" name="Oval 189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4" name="Oval 189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5" name="Oval 189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6" name="Oval 189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7" name="Oval 189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8" name="Oval 189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9" name="Oval 189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0" name="Oval 189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82" name="Oval 18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3" name="Oval 18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4" name="Oval 18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12" name="Group 1911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13" name="Group 191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8" name="Oval 19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9" name="Oval 19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14" name="Group 191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26" name="Oval 192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7" name="Oval 192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8" name="Oval 192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9" name="Oval 192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0" name="Oval 192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1" name="Oval 193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2" name="Oval 193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3" name="Oval 193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15" name="Group 191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16" name="Oval 19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4" name="Oval 19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25" name="Oval 19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46" name="Group 1945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47" name="Group 194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70" name="Oval 19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1" name="Oval 19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2" name="Oval 19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3" name="Oval 19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4" name="Oval 19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5" name="Oval 19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6" name="Oval 19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7" name="Oval 19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48" name="Group 194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60" name="Oval 195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1" name="Oval 196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7" name="Oval 196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8" name="Oval 196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69" name="Oval 196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49" name="Group 194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4" name="Oval 19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5" name="Oval 19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6" name="Oval 19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7" name="Oval 19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8" name="Oval 19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59" name="Oval 19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1980" name="Group 1979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81" name="Group 198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04" name="Oval 20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5" name="Oval 20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6" name="Oval 20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7" name="Oval 20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8" name="Oval 20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9" name="Oval 20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0" name="Oval 20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3" name="Oval 20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82" name="Group 198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9" name="Oval 19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0" name="Oval 19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1" name="Oval 20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2" name="Oval 20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03" name="Oval 20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1983" name="Group 198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84" name="Oval 198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5" name="Oval 198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6" name="Oval 198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7" name="Oval 198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8" name="Oval 198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89" name="Oval 198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0" name="Oval 198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1" name="Oval 199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2" name="Oval 199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1993" name="Oval 199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14" name="Group 201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15" name="Group 201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0" name="Oval 20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1" name="Oval 20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2" name="Oval 20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3" name="Oval 20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4" name="Oval 20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5" name="Oval 20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6" name="Oval 20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47" name="Oval 20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16" name="Group 201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9" name="Oval 20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0" name="Oval 20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1" name="Oval 20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2" name="Oval 20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3" name="Oval 20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4" name="Oval 20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17" name="Group 201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1" name="Oval 202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2" name="Oval 202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3" name="Oval 202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4" name="Oval 202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5" name="Oval 202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6" name="Oval 202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48" name="Group 2047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49" name="Group 204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72" name="Oval 20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3" name="Oval 20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4" name="Oval 20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5" name="Oval 20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6" name="Oval 20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7" name="Oval 20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8" name="Oval 20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9" name="Oval 20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80" name="Oval 20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81" name="Oval 20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50" name="Group 204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62" name="Oval 20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3" name="Oval 20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4" name="Oval 20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5" name="Oval 20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6" name="Oval 20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51" name="Group 205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6" name="Oval 205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7" name="Oval 205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8" name="Oval 205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59" name="Oval 205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0" name="Oval 205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61" name="Oval 206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083" name="Group 2082"/>
                <p:cNvGrpSpPr/>
                <p:nvPr/>
              </p:nvGrpSpPr>
              <p:grpSpPr>
                <a:xfrm>
                  <a:off x="381000" y="3936304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91" name="Group 239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9" name="Oval 24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0" name="Oval 24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1" name="Oval 24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2" name="Oval 24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23" name="Oval 24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92" name="Group 239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04" name="Oval 24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5" name="Oval 24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6" name="Oval 24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7" name="Oval 24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13" name="Oval 24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93" name="Group 239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94" name="Oval 23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5" name="Oval 23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6" name="Oval 23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7" name="Oval 23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0" name="Oval 23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1" name="Oval 24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2" name="Oval 24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03" name="Oval 24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58" name="Group 235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81" name="Oval 23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4" name="Oval 23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5" name="Oval 23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6" name="Oval 23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7" name="Oval 23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59" name="Group 235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71" name="Oval 23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2" name="Oval 23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3" name="Oval 23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4" name="Oval 23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5" name="Oval 23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6" name="Oval 23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7" name="Oval 23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8" name="Oval 23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9" name="Oval 23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80" name="Oval 23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60" name="Group 235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61" name="Oval 236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2" name="Oval 236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3" name="Oval 236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4" name="Oval 236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70" name="Oval 236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25" name="Group 232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48" name="Oval 23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4" name="Oval 23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5" name="Oval 23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6" name="Oval 23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57" name="Oval 23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26" name="Group 232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38" name="Oval 23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9" name="Oval 23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0" name="Oval 23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1" name="Oval 23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2" name="Oval 23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3" name="Oval 23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4" name="Oval 23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5" name="Oval 23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6" name="Oval 23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47" name="Oval 23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28" name="Oval 23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9" name="Oval 23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0" name="Oval 23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1" name="Oval 23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2" name="Oval 23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92" name="Group 229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9" name="Oval 231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0" name="Oval 231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1" name="Oval 232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2" name="Oval 232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3" name="Oval 232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24" name="Oval 232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93" name="Group 229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05" name="Oval 230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6" name="Oval 230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7" name="Oval 230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8" name="Oval 230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1" name="Oval 231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2" name="Oval 231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3" name="Oval 231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14" name="Oval 231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94" name="Group 229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7" name="Oval 229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8" name="Oval 229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9" name="Oval 229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0" name="Oval 229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1" name="Oval 230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2" name="Oval 230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3" name="Oval 230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304" name="Oval 230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59" name="Group 225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82" name="Oval 22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3" name="Oval 22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4" name="Oval 22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5" name="Oval 22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6" name="Oval 22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7" name="Oval 22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8" name="Oval 22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9" name="Oval 22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0" name="Oval 22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91" name="Oval 22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60" name="Group 225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72" name="Oval 22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3" name="Oval 22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4" name="Oval 22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5" name="Oval 22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81" name="Oval 22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61" name="Group 226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5" name="Oval 22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6" name="Oval 22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7" name="Oval 22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8" name="Oval 22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69" name="Oval 22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0" name="Oval 22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71" name="Oval 22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26" name="Group 222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2" name="Oval 225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3" name="Oval 225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4" name="Oval 225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5" name="Oval 225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6" name="Oval 225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7" name="Oval 225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58" name="Oval 225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27" name="Group 222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4" name="Oval 224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5" name="Oval 224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6" name="Oval 224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7" name="Oval 224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228" name="Group 222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29" name="Oval 222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0" name="Oval 222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1" name="Oval 223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6" name="Oval 223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7" name="Oval 223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2" name="Oval 22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3" name="Oval 22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4" name="Oval 22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25" name="Oval 22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06" name="Oval 220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7" name="Oval 220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8" name="Oval 220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9" name="Oval 220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0" name="Oval 220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1" name="Oval 221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2" name="Oval 221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3" name="Oval 221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4" name="Oval 221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95" name="Group 219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96" name="Oval 21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7" name="Oval 21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8" name="Oval 21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60" name="Group 215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0" name="Oval 218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1" name="Oval 219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92" name="Oval 219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61" name="Group 216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73" name="Oval 217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4" name="Oval 217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9" name="Oval 217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0" name="Oval 217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1" name="Oval 218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82" name="Oval 218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62" name="Group 216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63" name="Oval 21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27" name="Group 212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50" name="Oval 21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1" name="Oval 21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2" name="Oval 21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3" name="Oval 21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7" name="Oval 21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8" name="Oval 21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28" name="Group 212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40" name="Oval 213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1" name="Oval 214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49" name="Oval 214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129" name="Group 212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3" name="Oval 21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4" name="Oval 21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5" name="Oval 21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6" name="Oval 21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7" name="Oval 21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8" name="Oval 21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39" name="Oval 21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94" name="Group 209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17" name="Oval 211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8" name="Oval 211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9" name="Oval 211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0" name="Oval 211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1" name="Oval 212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2" name="Oval 212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3" name="Oval 212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4" name="Oval 212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5" name="Oval 212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95" name="Group 209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07" name="Oval 210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8" name="Oval 210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9" name="Oval 210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096" name="Group 209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97" name="Oval 20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98" name="Oval 20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099" name="Oval 20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2" name="Oval 21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3" name="Oval 21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4" name="Oval 21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5" name="Oval 21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106" name="Oval 21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381000" y="4519808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425" name="Group 242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32" name="Group 273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8" name="Oval 27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9" name="Oval 27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0" name="Oval 27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33" name="Group 273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9" name="Oval 27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0" name="Oval 27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1" name="Oval 27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2" name="Oval 27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3" name="Oval 27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54" name="Oval 27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34" name="Group 273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35" name="Oval 273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6" name="Oval 273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7" name="Oval 273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3" name="Oval 274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6" name="Group 242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99" name="Group 269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7" name="Oval 27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7" name="Oval 27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8" name="Oval 27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9" name="Oval 27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0" name="Oval 27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21" name="Oval 27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02" name="Oval 27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3" name="Oval 27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4" name="Oval 27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5" name="Oval 27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11" name="Oval 27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7" name="Group 2426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66" name="Group 266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4" name="Oval 26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5" name="Oval 26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98" name="Oval 26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67" name="Group 266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79" name="Oval 26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2" name="Oval 26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3" name="Oval 26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68" name="Group 266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2" name="Oval 267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3" name="Oval 267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4" name="Oval 267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5" name="Oval 267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6" name="Oval 267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7" name="Oval 267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78" name="Oval 267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8" name="Group 2427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56" name="Oval 265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7" name="Oval 265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8" name="Oval 265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9" name="Oval 265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0" name="Oval 265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1" name="Oval 266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2" name="Oval 266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34" name="Group 263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46" name="Oval 264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35" name="Group 263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0" name="Oval 26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1" name="Oval 26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2" name="Oval 26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3" name="Oval 26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4" name="Oval 26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45" name="Oval 26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29" name="Group 2428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00" name="Group 259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5" name="Oval 262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6" name="Oval 262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9" name="Oval 262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0" name="Oval 262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01" name="Group 260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1" name="Oval 262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22" name="Oval 262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602" name="Group 260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03" name="Oval 260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4" name="Oval 260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5" name="Oval 260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6" name="Oval 260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09" name="Oval 260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0" name="Oval 260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0" name="Group 2429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67" name="Group 256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99" name="Oval 25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68" name="Group 256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3" name="Oval 25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4" name="Oval 25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5" name="Oval 25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6" name="Oval 25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7" name="Oval 25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8" name="Oval 25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89" name="Oval 25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69" name="Group 256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70" name="Oval 25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1" name="Oval 25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2" name="Oval 25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3" name="Oval 25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1" name="Group 2430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34" name="Group 253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57" name="Oval 255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35" name="Group 253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8" name="Oval 254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9" name="Oval 254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0" name="Oval 254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1" name="Oval 255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4" name="Oval 255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5" name="Oval 255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56" name="Oval 255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36" name="Group 253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0" name="Oval 253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1" name="Oval 254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2" name="Group 2431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01" name="Group 250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24" name="Oval 25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5" name="Oval 25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6" name="Oval 25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7" name="Oval 25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8" name="Oval 25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9" name="Oval 25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2" name="Oval 25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33" name="Oval 25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02" name="Group 250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8" name="Oval 25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503" name="Group 250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8" name="Oval 25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9" name="Oval 25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0" name="Oval 25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1" name="Oval 25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2" name="Oval 25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3" name="Group 2432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68" name="Group 246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2" name="Oval 249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3" name="Oval 249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4" name="Oval 249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5" name="Oval 249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6" name="Oval 249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69" name="Group 246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6" name="Oval 24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70" name="Group 246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5" name="Oval 24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6" name="Oval 24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7" name="Oval 24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8" name="Oval 24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434" name="Group 2433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35" name="Group 243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9" name="Oval 24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0" name="Oval 24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1" name="Oval 24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2" name="Oval 24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67" name="Oval 24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36" name="Group 243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1" name="Oval 24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2" name="Oval 24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3" name="Oval 24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4" name="Oval 24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5" name="Oval 24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6" name="Oval 24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437" name="Group 243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38" name="Oval 24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39" name="Oval 24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5" name="Oval 24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  <p:grpSp>
              <p:nvGrpSpPr>
                <p:cNvPr id="2765" name="Group 2764"/>
                <p:cNvGrpSpPr/>
                <p:nvPr/>
              </p:nvGrpSpPr>
              <p:grpSpPr>
                <a:xfrm>
                  <a:off x="381000" y="5103312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766" name="Group 2765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73" name="Group 307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96" name="Oval 30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7" name="Oval 30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4" name="Oval 31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105" name="Oval 31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74" name="Group 307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8" name="Oval 308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9" name="Oval 308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0" name="Oval 308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1" name="Oval 309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2" name="Oval 309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3" name="Oval 309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4" name="Oval 309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5" name="Oval 309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75" name="Group 307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7" name="Oval 307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8" name="Oval 307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9" name="Oval 307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0" name="Oval 307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1" name="Oval 308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7" name="Group 2766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40" name="Group 303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63" name="Oval 30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9" name="Oval 30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0" name="Oval 30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1" name="Oval 30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2" name="Oval 30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41" name="Group 304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53" name="Oval 305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4" name="Oval 305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5" name="Oval 305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6" name="Oval 305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7" name="Oval 305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1" name="Oval 306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62" name="Oval 306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42" name="Group 304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7" name="Oval 304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8" name="Oval 304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49" name="Oval 304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0" name="Oval 304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1" name="Oval 305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2" name="Oval 305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8" name="Group 2767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1" name="Oval 30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2" name="Oval 30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3" name="Oval 30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4" name="Oval 30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5" name="Oval 30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6" name="Oval 30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7" name="Oval 30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8" name="Oval 30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9" name="Oval 30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20" name="Oval 301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1" name="Oval 302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2" name="Oval 302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3" name="Oval 302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4" name="Oval 302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009" name="Group 300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5" name="Oval 301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6" name="Oval 301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7" name="Oval 301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8" name="Oval 301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9" name="Oval 301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69" name="Group 2768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74" name="Group 297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97" name="Oval 29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1" name="Oval 30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2" name="Oval 30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3" name="Oval 30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4" name="Oval 30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5" name="Oval 30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06" name="Oval 30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75" name="Group 297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87" name="Oval 298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3" name="Oval 299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4" name="Oval 299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5" name="Oval 299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6" name="Oval 299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76" name="Group 297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77" name="Oval 297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8" name="Oval 297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9" name="Oval 297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0" name="Oval 297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1" name="Oval 298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5" name="Oval 298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86" name="Oval 298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0" name="Group 2769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41" name="Group 294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64" name="Oval 296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1" name="Oval 297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2" name="Oval 297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3" name="Oval 297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42" name="Group 294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5" name="Oval 29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6" name="Oval 29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7" name="Oval 29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8" name="Oval 29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9" name="Oval 29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0" name="Oval 29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1" name="Oval 29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2" name="Oval 29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63" name="Oval 29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43" name="Group 294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44" name="Oval 294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5" name="Oval 294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6" name="Oval 294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7" name="Oval 294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8" name="Oval 294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1" name="Group 2770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08" name="Group 290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31" name="Oval 293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2" name="Oval 293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9" name="Oval 293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40" name="Oval 293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09" name="Group 290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21" name="Oval 292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2" name="Oval 292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3" name="Oval 292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4" name="Oval 292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8" name="Oval 292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9" name="Oval 292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30" name="Oval 292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10" name="Group 290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2" name="Oval 291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3" name="Oval 291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4" name="Oval 291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20" name="Oval 291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2" name="Group 2771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75" name="Group 287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98" name="Oval 289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9" name="Oval 289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0" name="Oval 289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1" name="Oval 290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2" name="Oval 290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3" name="Oval 290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4" name="Oval 290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5" name="Oval 290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6" name="Oval 290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07" name="Oval 290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76" name="Group 287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88" name="Oval 288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9" name="Oval 288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0" name="Oval 288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1" name="Oval 289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77" name="Group 287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2" name="Oval 288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3" name="Oval 288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4" name="Oval 288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5" name="Oval 288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6" name="Oval 288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87" name="Oval 288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3" name="Group 2772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42" name="Group 284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6" name="Oval 28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7" name="Oval 28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8" name="Oval 28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9" name="Oval 28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0" name="Oval 28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1" name="Oval 28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2" name="Oval 28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3" name="Oval 28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74" name="Oval 28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43" name="Group 284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55" name="Oval 28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6" name="Oval 28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7" name="Oval 28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8" name="Oval 28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44" name="Group 284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6" name="Oval 28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7" name="Oval 28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8" name="Oval 28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9" name="Oval 28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54" name="Oval 28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4" name="Group 277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09" name="Group 280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32" name="Oval 283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3" name="Oval 283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8" name="Oval 283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9" name="Oval 283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10" name="Group 280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22" name="Oval 28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3" name="Oval 28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4" name="Oval 28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5" name="Oval 28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6" name="Oval 28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7" name="Oval 28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0" name="Oval 28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31" name="Oval 28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811" name="Group 281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6" name="Oval 28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grpSp>
                <p:nvGrpSpPr>
                  <p:cNvPr id="2775" name="Group 2774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0" name="Oval 279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6" name="Oval 280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7" name="Oval 280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808" name="Oval 280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0" name="Oval 27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1" name="Oval 27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2" name="Oval 27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3" name="Oval 27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4" name="Oval 27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778" name="Group 277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4" name="Oval 27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</p:grpSp>
          </p:grpSp>
        </p:grpSp>
        <p:pic>
          <p:nvPicPr>
            <p:cNvPr id="9" name="Picture 8" descr="sampl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276600"/>
              <a:ext cx="2286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49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sampling theory</a:t>
            </a:r>
          </a:p>
          <a:p>
            <a:pPr lvl="1"/>
            <a:r>
              <a:rPr lang="en-US" dirty="0"/>
              <a:t>A signal can be reconstructed exactly from samples only if the highest frequency is </a:t>
            </a:r>
            <a:r>
              <a:rPr lang="en-US" b="1" dirty="0"/>
              <a:t>less than half </a:t>
            </a:r>
            <a:r>
              <a:rPr lang="en-US" dirty="0"/>
              <a:t>the sampling rate</a:t>
            </a:r>
          </a:p>
          <a:p>
            <a:pPr lvl="1"/>
            <a:r>
              <a:rPr lang="en-US" dirty="0"/>
              <a:t>This rate is the </a:t>
            </a:r>
            <a:r>
              <a:rPr lang="en-US" i="1" dirty="0"/>
              <a:t>Nyquist Limit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avoid aliasing?</a:t>
            </a:r>
          </a:p>
          <a:p>
            <a:pPr lvl="1"/>
            <a:r>
              <a:rPr lang="en-US" dirty="0"/>
              <a:t>Blur away high frequencies before you sample</a:t>
            </a:r>
          </a:p>
          <a:p>
            <a:pPr lvl="1"/>
            <a:r>
              <a:rPr lang="en-US" dirty="0"/>
              <a:t>Chops off overlapping parts </a:t>
            </a:r>
            <a:r>
              <a:rPr lang="en-US" i="1" dirty="0"/>
              <a:t>before</a:t>
            </a:r>
            <a:r>
              <a:rPr lang="en-US" dirty="0"/>
              <a:t> you replicate</a:t>
            </a:r>
          </a:p>
          <a:p>
            <a:pPr lvl="1"/>
            <a:r>
              <a:rPr lang="en-US" dirty="0"/>
              <a:t>Blur is better than aliasing</a:t>
            </a:r>
          </a:p>
          <a:p>
            <a:r>
              <a:rPr lang="en-US" dirty="0"/>
              <a:t>Blur = Filter</a:t>
            </a:r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CFCD9-3B81-E17F-4F4A-E5AE1C4A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A9B78D-0ED1-B96A-ADA8-49BFCEB4F7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Frequency Domain</a:t>
            </a:r>
          </a:p>
          <a:p>
            <a:r>
              <a:rPr lang="en-US" dirty="0"/>
              <a:t>Multiply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636D3-5524-40FA-E6C6-BDEEF5A8E3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Spatial Domain</a:t>
            </a:r>
          </a:p>
          <a:p>
            <a:r>
              <a:rPr lang="en-US" i="1" dirty="0"/>
              <a:t>Convolution</a:t>
            </a:r>
          </a:p>
          <a:p>
            <a:pPr lvl="1"/>
            <a:r>
              <a:rPr lang="en-US" dirty="0"/>
              <a:t>Moving weighted average</a:t>
            </a:r>
          </a:p>
          <a:p>
            <a:pPr lvl="1"/>
            <a:r>
              <a:rPr lang="en-US" dirty="0"/>
              <a:t>Weights = </a:t>
            </a:r>
            <a:r>
              <a:rPr lang="en-US" i="1" dirty="0"/>
              <a:t>filter kernel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2A0F7-67D3-6E56-40F5-F804AD68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" y="2688997"/>
            <a:ext cx="1497330" cy="1497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0C470-2C54-B7F2-841F-2C7DE602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62" y="3590806"/>
            <a:ext cx="1497330" cy="1497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4E2ED4-0A0E-4E81-E64F-4607DF175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8" y="3005733"/>
            <a:ext cx="1497448" cy="1497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1250B2-2684-C5DA-FF03-D18B699CA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556" y="2684176"/>
            <a:ext cx="1502151" cy="1502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F3811-F3CC-4F4D-B988-DEEB666F5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789" y="3585985"/>
            <a:ext cx="1502151" cy="1502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4FBFF-22B1-B645-B48C-071A83AFC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993" y="3005733"/>
            <a:ext cx="1502152" cy="1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3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Convolution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48DFB-2BA0-45B1-1DC0-9C5CEDA18F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result coordinate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result(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kernel coordinate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result(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kernel(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)*image(x-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344B936-0781-06E2-0E97-A8BC1BD217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0120"/>
            <a:ext cx="4038600" cy="269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49CC0-5458-D906-6B55-8C4137D9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061543"/>
            <a:ext cx="7289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Numeric integration of filter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Equal weights approximates pixel area averaging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Push up Nyquist frequency to finer grid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Still need secondary filtering (e.g. mipmaps) between samples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Edges have </a:t>
            </a:r>
            <a:r>
              <a:rPr lang="en-US" sz="1800" b="1" dirty="0"/>
              <a:t>infinite </a:t>
            </a:r>
            <a:r>
              <a:rPr lang="en-US" sz="1800" dirty="0"/>
              <a:t>frequency, still alias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Grid with unequal </a:t>
            </a:r>
            <a:br>
              <a:rPr lang="en-US" sz="1800" dirty="0"/>
            </a:br>
            <a:r>
              <a:rPr lang="en-US" sz="1800" dirty="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Priority/importance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2514600"/>
            <a:ext cx="2446735" cy="2446735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 numerical integration step</a:t>
            </a:r>
          </a:p>
          <a:p>
            <a:r>
              <a:rPr lang="en-US" dirty="0"/>
              <a:t>More samples in </a:t>
            </a:r>
            <a:br>
              <a:rPr lang="en-US" dirty="0"/>
            </a:br>
            <a:r>
              <a:rPr lang="en-US" dirty="0"/>
              <a:t>high contrast areas</a:t>
            </a:r>
          </a:p>
          <a:p>
            <a:r>
              <a:rPr lang="en-US" dirty="0"/>
              <a:t>Easy with ray </a:t>
            </a:r>
            <a:br>
              <a:rPr lang="en-US" dirty="0"/>
            </a:br>
            <a:r>
              <a:rPr lang="en-US" dirty="0"/>
              <a:t>tracing, harder for </a:t>
            </a:r>
            <a:br>
              <a:rPr lang="en-US" dirty="0"/>
            </a:br>
            <a:r>
              <a:rPr lang="en-US" dirty="0"/>
              <a:t>others</a:t>
            </a:r>
          </a:p>
          <a:p>
            <a:r>
              <a:rPr lang="en-US" dirty="0"/>
              <a:t>Possible bias</a:t>
            </a:r>
          </a:p>
          <a:p>
            <a:pPr lvl="1"/>
            <a:r>
              <a:rPr lang="en-US" dirty="0"/>
              <a:t>Miss something early, never sample it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Monte-Carlo</a:t>
            </a:r>
            <a:r>
              <a:rPr lang="en-US" dirty="0"/>
              <a:t> integration of filter</a:t>
            </a:r>
          </a:p>
          <a:p>
            <a:r>
              <a:rPr lang="en-US" dirty="0"/>
              <a:t>Sample distribution</a:t>
            </a:r>
          </a:p>
          <a:p>
            <a:pPr lvl="1"/>
            <a:r>
              <a:rPr lang="en-US" dirty="0"/>
              <a:t>Random</a:t>
            </a:r>
          </a:p>
          <a:p>
            <a:pPr lvl="1"/>
            <a:r>
              <a:rPr lang="en-US" dirty="0"/>
              <a:t>Jittered grid</a:t>
            </a:r>
          </a:p>
          <a:p>
            <a:pPr lvl="1"/>
            <a:r>
              <a:rPr lang="en-US" dirty="0"/>
              <a:t>Lots of research on other choices</a:t>
            </a:r>
          </a:p>
          <a:p>
            <a:r>
              <a:rPr lang="en-US" dirty="0"/>
              <a:t>Aliasing </a:t>
            </a:r>
            <a:r>
              <a:rPr lang="en-US" dirty="0">
                <a:sym typeface="Symbol" pitchFamily="-112" charset="2"/>
              </a:rPr>
              <a:t> Noise</a:t>
            </a:r>
          </a:p>
          <a:p>
            <a:pPr lvl="1"/>
            <a:r>
              <a:rPr lang="en-US" dirty="0">
                <a:sym typeface="Symbol" pitchFamily="-112" charset="2"/>
              </a:rPr>
              <a:t>Human visual system is better</a:t>
            </a:r>
            <a:br>
              <a:rPr lang="en-US" dirty="0">
                <a:sym typeface="Symbol" pitchFamily="-112" charset="2"/>
              </a:rPr>
            </a:br>
            <a:r>
              <a:rPr lang="en-US" dirty="0">
                <a:sym typeface="Symbol" pitchFamily="-112" charset="2"/>
              </a:rPr>
              <a:t>at ignoring noise than aliasing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1" y="2514601"/>
            <a:ext cx="2440781" cy="244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Pixel Coverage Failed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 = Box in spatial domain</a:t>
            </a:r>
          </a:p>
          <a:p>
            <a:pPr lvl="1"/>
            <a:r>
              <a:rPr lang="en-US" dirty="0"/>
              <a:t>Nice finite kernel</a:t>
            </a:r>
          </a:p>
          <a:p>
            <a:pPr lvl="2"/>
            <a:r>
              <a:rPr lang="en-US" dirty="0"/>
              <a:t>easy to compute</a:t>
            </a:r>
          </a:p>
          <a:p>
            <a:pPr lvl="1"/>
            <a:r>
              <a:rPr lang="en-US" dirty="0" err="1"/>
              <a:t>sinc</a:t>
            </a:r>
            <a:r>
              <a:rPr lang="en-US" dirty="0"/>
              <a:t>(x) = sin(x)/x in freq domain</a:t>
            </a:r>
          </a:p>
          <a:p>
            <a:pPr lvl="2"/>
            <a:r>
              <a:rPr lang="en-US" dirty="0"/>
              <a:t>Plenty of high </a:t>
            </a:r>
            <a:r>
              <a:rPr lang="en-US" dirty="0" err="1"/>
              <a:t>freq</a:t>
            </a:r>
            <a:r>
              <a:rPr lang="en-US" dirty="0"/>
              <a:t>, still aliases</a:t>
            </a:r>
          </a:p>
          <a:p>
            <a:pPr lvl="2"/>
            <a:r>
              <a:rPr lang="en-US" dirty="0"/>
              <a:t>Negative lobes, may have to clamp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78" y="2057401"/>
            <a:ext cx="2689622" cy="2689622"/>
          </a:xfrm>
          <a:prstGeom prst="rect">
            <a:avLst/>
          </a:prstGeom>
          <a:noFill/>
        </p:spPr>
      </p:pic>
      <p:pic>
        <p:nvPicPr>
          <p:cNvPr id="5" name="Picture 4" descr="s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372667"/>
            <a:ext cx="2466975" cy="1533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EEF06-E78D-BA3B-FF10-78D3864EB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14" y="3424237"/>
            <a:ext cx="165735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CDBF5-B0D4-6274-BA2D-1A4F54D23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573" y="3402212"/>
            <a:ext cx="1657350" cy="16573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E1F18D-FD7C-6CC3-94D9-912AA1D9D5FD}"/>
              </a:ext>
            </a:extLst>
          </p:cNvPr>
          <p:cNvCxnSpPr/>
          <p:nvPr/>
        </p:nvCxnSpPr>
        <p:spPr>
          <a:xfrm flipV="1">
            <a:off x="4572000" y="1570437"/>
            <a:ext cx="1969889" cy="1001313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905000" y="455613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735672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Pixel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86268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Samples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27B1-321F-F032-E6B0-6C729560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“Ideal”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5608-D89D-A32A-655F-0573BE48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Frequency-space box</a:t>
            </a:r>
          </a:p>
          <a:p>
            <a:pPr lvl="1"/>
            <a:r>
              <a:rPr lang="en-US" dirty="0"/>
              <a:t>Gets rid of </a:t>
            </a:r>
            <a:r>
              <a:rPr lang="en-US" b="1" dirty="0"/>
              <a:t>all</a:t>
            </a:r>
            <a:r>
              <a:rPr lang="en-US" dirty="0"/>
              <a:t> frequencies that would alias</a:t>
            </a:r>
          </a:p>
          <a:p>
            <a:r>
              <a:rPr lang="en-US" dirty="0"/>
              <a:t>Spatial </a:t>
            </a:r>
            <a:r>
              <a:rPr lang="en-US" dirty="0" err="1"/>
              <a:t>sinc</a:t>
            </a:r>
            <a:endParaRPr lang="en-US" dirty="0"/>
          </a:p>
          <a:p>
            <a:pPr lvl="1"/>
            <a:r>
              <a:rPr lang="en-US" dirty="0"/>
              <a:t>Infinite extent</a:t>
            </a:r>
          </a:p>
          <a:p>
            <a:pPr lvl="1"/>
            <a:r>
              <a:rPr lang="en-US" dirty="0"/>
              <a:t>Ringing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E8071-3FFA-76D5-7E41-8330467F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50" y="2057400"/>
            <a:ext cx="2975374" cy="297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85652-8F35-9DA3-1B4D-1E4C407F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88" y="2057400"/>
            <a:ext cx="2975374" cy="29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F70C-E737-8192-65A1-D795CE45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2906-283A-B668-8E57-4202D2E2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Keep </a:t>
            </a:r>
            <a:r>
              <a:rPr lang="en-US" b="1" dirty="0"/>
              <a:t>most</a:t>
            </a:r>
            <a:r>
              <a:rPr lang="en-US" dirty="0"/>
              <a:t> low frequencies</a:t>
            </a:r>
          </a:p>
          <a:p>
            <a:pPr lvl="1"/>
            <a:r>
              <a:rPr lang="en-US" dirty="0"/>
              <a:t>Get rid of </a:t>
            </a:r>
            <a:r>
              <a:rPr lang="en-US" b="1" dirty="0"/>
              <a:t>most</a:t>
            </a:r>
            <a:r>
              <a:rPr lang="en-US" dirty="0"/>
              <a:t> high frequencies</a:t>
            </a:r>
          </a:p>
          <a:p>
            <a:pPr lvl="1"/>
            <a:r>
              <a:rPr lang="en-US" dirty="0"/>
              <a:t>Avoid ringing</a:t>
            </a:r>
          </a:p>
          <a:p>
            <a:r>
              <a:rPr lang="en-US" dirty="0"/>
              <a:t>Common options:</a:t>
            </a:r>
          </a:p>
          <a:p>
            <a:pPr lvl="1"/>
            <a:r>
              <a:rPr lang="en-US" dirty="0"/>
              <a:t>Windowed Gaussian</a:t>
            </a:r>
          </a:p>
          <a:p>
            <a:pPr lvl="2"/>
            <a:r>
              <a:rPr lang="en-US" dirty="0"/>
              <a:t>Windowed = cut off at some distance once values get small</a:t>
            </a:r>
          </a:p>
          <a:p>
            <a:pPr lvl="2"/>
            <a:r>
              <a:rPr lang="en-US" dirty="0"/>
              <a:t>Wide spatial Gaussian ➞ narrow frequency Gaussian</a:t>
            </a:r>
          </a:p>
          <a:p>
            <a:pPr lvl="1"/>
            <a:r>
              <a:rPr lang="en-US" dirty="0" err="1"/>
              <a:t>Lanczos</a:t>
            </a:r>
            <a:endParaRPr lang="en-US" dirty="0"/>
          </a:p>
          <a:p>
            <a:pPr lvl="2"/>
            <a:r>
              <a:rPr lang="en-US" dirty="0" err="1"/>
              <a:t>Sinc</a:t>
            </a:r>
            <a:r>
              <a:rPr lang="en-US" dirty="0"/>
              <a:t> * center lobe of a wider </a:t>
            </a:r>
            <a:r>
              <a:rPr lang="en-US" dirty="0" err="1"/>
              <a:t>sinc</a:t>
            </a:r>
            <a:r>
              <a:rPr lang="en-US" dirty="0"/>
              <a:t> * window</a:t>
            </a:r>
          </a:p>
          <a:p>
            <a:pPr lvl="2"/>
            <a:r>
              <a:rPr lang="en-US" dirty="0"/>
              <a:t>Specify number of lobes (</a:t>
            </a:r>
            <a:r>
              <a:rPr lang="en-US" dirty="0" err="1"/>
              <a:t>Lanczos</a:t>
            </a:r>
            <a:r>
              <a:rPr lang="en-US" dirty="0"/>
              <a:t> 1, 2, 3, …)</a:t>
            </a:r>
          </a:p>
          <a:p>
            <a:pPr lvl="1"/>
            <a:r>
              <a:rPr lang="en-US" dirty="0"/>
              <a:t>Cubic</a:t>
            </a:r>
          </a:p>
          <a:p>
            <a:pPr lvl="2"/>
            <a:r>
              <a:rPr lang="en-US" dirty="0"/>
              <a:t>Can tune to </a:t>
            </a:r>
            <a:r>
              <a:rPr lang="en-US"/>
              <a:t>approximate either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923B5-B186-5FE1-646A-E530D1A50611}"/>
              </a:ext>
            </a:extLst>
          </p:cNvPr>
          <p:cNvGrpSpPr/>
          <p:nvPr/>
        </p:nvGrpSpPr>
        <p:grpSpPr>
          <a:xfrm>
            <a:off x="2914650" y="1112602"/>
            <a:ext cx="3166109" cy="1550574"/>
            <a:chOff x="2914650" y="1112602"/>
            <a:chExt cx="3166109" cy="15505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048B31-AF42-CBB0-9306-50424EB5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7590" y="1112602"/>
              <a:ext cx="2503169" cy="155057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2DED189-3F63-A479-1E62-56F7395C9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4650" y="2300845"/>
              <a:ext cx="1200150" cy="270905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7656F8-513D-A343-FCDC-B739E44FE12A}"/>
              </a:ext>
            </a:extLst>
          </p:cNvPr>
          <p:cNvGrpSpPr/>
          <p:nvPr/>
        </p:nvGrpSpPr>
        <p:grpSpPr>
          <a:xfrm>
            <a:off x="4572000" y="737494"/>
            <a:ext cx="4212136" cy="4241541"/>
            <a:chOff x="4572000" y="737494"/>
            <a:chExt cx="4212136" cy="42415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81080D-E645-8A80-6EB6-3D72984B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1714" y="737494"/>
              <a:ext cx="2262422" cy="10391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5C0F5C-73EF-E994-2FFC-1521F7A61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1715" y="2239079"/>
              <a:ext cx="2262421" cy="10391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9624F7-7E4E-32CF-346B-8ED5D3FE7504}"/>
                </a:ext>
              </a:extLst>
            </p:cNvPr>
            <p:cNvSpPr txBox="1"/>
            <p:nvPr/>
          </p:nvSpPr>
          <p:spPr>
            <a:xfrm>
              <a:off x="7483647" y="17868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89E772-720E-2F1F-6C85-E7C8FDC5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714" y="3943349"/>
              <a:ext cx="2262422" cy="10356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086AED-AA1E-26E3-F3DB-271F9CBD9C5F}"/>
                </a:ext>
              </a:extLst>
            </p:cNvPr>
            <p:cNvSpPr txBox="1"/>
            <p:nvPr/>
          </p:nvSpPr>
          <p:spPr>
            <a:xfrm rot="5400000">
              <a:off x="7483647" y="341322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695134-A707-A190-1201-68FDE3A80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3278192"/>
              <a:ext cx="1817370" cy="287968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3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32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33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34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520" y="205222"/>
            <a:ext cx="6531840" cy="859770"/>
          </a:xfrm>
          <a:ln/>
        </p:spPr>
        <p:txBody>
          <a:bodyPr/>
          <a:lstStyle/>
          <a:p>
            <a:pPr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35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161" y="1422511"/>
            <a:ext cx="5126760" cy="3421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905000" y="455613"/>
            <a:ext cx="3352800" cy="42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1724812"/>
            <a:ext cx="22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Displayed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649" y="386268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625D3-257F-6E39-6A61-5112087BA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Aliasing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Lines</a:t>
            </a:r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1570037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 Drawing" r:id="rId3" imgW="5194300" imgH="2654300" progId="MSDraw.Drawing.8.1">
                  <p:embed/>
                </p:oleObj>
              </mc:Choice>
              <mc:Fallback>
                <p:oleObj name="Microsoft Draw Drawing" r:id="rId3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570037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Edges</a:t>
            </a: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2657460" y="2080605"/>
            <a:ext cx="3829079" cy="1633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Frequency Artifacts in High Frequencies Areas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78243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11571"/>
              </p:ext>
            </p:extLst>
          </p:nvPr>
        </p:nvGraphicFramePr>
        <p:xfrm>
          <a:off x="1643631" y="1352550"/>
          <a:ext cx="7382376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 Drawing" r:id="rId3" imgW="5168900" imgH="2654300" progId="MSDraw.Drawing.8.1">
                  <p:embed/>
                </p:oleObj>
              </mc:Choice>
              <mc:Fallback>
                <p:oleObj name="Microsoft Draw Drawing" r:id="rId3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631" y="1352550"/>
                        <a:ext cx="7382376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23844</TotalTime>
  <Words>513</Words>
  <Application>Microsoft Macintosh PowerPoint</Application>
  <PresentationFormat>On-screen Show (16:9)</PresentationFormat>
  <Paragraphs>142</Paragraphs>
  <Slides>35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Office Theme</vt:lpstr>
      <vt:lpstr>Microsoft Draw Drawing</vt:lpstr>
      <vt:lpstr>Antialiasing</vt:lpstr>
      <vt:lpstr>PowerPoint Presentation</vt:lpstr>
      <vt:lpstr>PowerPoint Presentation</vt:lpstr>
      <vt:lpstr>PowerPoint Presentation</vt:lpstr>
      <vt:lpstr>What went wrong?</vt:lpstr>
      <vt:lpstr>Jagged Lines</vt:lpstr>
      <vt:lpstr>Jagged Edges</vt:lpstr>
      <vt:lpstr>Low Frequency Artifacts in High Frequencies Areas</vt:lpstr>
      <vt:lpstr>Missed Detail</vt:lpstr>
      <vt:lpstr>Missed Detail</vt:lpstr>
      <vt:lpstr>Strobing/Popping</vt:lpstr>
      <vt:lpstr>PowerPoint Presentation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Roping</vt:lpstr>
      <vt:lpstr>Sampling a Sine Wave</vt:lpstr>
      <vt:lpstr>Understanding Aliasing</vt:lpstr>
      <vt:lpstr>What Will Alias?</vt:lpstr>
      <vt:lpstr>Sampling Theory</vt:lpstr>
      <vt:lpstr>Antialiasing</vt:lpstr>
      <vt:lpstr>Filtering</vt:lpstr>
      <vt:lpstr>Image Convolution</vt:lpstr>
      <vt:lpstr>Supersampling</vt:lpstr>
      <vt:lpstr>Adaptive sampling</vt:lpstr>
      <vt:lpstr>Stochastic sampling</vt:lpstr>
      <vt:lpstr>Why Pixel Coverage Failed</vt:lpstr>
      <vt:lpstr>Shannon “Ideal” Filter</vt:lpstr>
      <vt:lpstr>Practical Alternatives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133</cp:revision>
  <cp:lastPrinted>2010-10-14T17:28:56Z</cp:lastPrinted>
  <dcterms:created xsi:type="dcterms:W3CDTF">1996-09-30T18:28:10Z</dcterms:created>
  <dcterms:modified xsi:type="dcterms:W3CDTF">2023-05-16T13:20:36Z</dcterms:modified>
</cp:coreProperties>
</file>